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73.xml" ContentType="application/vnd.openxmlformats-officedocument.themeOverride+xml"/>
  <Override PartName="/ppt/theme/themeOverride74.xml" ContentType="application/vnd.openxmlformats-officedocument.themeOverride+xml"/>
  <Override PartName="/ppt/theme/themeOverride75.xml" ContentType="application/vnd.openxmlformats-officedocument.themeOverride+xml"/>
  <Override PartName="/ppt/theme/themeOverride76.xml" ContentType="application/vnd.openxmlformats-officedocument.themeOverride+xml"/>
  <Override PartName="/ppt/theme/themeOverride77.xml" ContentType="application/vnd.openxmlformats-officedocument.themeOverride+xml"/>
  <Override PartName="/ppt/theme/themeOverride78.xml" ContentType="application/vnd.openxmlformats-officedocument.themeOverride+xml"/>
  <Override PartName="/ppt/theme/themeOverride79.xml" ContentType="application/vnd.openxmlformats-officedocument.themeOverride+xml"/>
  <Override PartName="/ppt/theme/themeOverride80.xml" ContentType="application/vnd.openxmlformats-officedocument.themeOverride+xml"/>
  <Override PartName="/ppt/theme/themeOverride81.xml" ContentType="application/vnd.openxmlformats-officedocument.themeOverride+xml"/>
  <Override PartName="/ppt/theme/themeOverride82.xml" ContentType="application/vnd.openxmlformats-officedocument.themeOverride+xml"/>
  <Override PartName="/ppt/theme/themeOverride83.xml" ContentType="application/vnd.openxmlformats-officedocument.themeOverride+xml"/>
  <Override PartName="/ppt/theme/themeOverride84.xml" ContentType="application/vnd.openxmlformats-officedocument.themeOverride+xml"/>
  <Override PartName="/ppt/theme/themeOverride85.xml" ContentType="application/vnd.openxmlformats-officedocument.themeOverride+xml"/>
  <Override PartName="/ppt/theme/themeOverride86.xml" ContentType="application/vnd.openxmlformats-officedocument.themeOverride+xml"/>
  <Override PartName="/ppt/theme/themeOverride87.xml" ContentType="application/vnd.openxmlformats-officedocument.themeOverride+xml"/>
  <Override PartName="/ppt/theme/themeOverride88.xml" ContentType="application/vnd.openxmlformats-officedocument.themeOverride+xml"/>
  <Override PartName="/ppt/theme/themeOverride89.xml" ContentType="application/vnd.openxmlformats-officedocument.themeOverride+xml"/>
  <Override PartName="/ppt/theme/themeOverride90.xml" ContentType="application/vnd.openxmlformats-officedocument.themeOverride+xml"/>
  <Override PartName="/ppt/theme/themeOverride91.xml" ContentType="application/vnd.openxmlformats-officedocument.themeOverride+xml"/>
  <Override PartName="/ppt/theme/themeOverride92.xml" ContentType="application/vnd.openxmlformats-officedocument.themeOverride+xml"/>
  <Override PartName="/ppt/theme/themeOverride93.xml" ContentType="application/vnd.openxmlformats-officedocument.themeOverride+xml"/>
  <Override PartName="/ppt/theme/themeOverride94.xml" ContentType="application/vnd.openxmlformats-officedocument.themeOverride+xml"/>
  <Override PartName="/ppt/theme/themeOverride95.xml" ContentType="application/vnd.openxmlformats-officedocument.themeOverride+xml"/>
  <Override PartName="/ppt/theme/themeOverride96.xml" ContentType="application/vnd.openxmlformats-officedocument.themeOverride+xml"/>
  <Override PartName="/ppt/theme/themeOverride97.xml" ContentType="application/vnd.openxmlformats-officedocument.themeOverride+xml"/>
  <Override PartName="/ppt/theme/themeOverride98.xml" ContentType="application/vnd.openxmlformats-officedocument.themeOverride+xml"/>
  <Override PartName="/ppt/theme/themeOverride99.xml" ContentType="application/vnd.openxmlformats-officedocument.themeOverride+xml"/>
  <Override PartName="/ppt/theme/themeOverride100.xml" ContentType="application/vnd.openxmlformats-officedocument.themeOverride+xml"/>
  <Override PartName="/ppt/theme/themeOverride101.xml" ContentType="application/vnd.openxmlformats-officedocument.themeOverride+xml"/>
  <Override PartName="/ppt/theme/themeOverride102.xml" ContentType="application/vnd.openxmlformats-officedocument.themeOverride+xml"/>
  <Override PartName="/ppt/theme/themeOverride103.xml" ContentType="application/vnd.openxmlformats-officedocument.themeOverride+xml"/>
  <Override PartName="/ppt/theme/themeOverride104.xml" ContentType="application/vnd.openxmlformats-officedocument.themeOverride+xml"/>
  <Override PartName="/ppt/theme/themeOverride105.xml" ContentType="application/vnd.openxmlformats-officedocument.themeOverride+xml"/>
  <Override PartName="/ppt/theme/themeOverride106.xml" ContentType="application/vnd.openxmlformats-officedocument.themeOverride+xml"/>
  <Override PartName="/ppt/theme/themeOverride107.xml" ContentType="application/vnd.openxmlformats-officedocument.themeOverride+xml"/>
  <Override PartName="/ppt/theme/themeOverride108.xml" ContentType="application/vnd.openxmlformats-officedocument.themeOverride+xml"/>
  <Override PartName="/ppt/theme/themeOverride109.xml" ContentType="application/vnd.openxmlformats-officedocument.themeOverride+xml"/>
  <Override PartName="/ppt/theme/themeOverride110.xml" ContentType="application/vnd.openxmlformats-officedocument.themeOverride+xml"/>
  <Override PartName="/ppt/theme/themeOverride111.xml" ContentType="application/vnd.openxmlformats-officedocument.themeOverride+xml"/>
  <Override PartName="/ppt/theme/themeOverride112.xml" ContentType="application/vnd.openxmlformats-officedocument.themeOverride+xml"/>
  <Override PartName="/ppt/theme/themeOverride113.xml" ContentType="application/vnd.openxmlformats-officedocument.themeOverride+xml"/>
  <Override PartName="/ppt/theme/themeOverride114.xml" ContentType="application/vnd.openxmlformats-officedocument.themeOverride+xml"/>
  <Override PartName="/ppt/theme/themeOverride115.xml" ContentType="application/vnd.openxmlformats-officedocument.themeOverride+xml"/>
  <Override PartName="/ppt/theme/themeOverride116.xml" ContentType="application/vnd.openxmlformats-officedocument.themeOverride+xml"/>
  <Override PartName="/ppt/theme/themeOverride117.xml" ContentType="application/vnd.openxmlformats-officedocument.themeOverride+xml"/>
  <Override PartName="/ppt/theme/themeOverride118.xml" ContentType="application/vnd.openxmlformats-officedocument.themeOverride+xml"/>
  <Override PartName="/ppt/theme/themeOverride119.xml" ContentType="application/vnd.openxmlformats-officedocument.themeOverride+xml"/>
  <Override PartName="/ppt/theme/themeOverride120.xml" ContentType="application/vnd.openxmlformats-officedocument.themeOverride+xml"/>
  <Override PartName="/ppt/theme/themeOverride121.xml" ContentType="application/vnd.openxmlformats-officedocument.themeOverride+xml"/>
  <Override PartName="/ppt/theme/themeOverride122.xml" ContentType="application/vnd.openxmlformats-officedocument.themeOverride+xml"/>
  <Override PartName="/ppt/theme/themeOverride123.xml" ContentType="application/vnd.openxmlformats-officedocument.themeOverride+xml"/>
  <Override PartName="/ppt/theme/themeOverride12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6"/>
  </p:notesMasterIdLst>
  <p:handoutMasterIdLst>
    <p:handoutMasterId r:id="rId127"/>
  </p:handoutMasterIdLst>
  <p:sldIdLst>
    <p:sldId id="257" r:id="rId2"/>
    <p:sldId id="465" r:id="rId3"/>
    <p:sldId id="469" r:id="rId4"/>
    <p:sldId id="611" r:id="rId5"/>
    <p:sldId id="561" r:id="rId6"/>
    <p:sldId id="612" r:id="rId7"/>
    <p:sldId id="613" r:id="rId8"/>
    <p:sldId id="614" r:id="rId9"/>
    <p:sldId id="615" r:id="rId10"/>
    <p:sldId id="616" r:id="rId11"/>
    <p:sldId id="617" r:id="rId12"/>
    <p:sldId id="618" r:id="rId13"/>
    <p:sldId id="619" r:id="rId14"/>
    <p:sldId id="599" r:id="rId15"/>
    <p:sldId id="620" r:id="rId16"/>
    <p:sldId id="621" r:id="rId17"/>
    <p:sldId id="622" r:id="rId18"/>
    <p:sldId id="623" r:id="rId19"/>
    <p:sldId id="624" r:id="rId20"/>
    <p:sldId id="625" r:id="rId21"/>
    <p:sldId id="626" r:id="rId22"/>
    <p:sldId id="600" r:id="rId23"/>
    <p:sldId id="629" r:id="rId24"/>
    <p:sldId id="630" r:id="rId25"/>
    <p:sldId id="631" r:id="rId26"/>
    <p:sldId id="632" r:id="rId27"/>
    <p:sldId id="633" r:id="rId28"/>
    <p:sldId id="634" r:id="rId29"/>
    <p:sldId id="635" r:id="rId30"/>
    <p:sldId id="636" r:id="rId31"/>
    <p:sldId id="637" r:id="rId32"/>
    <p:sldId id="638" r:id="rId33"/>
    <p:sldId id="639" r:id="rId34"/>
    <p:sldId id="640" r:id="rId35"/>
    <p:sldId id="641" r:id="rId36"/>
    <p:sldId id="642" r:id="rId37"/>
    <p:sldId id="643" r:id="rId38"/>
    <p:sldId id="644" r:id="rId39"/>
    <p:sldId id="645" r:id="rId40"/>
    <p:sldId id="646" r:id="rId41"/>
    <p:sldId id="647" r:id="rId42"/>
    <p:sldId id="648" r:id="rId43"/>
    <p:sldId id="649" r:id="rId44"/>
    <p:sldId id="650" r:id="rId45"/>
    <p:sldId id="651" r:id="rId46"/>
    <p:sldId id="653" r:id="rId47"/>
    <p:sldId id="652" r:id="rId48"/>
    <p:sldId id="654" r:id="rId49"/>
    <p:sldId id="655" r:id="rId50"/>
    <p:sldId id="656" r:id="rId51"/>
    <p:sldId id="657" r:id="rId52"/>
    <p:sldId id="658" r:id="rId53"/>
    <p:sldId id="659" r:id="rId54"/>
    <p:sldId id="660" r:id="rId55"/>
    <p:sldId id="661" r:id="rId56"/>
    <p:sldId id="662" r:id="rId57"/>
    <p:sldId id="663" r:id="rId58"/>
    <p:sldId id="664" r:id="rId59"/>
    <p:sldId id="665" r:id="rId60"/>
    <p:sldId id="666" r:id="rId61"/>
    <p:sldId id="667" r:id="rId62"/>
    <p:sldId id="668" r:id="rId63"/>
    <p:sldId id="669" r:id="rId64"/>
    <p:sldId id="670" r:id="rId65"/>
    <p:sldId id="671" r:id="rId66"/>
    <p:sldId id="672" r:id="rId67"/>
    <p:sldId id="673" r:id="rId68"/>
    <p:sldId id="674" r:id="rId69"/>
    <p:sldId id="676" r:id="rId70"/>
    <p:sldId id="675" r:id="rId71"/>
    <p:sldId id="677" r:id="rId72"/>
    <p:sldId id="733" r:id="rId73"/>
    <p:sldId id="678" r:id="rId74"/>
    <p:sldId id="679" r:id="rId75"/>
    <p:sldId id="680" r:id="rId76"/>
    <p:sldId id="681" r:id="rId77"/>
    <p:sldId id="682" r:id="rId78"/>
    <p:sldId id="683" r:id="rId79"/>
    <p:sldId id="684" r:id="rId80"/>
    <p:sldId id="685" r:id="rId81"/>
    <p:sldId id="686" r:id="rId82"/>
    <p:sldId id="687" r:id="rId83"/>
    <p:sldId id="688" r:id="rId84"/>
    <p:sldId id="689" r:id="rId85"/>
    <p:sldId id="690" r:id="rId86"/>
    <p:sldId id="691" r:id="rId87"/>
    <p:sldId id="692" r:id="rId88"/>
    <p:sldId id="693" r:id="rId89"/>
    <p:sldId id="694" r:id="rId90"/>
    <p:sldId id="696" r:id="rId91"/>
    <p:sldId id="695" r:id="rId92"/>
    <p:sldId id="697" r:id="rId93"/>
    <p:sldId id="698" r:id="rId94"/>
    <p:sldId id="699" r:id="rId95"/>
    <p:sldId id="700" r:id="rId96"/>
    <p:sldId id="701" r:id="rId97"/>
    <p:sldId id="702" r:id="rId98"/>
    <p:sldId id="704" r:id="rId99"/>
    <p:sldId id="703" r:id="rId100"/>
    <p:sldId id="705" r:id="rId101"/>
    <p:sldId id="706" r:id="rId102"/>
    <p:sldId id="707" r:id="rId103"/>
    <p:sldId id="709" r:id="rId104"/>
    <p:sldId id="708" r:id="rId105"/>
    <p:sldId id="710" r:id="rId106"/>
    <p:sldId id="711" r:id="rId107"/>
    <p:sldId id="712" r:id="rId108"/>
    <p:sldId id="713" r:id="rId109"/>
    <p:sldId id="715" r:id="rId110"/>
    <p:sldId id="716" r:id="rId111"/>
    <p:sldId id="717" r:id="rId112"/>
    <p:sldId id="718" r:id="rId113"/>
    <p:sldId id="719" r:id="rId114"/>
    <p:sldId id="720" r:id="rId115"/>
    <p:sldId id="721" r:id="rId116"/>
    <p:sldId id="722" r:id="rId117"/>
    <p:sldId id="723" r:id="rId118"/>
    <p:sldId id="724" r:id="rId119"/>
    <p:sldId id="725" r:id="rId120"/>
    <p:sldId id="726" r:id="rId121"/>
    <p:sldId id="727" r:id="rId122"/>
    <p:sldId id="728" r:id="rId123"/>
    <p:sldId id="729" r:id="rId124"/>
    <p:sldId id="310" r:id="rId125"/>
  </p:sldIdLst>
  <p:sldSz cx="9144000" cy="5143500" type="screen16x9"/>
  <p:notesSz cx="6858000" cy="9144000"/>
  <p:custDataLst>
    <p:tags r:id="rId1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96" userDrawn="1">
          <p15:clr>
            <a:srgbClr val="A4A3A4"/>
          </p15:clr>
        </p15:guide>
        <p15:guide id="2" pos="2880" userDrawn="1">
          <p15:clr>
            <a:srgbClr val="A4A3A4"/>
          </p15:clr>
        </p15:guide>
        <p15:guide id="3" pos="144" userDrawn="1">
          <p15:clr>
            <a:srgbClr val="A4A3A4"/>
          </p15:clr>
        </p15:guide>
        <p15:guide id="4" pos="5616" userDrawn="1">
          <p15:clr>
            <a:srgbClr val="A4A3A4"/>
          </p15:clr>
        </p15:guide>
        <p15:guide id="5" orient="horz" pos="320" userDrawn="1">
          <p15:clr>
            <a:srgbClr val="A4A3A4"/>
          </p15:clr>
        </p15:guide>
        <p15:guide id="6" orient="horz" pos="350" userDrawn="1">
          <p15:clr>
            <a:srgbClr val="A4A3A4"/>
          </p15:clr>
        </p15:guide>
        <p15:guide id="7" orient="horz" pos="3072" userDrawn="1">
          <p15:clr>
            <a:srgbClr val="A4A3A4"/>
          </p15:clr>
        </p15:guide>
        <p15:guide id="8" orient="horz" pos="304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5DAB"/>
    <a:srgbClr val="FFFFFF"/>
    <a:srgbClr val="D38583"/>
    <a:srgbClr val="33CCCC"/>
    <a:srgbClr val="4AABC6"/>
    <a:srgbClr val="C86866"/>
    <a:srgbClr val="C15653"/>
    <a:srgbClr val="3EA6C2"/>
    <a:srgbClr val="33CCFF"/>
    <a:srgbClr val="44A9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856" autoAdjust="0"/>
  </p:normalViewPr>
  <p:slideViewPr>
    <p:cSldViewPr>
      <p:cViewPr varScale="1">
        <p:scale>
          <a:sx n="85" d="100"/>
          <a:sy n="85" d="100"/>
        </p:scale>
        <p:origin x="77" y="1368"/>
      </p:cViewPr>
      <p:guideLst>
        <p:guide orient="horz" pos="1696"/>
        <p:guide pos="2880"/>
        <p:guide pos="144"/>
        <p:guide pos="5616"/>
        <p:guide orient="horz" pos="320"/>
        <p:guide orient="horz" pos="350"/>
        <p:guide orient="horz" pos="3072"/>
        <p:guide orient="horz" pos="3049"/>
      </p:guideLst>
    </p:cSldViewPr>
  </p:slideViewPr>
  <p:notesTextViewPr>
    <p:cViewPr>
      <p:scale>
        <a:sx n="1" d="1"/>
        <a:sy n="1" d="1"/>
      </p:scale>
      <p:origin x="0" y="0"/>
    </p:cViewPr>
  </p:notesTextViewPr>
  <p:notesViewPr>
    <p:cSldViewPr showGuides="1">
      <p:cViewPr varScale="1">
        <p:scale>
          <a:sx n="53" d="100"/>
          <a:sy n="53" d="100"/>
        </p:scale>
        <p:origin x="2648" y="44"/>
      </p:cViewPr>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gs" Target="tags/tag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DA1F2E-2FC6-4C8F-A86E-F4D2904B9E16}" type="datetimeFigureOut">
              <a:rPr lang="zh-CN" altLang="en-US" smtClean="0"/>
              <a:t>2025/10/1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ADC522-0915-43DB-9188-70B259DD1AFD}" type="slidenum">
              <a:rPr lang="zh-CN" altLang="en-US" smtClean="0"/>
              <a:t>‹#›</a:t>
            </a:fld>
            <a:endParaRPr lang="zh-CN" altLang="en-US"/>
          </a:p>
        </p:txBody>
      </p:sp>
    </p:spTree>
    <p:extLst>
      <p:ext uri="{BB962C8B-B14F-4D97-AF65-F5344CB8AC3E}">
        <p14:creationId xmlns:p14="http://schemas.microsoft.com/office/powerpoint/2010/main" val="31594320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9B75F8-F665-47F5-9F1B-1750F29F1993}" type="datetimeFigureOut">
              <a:rPr lang="zh-CN" altLang="en-US" smtClean="0"/>
              <a:pPr/>
              <a:t>2025/10/1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C9018E-597F-42E6-A78B-4790A7F98695}" type="slidenum">
              <a:rPr lang="zh-CN" altLang="en-US" smtClean="0"/>
              <a:pPr/>
              <a:t>‹#›</a:t>
            </a:fld>
            <a:endParaRPr lang="zh-CN" altLang="en-US"/>
          </a:p>
        </p:txBody>
      </p:sp>
    </p:spTree>
    <p:extLst>
      <p:ext uri="{BB962C8B-B14F-4D97-AF65-F5344CB8AC3E}">
        <p14:creationId xmlns:p14="http://schemas.microsoft.com/office/powerpoint/2010/main" val="143815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E0303ED4-6D35-4936-8F1D-2BFA02A5954C}" type="datetime1">
              <a:rPr lang="zh-CN" altLang="en-US" smtClean="0"/>
              <a:t>2025/10/1</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F272DE8-DC03-45DD-9AEF-459A9358B47B}" type="slidenum">
              <a:rPr lang="zh-CN" altLang="en-US" smtClean="0"/>
              <a:pPr/>
              <a:t>‹#›</a:t>
            </a:fld>
            <a:endParaRPr lang="zh-CN" altLang="en-US" dirty="0"/>
          </a:p>
        </p:txBody>
      </p:sp>
    </p:spTree>
    <p:extLst>
      <p:ext uri="{BB962C8B-B14F-4D97-AF65-F5344CB8AC3E}">
        <p14:creationId xmlns:p14="http://schemas.microsoft.com/office/powerpoint/2010/main" val="399749390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5020022"/>
            <a:ext cx="9144000" cy="123478"/>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2" name="矩形 11"/>
          <p:cNvSpPr/>
          <p:nvPr userDrawn="1"/>
        </p:nvSpPr>
        <p:spPr>
          <a:xfrm>
            <a:off x="9036496" y="1275606"/>
            <a:ext cx="107504" cy="2592288"/>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57502804"/>
      </p:ext>
    </p:extLst>
  </p:cSld>
  <p:clrMap bg1="lt1" tx1="dk1" bg2="lt2" tx2="dk2" accent1="accent1" accent2="accent2" accent3="accent3" accent4="accent4" accent5="accent5" accent6="accent6" hlink="hlink" folHlink="folHlink"/>
  <p:sldLayoutIdLst>
    <p:sldLayoutId id="2147483650" r:id="rId1"/>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96" userDrawn="1">
          <p15:clr>
            <a:srgbClr val="F26B43"/>
          </p15:clr>
        </p15:guide>
        <p15:guide id="2" pos="2880" userDrawn="1">
          <p15:clr>
            <a:srgbClr val="F26B43"/>
          </p15:clr>
        </p15:guide>
        <p15:guide id="3" pos="144" userDrawn="1">
          <p15:clr>
            <a:srgbClr val="F26B43"/>
          </p15:clr>
        </p15:guide>
        <p15:guide id="4" pos="5616" userDrawn="1">
          <p15:clr>
            <a:srgbClr val="F26B43"/>
          </p15:clr>
        </p15:guide>
        <p15:guide id="5" orient="horz" pos="320" userDrawn="1">
          <p15:clr>
            <a:srgbClr val="F26B43"/>
          </p15:clr>
        </p15:guide>
        <p15:guide id="6" orient="horz" pos="352" userDrawn="1">
          <p15:clr>
            <a:srgbClr val="F26B43"/>
          </p15:clr>
        </p15:guide>
        <p15:guide id="7" orient="horz" pos="3072" userDrawn="1">
          <p15:clr>
            <a:srgbClr val="F26B43"/>
          </p15:clr>
        </p15:guide>
        <p15:guide id="8" orient="horz" pos="30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hemeOverride" Target="../theme/themeOverride10.xml"/><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slideLayout" Target="../slideLayouts/slideLayout1.xml"/><Relationship Id="rId1" Type="http://schemas.openxmlformats.org/officeDocument/2006/relationships/themeOverride" Target="../theme/themeOverride100.xml"/><Relationship Id="rId6" Type="http://schemas.openxmlformats.org/officeDocument/2006/relationships/image" Target="../media/image230.png"/><Relationship Id="rId5" Type="http://schemas.openxmlformats.org/officeDocument/2006/relationships/image" Target="../media/image2251.png"/><Relationship Id="rId4" Type="http://schemas.openxmlformats.org/officeDocument/2006/relationships/image" Target="../media/image225.png"/></Relationships>
</file>

<file path=ppt/slides/_rels/slide101.xml.rels><?xml version="1.0" encoding="UTF-8" standalone="yes"?>
<Relationships xmlns="http://schemas.openxmlformats.org/package/2006/relationships"><Relationship Id="rId3" Type="http://schemas.openxmlformats.org/officeDocument/2006/relationships/image" Target="../media/image2250.png"/><Relationship Id="rId2" Type="http://schemas.openxmlformats.org/officeDocument/2006/relationships/slideLayout" Target="../slideLayouts/slideLayout1.xml"/><Relationship Id="rId1" Type="http://schemas.openxmlformats.org/officeDocument/2006/relationships/themeOverride" Target="../theme/themeOverride101.xml"/></Relationships>
</file>

<file path=ppt/slides/_rels/slide10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slideLayout" Target="../slideLayouts/slideLayout1.xml"/><Relationship Id="rId1" Type="http://schemas.openxmlformats.org/officeDocument/2006/relationships/themeOverride" Target="../theme/themeOverride102.xml"/><Relationship Id="rId4" Type="http://schemas.openxmlformats.org/officeDocument/2006/relationships/image" Target="../media/image233.png"/></Relationships>
</file>

<file path=ppt/slides/_rels/slide10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slideLayout" Target="../slideLayouts/slideLayout1.xml"/><Relationship Id="rId1" Type="http://schemas.openxmlformats.org/officeDocument/2006/relationships/themeOverride" Target="../theme/themeOverride103.xml"/></Relationships>
</file>

<file path=ppt/slides/_rels/slide10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slideLayout" Target="../slideLayouts/slideLayout1.xml"/><Relationship Id="rId1" Type="http://schemas.openxmlformats.org/officeDocument/2006/relationships/themeOverride" Target="../theme/themeOverride104.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05.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06.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07.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08.xml"/></Relationships>
</file>

<file path=ppt/slides/_rels/slide10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slideLayout" Target="../slideLayouts/slideLayout1.xml"/><Relationship Id="rId1" Type="http://schemas.openxmlformats.org/officeDocument/2006/relationships/themeOverride" Target="../theme/themeOverride109.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1.xml"/><Relationship Id="rId1" Type="http://schemas.openxmlformats.org/officeDocument/2006/relationships/themeOverride" Target="../theme/themeOverride11.xml"/></Relationships>
</file>

<file path=ppt/slides/_rels/slide11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slideLayout" Target="../slideLayouts/slideLayout1.xml"/><Relationship Id="rId1" Type="http://schemas.openxmlformats.org/officeDocument/2006/relationships/themeOverride" Target="../theme/themeOverride110.xml"/></Relationships>
</file>

<file path=ppt/slides/_rels/slide111.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slideLayout" Target="../slideLayouts/slideLayout1.xml"/><Relationship Id="rId1" Type="http://schemas.openxmlformats.org/officeDocument/2006/relationships/themeOverride" Target="../theme/themeOverride111.xml"/><Relationship Id="rId6" Type="http://schemas.openxmlformats.org/officeDocument/2006/relationships/image" Target="../media/image241.png"/><Relationship Id="rId5" Type="http://schemas.openxmlformats.org/officeDocument/2006/relationships/image" Target="../media/image208.png"/><Relationship Id="rId4" Type="http://schemas.openxmlformats.org/officeDocument/2006/relationships/image" Target="../media/image238.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12.xml"/></Relationships>
</file>

<file path=ppt/slides/_rels/slide11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slideLayout" Target="../slideLayouts/slideLayout1.xml"/><Relationship Id="rId1" Type="http://schemas.openxmlformats.org/officeDocument/2006/relationships/themeOverride" Target="../theme/themeOverride113.xml"/><Relationship Id="rId4" Type="http://schemas.openxmlformats.org/officeDocument/2006/relationships/image" Target="../media/image243.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14.xml"/></Relationships>
</file>

<file path=ppt/slides/_rels/slide115.xml.rels><?xml version="1.0" encoding="UTF-8" standalone="yes"?>
<Relationships xmlns="http://schemas.openxmlformats.org/package/2006/relationships"><Relationship Id="rId3" Type="http://schemas.openxmlformats.org/officeDocument/2006/relationships/image" Target="../media/image225.jpeg"/><Relationship Id="rId2" Type="http://schemas.openxmlformats.org/officeDocument/2006/relationships/slideLayout" Target="../slideLayouts/slideLayout1.xml"/><Relationship Id="rId1" Type="http://schemas.openxmlformats.org/officeDocument/2006/relationships/themeOverride" Target="../theme/themeOverride115.xml"/></Relationships>
</file>

<file path=ppt/slides/_rels/slide116.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slideLayout" Target="../slideLayouts/slideLayout1.xml"/><Relationship Id="rId1" Type="http://schemas.openxmlformats.org/officeDocument/2006/relationships/themeOverride" Target="../theme/themeOverride116.xml"/><Relationship Id="rId5" Type="http://schemas.openxmlformats.org/officeDocument/2006/relationships/image" Target="../media/image246.png"/><Relationship Id="rId4" Type="http://schemas.openxmlformats.org/officeDocument/2006/relationships/image" Target="../media/image244.png"/></Relationships>
</file>

<file path=ppt/slides/_rels/slide11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slideLayout" Target="../slideLayouts/slideLayout1.xml"/><Relationship Id="rId1" Type="http://schemas.openxmlformats.org/officeDocument/2006/relationships/themeOverride" Target="../theme/themeOverride117.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png"/></Relationships>
</file>

<file path=ppt/slides/_rels/slide11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slideLayout" Target="../slideLayouts/slideLayout1.xml"/><Relationship Id="rId1" Type="http://schemas.openxmlformats.org/officeDocument/2006/relationships/themeOverride" Target="../theme/themeOverride118.xml"/><Relationship Id="rId5" Type="http://schemas.openxmlformats.org/officeDocument/2006/relationships/image" Target="../media/image2420.png"/><Relationship Id="rId4" Type="http://schemas.openxmlformats.org/officeDocument/2006/relationships/image" Target="../media/image252.png"/></Relationships>
</file>

<file path=ppt/slides/_rels/slide119.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slideLayout" Target="../slideLayouts/slideLayout1.xml"/><Relationship Id="rId1" Type="http://schemas.openxmlformats.org/officeDocument/2006/relationships/themeOverride" Target="../theme/themeOverride119.xml"/><Relationship Id="rId4" Type="http://schemas.openxmlformats.org/officeDocument/2006/relationships/image" Target="../media/image22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hemeOverride" Target="../theme/themeOverride12.xml"/><Relationship Id="rId5" Type="http://schemas.openxmlformats.org/officeDocument/2006/relationships/image" Target="../media/image22.png"/><Relationship Id="rId4" Type="http://schemas.openxmlformats.org/officeDocument/2006/relationships/image" Target="../media/image21.png"/></Relationships>
</file>

<file path=ppt/slides/_rels/slide120.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slideLayout" Target="../slideLayouts/slideLayout1.xml"/><Relationship Id="rId1" Type="http://schemas.openxmlformats.org/officeDocument/2006/relationships/themeOverride" Target="../theme/themeOverride120.xml"/></Relationships>
</file>

<file path=ppt/slides/_rels/slide12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slideLayout" Target="../slideLayouts/slideLayout1.xml"/><Relationship Id="rId1" Type="http://schemas.openxmlformats.org/officeDocument/2006/relationships/themeOverride" Target="../theme/themeOverride121.xml"/></Relationships>
</file>

<file path=ppt/slides/_rels/slide122.xml.rels><?xml version="1.0" encoding="UTF-8" standalone="yes"?>
<Relationships xmlns="http://schemas.openxmlformats.org/package/2006/relationships"><Relationship Id="rId3" Type="http://schemas.openxmlformats.org/officeDocument/2006/relationships/image" Target="../media/image2560.png"/><Relationship Id="rId2" Type="http://schemas.openxmlformats.org/officeDocument/2006/relationships/slideLayout" Target="../slideLayouts/slideLayout1.xml"/><Relationship Id="rId1" Type="http://schemas.openxmlformats.org/officeDocument/2006/relationships/themeOverride" Target="../theme/themeOverride122.xml"/><Relationship Id="rId6" Type="http://schemas.openxmlformats.org/officeDocument/2006/relationships/image" Target="../media/image259.png"/><Relationship Id="rId5" Type="http://schemas.openxmlformats.org/officeDocument/2006/relationships/image" Target="../media/image257.png"/><Relationship Id="rId4" Type="http://schemas.openxmlformats.org/officeDocument/2006/relationships/image" Target="../media/image258.png"/></Relationships>
</file>

<file path=ppt/slides/_rels/slide12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Layout" Target="../slideLayouts/slideLayout1.xml"/><Relationship Id="rId1" Type="http://schemas.openxmlformats.org/officeDocument/2006/relationships/themeOverride" Target="../theme/themeOverride123.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2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xml"/><Relationship Id="rId1" Type="http://schemas.openxmlformats.org/officeDocument/2006/relationships/themeOverride" Target="../theme/themeOverr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slideLayout" Target="../slideLayouts/slideLayout1.xml"/><Relationship Id="rId1" Type="http://schemas.openxmlformats.org/officeDocument/2006/relationships/themeOverride" Target="../theme/themeOverride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xml"/><Relationship Id="rId1" Type="http://schemas.openxmlformats.org/officeDocument/2006/relationships/themeOverride" Target="../theme/themeOverride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slideLayout" Target="../slideLayouts/slideLayout1.xml"/><Relationship Id="rId1" Type="http://schemas.openxmlformats.org/officeDocument/2006/relationships/themeOverride" Target="../theme/themeOverride1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xml"/><Relationship Id="rId1" Type="http://schemas.openxmlformats.org/officeDocument/2006/relationships/themeOverride" Target="../theme/themeOverr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1.xml"/><Relationship Id="rId1" Type="http://schemas.openxmlformats.org/officeDocument/2006/relationships/themeOverride" Target="../theme/themeOverride18.xml"/><Relationship Id="rId5" Type="http://schemas.openxmlformats.org/officeDocument/2006/relationships/image" Target="../media/image38.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1.xml"/><Relationship Id="rId1" Type="http://schemas.openxmlformats.org/officeDocument/2006/relationships/themeOverride" Target="../theme/themeOverride19.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1.xml"/><Relationship Id="rId1" Type="http://schemas.openxmlformats.org/officeDocument/2006/relationships/themeOverride" Target="../theme/themeOverride20.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1.xml"/><Relationship Id="rId1" Type="http://schemas.openxmlformats.org/officeDocument/2006/relationships/themeOverride" Target="../theme/themeOverride21.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1.xml"/><Relationship Id="rId1" Type="http://schemas.openxmlformats.org/officeDocument/2006/relationships/themeOverride" Target="../theme/themeOverr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1.xml"/><Relationship Id="rId1" Type="http://schemas.openxmlformats.org/officeDocument/2006/relationships/themeOverride" Target="../theme/themeOverride23.xml"/><Relationship Id="rId5" Type="http://schemas.openxmlformats.org/officeDocument/2006/relationships/image" Target="../media/image63.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slideLayout" Target="../slideLayouts/slideLayout1.xml"/><Relationship Id="rId1" Type="http://schemas.openxmlformats.org/officeDocument/2006/relationships/themeOverride" Target="../theme/themeOverride24.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1.xml"/><Relationship Id="rId1" Type="http://schemas.openxmlformats.org/officeDocument/2006/relationships/themeOverride" Target="../theme/themeOverride26.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1.xml"/><Relationship Id="rId1" Type="http://schemas.openxmlformats.org/officeDocument/2006/relationships/themeOverride" Target="../theme/themeOverride27.xml"/><Relationship Id="rId5" Type="http://schemas.openxmlformats.org/officeDocument/2006/relationships/image" Target="../media/image68.png"/><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1.xml"/><Relationship Id="rId1" Type="http://schemas.openxmlformats.org/officeDocument/2006/relationships/themeOverride" Target="../theme/themeOverride28.xml"/><Relationship Id="rId5" Type="http://schemas.openxmlformats.org/officeDocument/2006/relationships/image" Target="../media/image71.png"/><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1.xml"/><Relationship Id="rId1" Type="http://schemas.openxmlformats.org/officeDocument/2006/relationships/themeOverride" Target="../theme/themeOverride2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hemeOverride" Target="../theme/themeOverride30.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1.xml"/><Relationship Id="rId1" Type="http://schemas.openxmlformats.org/officeDocument/2006/relationships/themeOverride" Target="../theme/themeOverride31.xml"/><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1.xml"/><Relationship Id="rId1" Type="http://schemas.openxmlformats.org/officeDocument/2006/relationships/themeOverride" Target="../theme/themeOverride32.xml"/><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1.xml"/><Relationship Id="rId1" Type="http://schemas.openxmlformats.org/officeDocument/2006/relationships/themeOverride" Target="../theme/themeOverride33.xml"/><Relationship Id="rId5" Type="http://schemas.openxmlformats.org/officeDocument/2006/relationships/image" Target="../media/image86.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hemeOverride" Target="../theme/themeOverride35.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slideLayout" Target="../slideLayouts/slideLayout1.xml"/><Relationship Id="rId1" Type="http://schemas.openxmlformats.org/officeDocument/2006/relationships/themeOverride" Target="../theme/themeOverride36.xml"/><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1.xml"/><Relationship Id="rId1" Type="http://schemas.openxmlformats.org/officeDocument/2006/relationships/themeOverride" Target="../theme/themeOverride37.xml"/><Relationship Id="rId5" Type="http://schemas.openxmlformats.org/officeDocument/2006/relationships/image" Target="../media/image92.png"/><Relationship Id="rId4" Type="http://schemas.openxmlformats.org/officeDocument/2006/relationships/image" Target="../media/image95.png"/></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1.xml"/><Relationship Id="rId1" Type="http://schemas.openxmlformats.org/officeDocument/2006/relationships/themeOverride" Target="../theme/themeOverride38.xml"/><Relationship Id="rId5" Type="http://schemas.openxmlformats.org/officeDocument/2006/relationships/image" Target="../media/image96.png"/><Relationship Id="rId4" Type="http://schemas.openxmlformats.org/officeDocument/2006/relationships/image" Target="../media/image98.png"/></Relationships>
</file>

<file path=ppt/slides/_rels/slide3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slideLayout" Target="../slideLayouts/slideLayout1.xml"/><Relationship Id="rId1" Type="http://schemas.openxmlformats.org/officeDocument/2006/relationships/themeOverride" Target="../theme/themeOverride3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1.xml"/><Relationship Id="rId1" Type="http://schemas.openxmlformats.org/officeDocument/2006/relationships/themeOverride" Target="../theme/themeOverr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xml"/><Relationship Id="rId1" Type="http://schemas.openxmlformats.org/officeDocument/2006/relationships/themeOverride" Target="../theme/themeOverr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Layout" Target="../slideLayouts/slideLayout1.xml"/><Relationship Id="rId1" Type="http://schemas.openxmlformats.org/officeDocument/2006/relationships/themeOverride" Target="../theme/themeOverride42.xml"/><Relationship Id="rId5" Type="http://schemas.openxmlformats.org/officeDocument/2006/relationships/image" Target="../media/image109.png"/><Relationship Id="rId4" Type="http://schemas.openxmlformats.org/officeDocument/2006/relationships/image" Target="../media/image108.png"/></Relationships>
</file>

<file path=ppt/slides/_rels/slide4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1.xml"/><Relationship Id="rId1" Type="http://schemas.openxmlformats.org/officeDocument/2006/relationships/themeOverride" Target="../theme/themeOverride43.xml"/><Relationship Id="rId5" Type="http://schemas.openxmlformats.org/officeDocument/2006/relationships/image" Target="../media/image112.png"/><Relationship Id="rId4" Type="http://schemas.openxmlformats.org/officeDocument/2006/relationships/image" Target="../media/image111.png"/></Relationships>
</file>

<file path=ppt/slides/_rels/slide4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slideLayout" Target="../slideLayouts/slideLayout1.xml"/><Relationship Id="rId1" Type="http://schemas.openxmlformats.org/officeDocument/2006/relationships/themeOverride" Target="../theme/themeOverride44.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5.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slideLayout" Target="../slideLayouts/slideLayout1.xml"/><Relationship Id="rId1" Type="http://schemas.openxmlformats.org/officeDocument/2006/relationships/themeOverride" Target="../theme/themeOverride45.xml"/><Relationship Id="rId4" Type="http://schemas.openxmlformats.org/officeDocument/2006/relationships/image" Target="../media/image120.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hemeOverride" Target="../theme/themeOverride47.xml"/><Relationship Id="rId5" Type="http://schemas.openxmlformats.org/officeDocument/2006/relationships/image" Target="../media/image123.png"/><Relationship Id="rId4" Type="http://schemas.openxmlformats.org/officeDocument/2006/relationships/image" Target="../media/image121.png"/></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hemeOverride" Target="../theme/themeOverr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hemeOverride" Target="../theme/themeOverr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1.xml"/><Relationship Id="rId1" Type="http://schemas.openxmlformats.org/officeDocument/2006/relationships/themeOverride" Target="../theme/themeOverride50.xml"/><Relationship Id="rId5" Type="http://schemas.openxmlformats.org/officeDocument/2006/relationships/image" Target="../media/image128.png"/><Relationship Id="rId4" Type="http://schemas.openxmlformats.org/officeDocument/2006/relationships/image" Target="../media/image127.png"/></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themeOverride" Target="../theme/themeOverride51.xml"/><Relationship Id="rId6" Type="http://schemas.openxmlformats.org/officeDocument/2006/relationships/image" Target="../media/image104.wmf"/><Relationship Id="rId5" Type="http://schemas.openxmlformats.org/officeDocument/2006/relationships/oleObject" Target="../embeddings/oleObject2.bin"/><Relationship Id="rId4" Type="http://schemas.openxmlformats.org/officeDocument/2006/relationships/image" Target="../media/image103.emf"/></Relationships>
</file>

<file path=ppt/slides/_rels/slide52.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slideLayout" Target="../slideLayouts/slideLayout1.xml"/><Relationship Id="rId1" Type="http://schemas.openxmlformats.org/officeDocument/2006/relationships/themeOverride" Target="../theme/themeOverride5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5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1.xml"/><Relationship Id="rId1" Type="http://schemas.openxmlformats.org/officeDocument/2006/relationships/themeOverride" Target="../theme/themeOverride53.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0.png"/></Relationships>
</file>

<file path=ppt/slides/_rels/slide5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1.xml"/><Relationship Id="rId1" Type="http://schemas.openxmlformats.org/officeDocument/2006/relationships/themeOverride" Target="../theme/themeOverr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slideLayout" Target="../slideLayouts/slideLayout1.xml"/><Relationship Id="rId1" Type="http://schemas.openxmlformats.org/officeDocument/2006/relationships/themeOverride" Target="../theme/themeOverride5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6.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xml"/><Relationship Id="rId1" Type="http://schemas.openxmlformats.org/officeDocument/2006/relationships/themeOverride" Target="../theme/themeOverride58.xml"/><Relationship Id="rId4" Type="http://schemas.openxmlformats.org/officeDocument/2006/relationships/image" Target="../media/image141.png"/></Relationships>
</file>

<file path=ppt/slides/_rels/slide5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1.xml"/><Relationship Id="rId1" Type="http://schemas.openxmlformats.org/officeDocument/2006/relationships/themeOverride" Target="../theme/themeOverride59.xml"/><Relationship Id="rId5" Type="http://schemas.openxmlformats.org/officeDocument/2006/relationships/image" Target="../media/image144.png"/><Relationship Id="rId4" Type="http://schemas.openxmlformats.org/officeDocument/2006/relationships/image" Target="../media/image12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6.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slideLayout" Target="../slideLayouts/slideLayout1.xml"/><Relationship Id="rId1" Type="http://schemas.openxmlformats.org/officeDocument/2006/relationships/themeOverride" Target="../theme/themeOverride60.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1.xml"/><Relationship Id="rId1" Type="http://schemas.openxmlformats.org/officeDocument/2006/relationships/themeOverride" Target="../theme/themeOverride61.xml"/><Relationship Id="rId5" Type="http://schemas.openxmlformats.org/officeDocument/2006/relationships/image" Target="../media/image151.png"/><Relationship Id="rId4" Type="http://schemas.openxmlformats.org/officeDocument/2006/relationships/image" Target="../media/image150.png"/></Relationships>
</file>

<file path=ppt/slides/_rels/slide6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1.xml"/><Relationship Id="rId1" Type="http://schemas.openxmlformats.org/officeDocument/2006/relationships/themeOverride" Target="../theme/themeOverride6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63.xml.rels><?xml version="1.0" encoding="UTF-8" standalone="yes"?>
<Relationships xmlns="http://schemas.openxmlformats.org/package/2006/relationships"><Relationship Id="rId8" Type="http://schemas.openxmlformats.org/officeDocument/2006/relationships/image" Target="../media/image159.png"/><Relationship Id="rId7" Type="http://schemas.openxmlformats.org/officeDocument/2006/relationships/image" Target="../media/image158.png"/><Relationship Id="rId2" Type="http://schemas.openxmlformats.org/officeDocument/2006/relationships/slideLayout" Target="../slideLayouts/slideLayout1.xml"/><Relationship Id="rId1" Type="http://schemas.openxmlformats.org/officeDocument/2006/relationships/themeOverride" Target="../theme/themeOverride63.xml"/><Relationship Id="rId6" Type="http://schemas.openxmlformats.org/officeDocument/2006/relationships/image" Target="../media/image123.emf"/><Relationship Id="rId5" Type="http://schemas.openxmlformats.org/officeDocument/2006/relationships/oleObject" Target="../embeddings/oleObject3.bin"/><Relationship Id="rId4" Type="http://schemas.openxmlformats.org/officeDocument/2006/relationships/image" Target="../media/image157.png"/><Relationship Id="rId9" Type="http://schemas.openxmlformats.org/officeDocument/2006/relationships/image" Target="../media/image160.png"/></Relationships>
</file>

<file path=ppt/slides/_rels/slide6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1.xml"/><Relationship Id="rId1" Type="http://schemas.openxmlformats.org/officeDocument/2006/relationships/themeOverride" Target="../theme/themeOverride64.xml"/><Relationship Id="rId4" Type="http://schemas.openxmlformats.org/officeDocument/2006/relationships/image" Target="../media/image162.png"/></Relationships>
</file>

<file path=ppt/slides/_rels/slide6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slideLayout" Target="../slideLayouts/slideLayout1.xml"/><Relationship Id="rId1" Type="http://schemas.openxmlformats.org/officeDocument/2006/relationships/themeOverride" Target="../theme/themeOverride65.xml"/><Relationship Id="rId5" Type="http://schemas.openxmlformats.org/officeDocument/2006/relationships/image" Target="../media/image165.png"/><Relationship Id="rId4" Type="http://schemas.openxmlformats.org/officeDocument/2006/relationships/image" Target="../media/image164.png"/></Relationships>
</file>

<file path=ppt/slides/_rels/slide6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1.xml"/><Relationship Id="rId1" Type="http://schemas.openxmlformats.org/officeDocument/2006/relationships/themeOverride" Target="../theme/themeOverride66.xml"/><Relationship Id="rId4" Type="http://schemas.openxmlformats.org/officeDocument/2006/relationships/image" Target="../media/image167.png"/></Relationships>
</file>

<file path=ppt/slides/_rels/slide6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Layout" Target="../slideLayouts/slideLayout1.xml"/><Relationship Id="rId1" Type="http://schemas.openxmlformats.org/officeDocument/2006/relationships/themeOverride" Target="../theme/themeOverride67.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6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slideLayout" Target="../slideLayouts/slideLayout1.xml"/><Relationship Id="rId1" Type="http://schemas.openxmlformats.org/officeDocument/2006/relationships/themeOverride" Target="../theme/themeOverride68.xml"/><Relationship Id="rId5" Type="http://schemas.openxmlformats.org/officeDocument/2006/relationships/image" Target="../media/image174.png"/><Relationship Id="rId4" Type="http://schemas.openxmlformats.org/officeDocument/2006/relationships/image" Target="../media/image173.png"/></Relationships>
</file>

<file path=ppt/slides/_rels/slide6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Layout" Target="../slideLayouts/slideLayout1.xml"/><Relationship Id="rId1" Type="http://schemas.openxmlformats.org/officeDocument/2006/relationships/themeOverride" Target="../theme/themeOverride69.xml"/><Relationship Id="rId5" Type="http://schemas.openxmlformats.org/officeDocument/2006/relationships/image" Target="../media/image177.png"/><Relationship Id="rId4" Type="http://schemas.openxmlformats.org/officeDocument/2006/relationships/image" Target="../media/image12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slideLayout" Target="../slideLayouts/slideLayout1.xml"/><Relationship Id="rId1" Type="http://schemas.openxmlformats.org/officeDocument/2006/relationships/themeOverride" Target="../theme/themeOverride70.xml"/><Relationship Id="rId4" Type="http://schemas.openxmlformats.org/officeDocument/2006/relationships/image" Target="../media/image179.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1.xml"/><Relationship Id="rId1" Type="http://schemas.openxmlformats.org/officeDocument/2006/relationships/themeOverride" Target="../theme/themeOverride72.xml"/></Relationships>
</file>

<file path=ppt/slides/_rels/slide73.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hemeOverride" Target="../theme/themeOverride73.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7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hemeOverride" Target="../theme/themeOverride74.xml"/></Relationships>
</file>

<file path=ppt/slides/_rels/slide7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slideLayout" Target="../slideLayouts/slideLayout1.xml"/><Relationship Id="rId1" Type="http://schemas.openxmlformats.org/officeDocument/2006/relationships/themeOverride" Target="../theme/themeOverride75.xml"/><Relationship Id="rId5" Type="http://schemas.openxmlformats.org/officeDocument/2006/relationships/image" Target="../media/image189.png"/><Relationship Id="rId4" Type="http://schemas.openxmlformats.org/officeDocument/2006/relationships/image" Target="../media/image188.png"/></Relationships>
</file>

<file path=ppt/slides/_rels/slide7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1.xml"/><Relationship Id="rId1" Type="http://schemas.openxmlformats.org/officeDocument/2006/relationships/themeOverride" Target="../theme/themeOverride76.xml"/></Relationships>
</file>

<file path=ppt/slides/_rels/slide7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1.xml"/><Relationship Id="rId1" Type="http://schemas.openxmlformats.org/officeDocument/2006/relationships/themeOverride" Target="../theme/themeOverride77.xml"/><Relationship Id="rId5" Type="http://schemas.openxmlformats.org/officeDocument/2006/relationships/image" Target="../media/image193.png"/><Relationship Id="rId4" Type="http://schemas.openxmlformats.org/officeDocument/2006/relationships/image" Target="../media/image143.png"/></Relationships>
</file>

<file path=ppt/slides/_rels/slide7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slideLayout" Target="../slideLayouts/slideLayout1.xml"/><Relationship Id="rId1" Type="http://schemas.openxmlformats.org/officeDocument/2006/relationships/themeOverride" Target="../theme/themeOverride78.xml"/><Relationship Id="rId5" Type="http://schemas.openxmlformats.org/officeDocument/2006/relationships/image" Target="../media/image195.png"/><Relationship Id="rId4" Type="http://schemas.openxmlformats.org/officeDocument/2006/relationships/image" Target="../media/image156.png"/></Relationships>
</file>

<file path=ppt/slides/_rels/slide7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slideLayout" Target="../slideLayouts/slideLayout1.xml"/><Relationship Id="rId1" Type="http://schemas.openxmlformats.org/officeDocument/2006/relationships/themeOverride" Target="../theme/themeOverride79.xml"/><Relationship Id="rId6" Type="http://schemas.openxmlformats.org/officeDocument/2006/relationships/image" Target="../media/image197.png"/><Relationship Id="rId5" Type="http://schemas.openxmlformats.org/officeDocument/2006/relationships/image" Target="../media/image198.png"/><Relationship Id="rId4" Type="http://schemas.openxmlformats.org/officeDocument/2006/relationships/image" Target="../media/image19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hemeOverride" Target="../theme/themeOverride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1.xml"/><Relationship Id="rId1" Type="http://schemas.openxmlformats.org/officeDocument/2006/relationships/themeOverride" Target="../theme/themeOverride80.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81.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8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83.xml"/></Relationships>
</file>

<file path=ppt/slides/_rels/slide84.xml.rels><?xml version="1.0" encoding="UTF-8" standalone="yes"?>
<Relationships xmlns="http://schemas.openxmlformats.org/package/2006/relationships"><Relationship Id="rId3" Type="http://schemas.openxmlformats.org/officeDocument/2006/relationships/image" Target="../media/image1990.png"/><Relationship Id="rId2" Type="http://schemas.openxmlformats.org/officeDocument/2006/relationships/slideLayout" Target="../slideLayouts/slideLayout1.xml"/><Relationship Id="rId1" Type="http://schemas.openxmlformats.org/officeDocument/2006/relationships/themeOverride" Target="../theme/themeOverride84.xml"/><Relationship Id="rId5" Type="http://schemas.openxmlformats.org/officeDocument/2006/relationships/image" Target="../media/image201.png"/><Relationship Id="rId4" Type="http://schemas.openxmlformats.org/officeDocument/2006/relationships/image" Target="../media/image200.png"/></Relationships>
</file>

<file path=ppt/slides/_rels/slide8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1.xml"/><Relationship Id="rId1" Type="http://schemas.openxmlformats.org/officeDocument/2006/relationships/themeOverride" Target="../theme/themeOverride85.xml"/><Relationship Id="rId4" Type="http://schemas.openxmlformats.org/officeDocument/2006/relationships/image" Target="../media/image176.png"/></Relationships>
</file>

<file path=ppt/slides/_rels/slide8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1.xml"/><Relationship Id="rId1" Type="http://schemas.openxmlformats.org/officeDocument/2006/relationships/themeOverride" Target="../theme/themeOverride86.xml"/></Relationships>
</file>

<file path=ppt/slides/_rels/slide8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slideLayout" Target="../slideLayouts/slideLayout1.xml"/><Relationship Id="rId1" Type="http://schemas.openxmlformats.org/officeDocument/2006/relationships/themeOverride" Target="../theme/themeOverride87.xml"/></Relationships>
</file>

<file path=ppt/slides/_rels/slide8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Layout" Target="../slideLayouts/slideLayout1.xml"/><Relationship Id="rId1" Type="http://schemas.openxmlformats.org/officeDocument/2006/relationships/themeOverride" Target="../theme/themeOverride88.xml"/></Relationships>
</file>

<file path=ppt/slides/_rels/slide8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slideLayout" Target="../slideLayouts/slideLayout1.xml"/><Relationship Id="rId1" Type="http://schemas.openxmlformats.org/officeDocument/2006/relationships/themeOverride" Target="../theme/themeOverride89.xml"/><Relationship Id="rId4" Type="http://schemas.openxmlformats.org/officeDocument/2006/relationships/image" Target="../media/image206.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hemeOverride" Target="../theme/themeOverride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slideLayout" Target="../slideLayouts/slideLayout1.xml"/><Relationship Id="rId1" Type="http://schemas.openxmlformats.org/officeDocument/2006/relationships/themeOverride" Target="../theme/themeOverride90.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91.xml"/></Relationships>
</file>

<file path=ppt/slides/_rels/slide9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slideLayout" Target="../slideLayouts/slideLayout1.xml"/><Relationship Id="rId1" Type="http://schemas.openxmlformats.org/officeDocument/2006/relationships/themeOverride" Target="../theme/themeOverride92.xml"/></Relationships>
</file>

<file path=ppt/slides/_rels/slide9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slideLayout" Target="../slideLayouts/slideLayout1.xml"/><Relationship Id="rId1" Type="http://schemas.openxmlformats.org/officeDocument/2006/relationships/themeOverride" Target="../theme/themeOverride93.xml"/><Relationship Id="rId4" Type="http://schemas.openxmlformats.org/officeDocument/2006/relationships/image" Target="../media/image210.png"/></Relationships>
</file>

<file path=ppt/slides/_rels/slide9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slideLayout" Target="../slideLayouts/slideLayout1.xml"/><Relationship Id="rId1" Type="http://schemas.openxmlformats.org/officeDocument/2006/relationships/themeOverride" Target="../theme/themeOverride94.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95.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slideLayout" Target="../slideLayouts/slideLayout1.xml"/><Relationship Id="rId1" Type="http://schemas.openxmlformats.org/officeDocument/2006/relationships/themeOverride" Target="../theme/themeOverride95.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9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slideLayout" Target="../slideLayouts/slideLayout1.xml"/><Relationship Id="rId1" Type="http://schemas.openxmlformats.org/officeDocument/2006/relationships/themeOverride" Target="../theme/themeOverride96.xml"/><Relationship Id="rId5" Type="http://schemas.openxmlformats.org/officeDocument/2006/relationships/image" Target="../media/image223.png"/><Relationship Id="rId4" Type="http://schemas.openxmlformats.org/officeDocument/2006/relationships/image" Target="../media/image222.png"/></Relationships>
</file>

<file path=ppt/slides/_rels/slide9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slideLayout" Target="../slideLayouts/slideLayout1.xml"/><Relationship Id="rId1" Type="http://schemas.openxmlformats.org/officeDocument/2006/relationships/themeOverride" Target="../theme/themeOverride97.xml"/><Relationship Id="rId5" Type="http://schemas.openxmlformats.org/officeDocument/2006/relationships/image" Target="../media/image223.png"/><Relationship Id="rId4" Type="http://schemas.openxmlformats.org/officeDocument/2006/relationships/image" Target="../media/image222.png"/></Relationships>
</file>

<file path=ppt/slides/_rels/slide9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1.xml"/><Relationship Id="rId1" Type="http://schemas.openxmlformats.org/officeDocument/2006/relationships/themeOverride" Target="../theme/themeOverride98.xml"/><Relationship Id="rId5" Type="http://schemas.openxmlformats.org/officeDocument/2006/relationships/image" Target="../media/image192.emf"/><Relationship Id="rId4" Type="http://schemas.openxmlformats.org/officeDocument/2006/relationships/oleObject" Target="../embeddings/oleObject4.bin"/></Relationships>
</file>

<file path=ppt/slides/_rels/slide9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slideLayout" Target="../slideLayouts/slideLayout1.xml"/><Relationship Id="rId1" Type="http://schemas.openxmlformats.org/officeDocument/2006/relationships/themeOverride" Target="../theme/themeOverride9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0" y="1779662"/>
            <a:ext cx="2843808" cy="136815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矩形 3"/>
          <p:cNvSpPr/>
          <p:nvPr/>
        </p:nvSpPr>
        <p:spPr>
          <a:xfrm>
            <a:off x="1202167" y="2211710"/>
            <a:ext cx="1492716" cy="646331"/>
          </a:xfrm>
          <a:prstGeom prst="rect">
            <a:avLst/>
          </a:prstGeom>
        </p:spPr>
        <p:txBody>
          <a:bodyPr wrap="none">
            <a:spAutoFit/>
          </a:bodyPr>
          <a:lstStyle/>
          <a:p>
            <a:r>
              <a:rPr lang="zh-CN" altLang="en-US" sz="3600" b="1"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第</a:t>
            </a:r>
            <a:r>
              <a:rPr lang="en-US" altLang="zh-CN" sz="3600" b="1"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3</a:t>
            </a:r>
            <a:r>
              <a:rPr lang="zh-CN" altLang="en-US" sz="3600" b="1"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章 </a:t>
            </a:r>
            <a:endParaRPr lang="zh-CN" altLang="en-US" sz="36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矩形 6"/>
          <p:cNvSpPr/>
          <p:nvPr/>
        </p:nvSpPr>
        <p:spPr>
          <a:xfrm>
            <a:off x="2843808" y="1779662"/>
            <a:ext cx="5148064" cy="13681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 name="矩形 4"/>
          <p:cNvSpPr/>
          <p:nvPr/>
        </p:nvSpPr>
        <p:spPr>
          <a:xfrm>
            <a:off x="2843808" y="1917987"/>
            <a:ext cx="5148064" cy="646331"/>
          </a:xfrm>
          <a:prstGeom prst="rect">
            <a:avLst/>
          </a:prstGeom>
          <a:solidFill>
            <a:schemeClr val="bg1"/>
          </a:solidFill>
        </p:spPr>
        <p:txBody>
          <a:bodyPr wrap="square">
            <a:spAutoFit/>
          </a:bodyPr>
          <a:lstStyle/>
          <a:p>
            <a:pPr algn="ctr"/>
            <a:r>
              <a:rPr lang="zh-CN" altLang="en-US" sz="3600" b="1" dirty="0">
                <a:solidFill>
                  <a:schemeClr val="accent1">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常用传感器的工作原理</a:t>
            </a:r>
            <a:endParaRPr lang="zh-CN" altLang="zh-CN" sz="3600" b="1" dirty="0">
              <a:solidFill>
                <a:schemeClr val="accent1">
                  <a:lumMod val="75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矩形 9"/>
          <p:cNvSpPr/>
          <p:nvPr/>
        </p:nvSpPr>
        <p:spPr>
          <a:xfrm>
            <a:off x="7991872" y="1779662"/>
            <a:ext cx="1152128" cy="136815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菱形 12"/>
          <p:cNvSpPr/>
          <p:nvPr/>
        </p:nvSpPr>
        <p:spPr>
          <a:xfrm>
            <a:off x="7812360" y="4155926"/>
            <a:ext cx="936104" cy="581892"/>
          </a:xfrm>
          <a:prstGeom prst="diamond">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菱形 13"/>
          <p:cNvSpPr/>
          <p:nvPr/>
        </p:nvSpPr>
        <p:spPr>
          <a:xfrm>
            <a:off x="7344308" y="4136372"/>
            <a:ext cx="936104" cy="581892"/>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矩形 7"/>
          <p:cNvSpPr/>
          <p:nvPr/>
        </p:nvSpPr>
        <p:spPr>
          <a:xfrm>
            <a:off x="3275856" y="1784578"/>
            <a:ext cx="1914862" cy="9774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十字箭头标注 10"/>
          <p:cNvSpPr/>
          <p:nvPr/>
        </p:nvSpPr>
        <p:spPr>
          <a:xfrm>
            <a:off x="395536" y="339502"/>
            <a:ext cx="1476164" cy="720080"/>
          </a:xfrm>
          <a:prstGeom prst="quadArrowCallou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200" b="1" dirty="0">
                <a:latin typeface="Times New Roman" panose="02020603050405020304" pitchFamily="18" charset="0"/>
                <a:ea typeface="微软雅黑" panose="020B0503020204020204" pitchFamily="34" charset="-122"/>
                <a:sym typeface="Times New Roman" panose="02020603050405020304" pitchFamily="18" charset="0"/>
              </a:rPr>
              <a:t>Sensor</a:t>
            </a:r>
            <a:endParaRPr lang="zh-CN" altLang="en-US" sz="12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矩形 17"/>
          <p:cNvSpPr/>
          <p:nvPr/>
        </p:nvSpPr>
        <p:spPr>
          <a:xfrm>
            <a:off x="5508104" y="3050071"/>
            <a:ext cx="1914862" cy="9774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文本框 412679"/>
          <p:cNvSpPr txBox="1">
            <a:spLocks noChangeArrowheads="1"/>
          </p:cNvSpPr>
          <p:nvPr/>
        </p:nvSpPr>
        <p:spPr bwMode="auto">
          <a:xfrm>
            <a:off x="2105025" y="3435846"/>
            <a:ext cx="4933950" cy="1098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25000"/>
              </a:lnSpc>
              <a:defRPr/>
            </a:pPr>
            <a:r>
              <a:rPr kumimoji="1" lang="zh-CN" altLang="en-US" b="1" dirty="0">
                <a:solidFill>
                  <a:srgbClr val="685DAB"/>
                </a:solidFill>
                <a:latin typeface="Times New Roman" panose="02020603050405020304" pitchFamily="18" charset="0"/>
                <a:ea typeface="微软雅黑" panose="020B0503020204020204" pitchFamily="34" charset="-122"/>
                <a:sym typeface="Times New Roman" panose="02020603050405020304" pitchFamily="18" charset="0"/>
              </a:rPr>
              <a:t>刘守兵</a:t>
            </a:r>
            <a:endParaRPr kumimoji="1" lang="en-US" altLang="zh-CN" b="1" dirty="0">
              <a:solidFill>
                <a:srgbClr val="685DAB"/>
              </a:solidFill>
              <a:latin typeface="Times New Roman" panose="02020603050405020304" pitchFamily="18" charset="0"/>
              <a:ea typeface="微软雅黑" panose="020B0503020204020204" pitchFamily="34" charset="-122"/>
              <a:sym typeface="Times New Roman" panose="02020603050405020304" pitchFamily="18" charset="0"/>
            </a:endParaRPr>
          </a:p>
          <a:p>
            <a:pPr algn="ctr" eaLnBrk="1" hangingPunct="1">
              <a:lnSpc>
                <a:spcPct val="125000"/>
              </a:lnSpc>
              <a:defRPr/>
            </a:pPr>
            <a:r>
              <a:rPr kumimoji="1" lang="en-US" altLang="zh-CN" b="1" dirty="0">
                <a:solidFill>
                  <a:srgbClr val="685DAB"/>
                </a:solidFill>
                <a:latin typeface="Times New Roman" panose="02020603050405020304" pitchFamily="18" charset="0"/>
                <a:ea typeface="微软雅黑" panose="020B0503020204020204" pitchFamily="34" charset="-122"/>
                <a:sym typeface="Times New Roman" panose="02020603050405020304" pitchFamily="18" charset="0"/>
              </a:rPr>
              <a:t>17538701371</a:t>
            </a:r>
          </a:p>
          <a:p>
            <a:pPr algn="ctr" eaLnBrk="1" hangingPunct="1">
              <a:lnSpc>
                <a:spcPct val="125000"/>
              </a:lnSpc>
              <a:defRPr/>
            </a:pPr>
            <a:r>
              <a:rPr kumimoji="1" lang="en-US" altLang="zh-CN" b="1" dirty="0">
                <a:solidFill>
                  <a:srgbClr val="685DAB"/>
                </a:solidFill>
                <a:latin typeface="Times New Roman" panose="02020603050405020304" pitchFamily="18" charset="0"/>
                <a:ea typeface="微软雅黑" panose="020B0503020204020204" pitchFamily="34" charset="-122"/>
                <a:sym typeface="Times New Roman" panose="02020603050405020304" pitchFamily="18" charset="0"/>
              </a:rPr>
              <a:t>liushoubing@haue.edu.cn</a:t>
            </a:r>
            <a:endParaRPr kumimoji="1" lang="zh-CN" altLang="en-US" b="1" dirty="0">
              <a:solidFill>
                <a:srgbClr val="685DAB"/>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999271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5998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1632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应变片与应变效应</a:t>
            </a:r>
          </a:p>
        </p:txBody>
      </p:sp>
      <mc:AlternateContent xmlns:mc="http://schemas.openxmlformats.org/markup-compatibility/2006" xmlns:a14="http://schemas.microsoft.com/office/drawing/2010/main">
        <mc:Choice Requires="a14">
          <p:sp>
            <p:nvSpPr>
              <p:cNvPr id="8" name="矩形 7"/>
              <p:cNvSpPr/>
              <p:nvPr/>
            </p:nvSpPr>
            <p:spPr>
              <a:xfrm>
                <a:off x="246211" y="1727731"/>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通常把单位应变所引起的电阻值变化称为金属丝的灵敏度系数，其表达式为：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金属丝的灵敏度系数</a:t>
                </a:r>
                <a14:m>
                  <m:oMath xmlns:m="http://schemas.openxmlformats.org/officeDocument/2006/math">
                    <m:sSub>
                      <m:sSubPr>
                        <m:ctrlPr>
                          <a:rPr lang="zh-CN"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𝑺</m:t>
                        </m:r>
                      </m:e>
                      <m:sub>
                        <m:r>
                          <a:rPr lang="en-US" altLang="zh-CN" b="1" i="1">
                            <a:solidFill>
                              <a:srgbClr val="FF0000"/>
                            </a:solidFill>
                            <a:latin typeface="Cambria Math" panose="02040503050406030204" pitchFamily="18" charset="0"/>
                          </a:rPr>
                          <m:t>𝑹</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由两部分组成：</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第一项</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(1+2μ)</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是由于金属丝受到力的影响后，材料的几何尺寸发生变形引起的；</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第二项是由于材料发生变形后，其自由电子的活动能力和数量均发生变化而导致材料电阻率发生变化所引起的。</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大量实验表明，在金属丝拉伸比例</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极限</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内，</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电阻的相对变化</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与应变成</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正比</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，即</a:t>
                </a:r>
                <a14:m>
                  <m:oMath xmlns:m="http://schemas.openxmlformats.org/officeDocument/2006/math">
                    <m:sSub>
                      <m:sSubPr>
                        <m:ctrlPr>
                          <a:rPr lang="zh-CN"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𝑺</m:t>
                        </m:r>
                      </m:e>
                      <m:sub>
                        <m:r>
                          <a:rPr lang="en-US" altLang="zh-CN" b="1" i="1">
                            <a:solidFill>
                              <a:srgbClr val="FF0000"/>
                            </a:solidFill>
                            <a:latin typeface="Cambria Math" panose="02040503050406030204" pitchFamily="18" charset="0"/>
                          </a:rPr>
                          <m:t>𝑹</m:t>
                        </m:r>
                      </m:sub>
                    </m:sSub>
                  </m:oMath>
                </a14:m>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为常数</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，其值在</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1.7</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到</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3.6</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之间。</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246211" y="1727731"/>
                <a:ext cx="8686800" cy="3208571"/>
              </a:xfrm>
              <a:prstGeom prst="rect">
                <a:avLst/>
              </a:prstGeom>
              <a:blipFill>
                <a:blip r:embed="rId3"/>
                <a:stretch>
                  <a:fillRect l="-280" r="-2729" b="-565"/>
                </a:stretch>
              </a:blipFill>
            </p:spPr>
            <p:txBody>
              <a:bodyPr/>
              <a:lstStyle/>
              <a:p>
                <a:r>
                  <a:rPr lang="zh-CN" altLang="en-US">
                    <a:noFill/>
                  </a:rPr>
                  <a:t> </a:t>
                </a:r>
              </a:p>
            </p:txBody>
          </p:sp>
        </mc:Fallback>
      </mc:AlternateContent>
      <p:sp>
        <p:nvSpPr>
          <p:cNvPr id="9" name="矩形 8"/>
          <p:cNvSpPr/>
          <p:nvPr/>
        </p:nvSpPr>
        <p:spPr>
          <a:xfrm>
            <a:off x="899592" y="1266314"/>
            <a:ext cx="248427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金属电阻的应变效应</a:t>
            </a:r>
          </a:p>
        </p:txBody>
      </p:sp>
      <p:sp>
        <p:nvSpPr>
          <p:cNvPr id="10" name="七角星 9"/>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190830" y="2137074"/>
                <a:ext cx="2854819" cy="6586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b="1" i="1" smtClean="0">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𝑺</m:t>
                          </m:r>
                        </m:e>
                        <m:sub>
                          <m:r>
                            <a:rPr lang="en-US" altLang="zh-CN" b="1" i="1">
                              <a:solidFill>
                                <a:srgbClr val="FF0000"/>
                              </a:solidFill>
                              <a:latin typeface="Cambria Math" panose="02040503050406030204" pitchFamily="18" charset="0"/>
                            </a:rPr>
                            <m:t>𝑹</m:t>
                          </m:r>
                        </m:sub>
                      </m:sSub>
                      <m:r>
                        <a:rPr lang="en-US" altLang="zh-CN" b="1" i="1" smtClean="0">
                          <a:solidFill>
                            <a:srgbClr val="FF0000"/>
                          </a:solidFill>
                          <a:latin typeface="Cambria Math" panose="02040503050406030204" pitchFamily="18" charset="0"/>
                        </a:rPr>
                        <m:t>=</m:t>
                      </m:r>
                      <m:f>
                        <m:fPr>
                          <m:ctrlPr>
                            <a:rPr lang="zh-CN" altLang="zh-CN" b="1" i="1">
                              <a:solidFill>
                                <a:srgbClr val="FF0000"/>
                              </a:solidFill>
                              <a:latin typeface="Cambria Math" panose="02040503050406030204" pitchFamily="18" charset="0"/>
                            </a:rPr>
                          </m:ctrlPr>
                        </m:fPr>
                        <m:num>
                          <m:r>
                            <a:rPr lang="en-US" altLang="zh-CN" b="1" i="1">
                              <a:solidFill>
                                <a:srgbClr val="FF0000"/>
                              </a:solidFill>
                              <a:latin typeface="Cambria Math" panose="02040503050406030204" pitchFamily="18" charset="0"/>
                            </a:rPr>
                            <m:t>𝜟</m:t>
                          </m:r>
                          <m:r>
                            <a:rPr lang="en-US" altLang="zh-CN" b="1" i="1">
                              <a:solidFill>
                                <a:srgbClr val="FF0000"/>
                              </a:solidFill>
                              <a:latin typeface="Cambria Math" panose="02040503050406030204" pitchFamily="18" charset="0"/>
                            </a:rPr>
                            <m:t>𝑹</m:t>
                          </m:r>
                        </m:num>
                        <m:den>
                          <m:r>
                            <a:rPr lang="en-US" altLang="zh-CN" b="1" i="1">
                              <a:solidFill>
                                <a:srgbClr val="FF0000"/>
                              </a:solidFill>
                              <a:latin typeface="Cambria Math" panose="02040503050406030204" pitchFamily="18" charset="0"/>
                            </a:rPr>
                            <m:t>𝑹</m:t>
                          </m:r>
                          <m:r>
                            <a:rPr lang="en-US" altLang="zh-CN" b="1" i="1">
                              <a:solidFill>
                                <a:srgbClr val="FF0000"/>
                              </a:solidFill>
                              <a:latin typeface="Cambria Math" panose="02040503050406030204" pitchFamily="18" charset="0"/>
                            </a:rPr>
                            <m:t>𝜺</m:t>
                          </m:r>
                        </m:den>
                      </m:f>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𝟏</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𝟐</m:t>
                      </m:r>
                      <m:r>
                        <a:rPr lang="en-US" altLang="zh-CN" b="1" i="1">
                          <a:solidFill>
                            <a:srgbClr val="FF0000"/>
                          </a:solidFill>
                          <a:latin typeface="Cambria Math" panose="02040503050406030204" pitchFamily="18" charset="0"/>
                        </a:rPr>
                        <m:t>𝝁</m:t>
                      </m:r>
                      <m:r>
                        <a:rPr lang="en-US" altLang="zh-CN" b="1" i="1">
                          <a:solidFill>
                            <a:srgbClr val="FF0000"/>
                          </a:solidFill>
                          <a:latin typeface="Cambria Math" panose="02040503050406030204" pitchFamily="18" charset="0"/>
                        </a:rPr>
                        <m:t>)+</m:t>
                      </m:r>
                      <m:f>
                        <m:fPr>
                          <m:ctrlPr>
                            <a:rPr lang="zh-CN" altLang="zh-CN" b="1" i="1">
                              <a:solidFill>
                                <a:srgbClr val="FF0000"/>
                              </a:solidFill>
                              <a:latin typeface="Cambria Math" panose="02040503050406030204" pitchFamily="18" charset="0"/>
                            </a:rPr>
                          </m:ctrlPr>
                        </m:fPr>
                        <m:num>
                          <m:r>
                            <a:rPr lang="en-US" altLang="zh-CN" b="1" i="1">
                              <a:solidFill>
                                <a:srgbClr val="FF0000"/>
                              </a:solidFill>
                              <a:latin typeface="Cambria Math" panose="02040503050406030204" pitchFamily="18" charset="0"/>
                            </a:rPr>
                            <m:t>𝜟𝝆</m:t>
                          </m:r>
                        </m:num>
                        <m:den>
                          <m:r>
                            <a:rPr lang="en-US" altLang="zh-CN" b="1" i="1">
                              <a:solidFill>
                                <a:srgbClr val="FF0000"/>
                              </a:solidFill>
                              <a:latin typeface="Cambria Math" panose="02040503050406030204" pitchFamily="18" charset="0"/>
                            </a:rPr>
                            <m:t>𝝆𝜺</m:t>
                          </m:r>
                        </m:den>
                      </m:f>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3190830" y="2137074"/>
                <a:ext cx="2854819" cy="65864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42478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06008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77711"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霍尔式传感器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234498" y="1689648"/>
            <a:ext cx="8686800" cy="3287054"/>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不等位电势和不等位电阻</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不等位电动势：在</a:t>
            </a:r>
            <a:r>
              <a:rPr lang="zh-CN" altLang="en-US" b="1" dirty="0">
                <a:solidFill>
                  <a:schemeClr val="accent1"/>
                </a:solidFill>
                <a:latin typeface="Times New Roman" panose="02020603050405020304" pitchFamily="18" charset="0"/>
                <a:ea typeface="微软雅黑" panose="020B0503020204020204" pitchFamily="34" charset="-122"/>
              </a:rPr>
              <a:t>额定</a:t>
            </a:r>
            <a:r>
              <a:rPr lang="zh-CN" altLang="en-US" b="1" dirty="0">
                <a:solidFill>
                  <a:prstClr val="black"/>
                </a:solidFill>
                <a:latin typeface="Times New Roman" panose="02020603050405020304" pitchFamily="18" charset="0"/>
                <a:ea typeface="微软雅黑" panose="020B0503020204020204" pitchFamily="34" charset="-122"/>
              </a:rPr>
              <a:t>激励电流下，当外加磁场为</a:t>
            </a:r>
            <a:r>
              <a:rPr lang="zh-CN" altLang="en-US" b="1" dirty="0">
                <a:solidFill>
                  <a:schemeClr val="accent1"/>
                </a:solidFill>
                <a:latin typeface="Times New Roman" panose="02020603050405020304" pitchFamily="18" charset="0"/>
                <a:ea typeface="微软雅黑" panose="020B0503020204020204" pitchFamily="34" charset="-122"/>
              </a:rPr>
              <a:t>零</a:t>
            </a:r>
            <a:r>
              <a:rPr lang="zh-CN" altLang="en-US" b="1" dirty="0">
                <a:solidFill>
                  <a:prstClr val="black"/>
                </a:solidFill>
                <a:latin typeface="Times New Roman" panose="02020603050405020304" pitchFamily="18" charset="0"/>
                <a:ea typeface="微软雅黑" panose="020B0503020204020204" pitchFamily="34" charset="-122"/>
              </a:rPr>
              <a:t>时，霍尔元件输出端之间的</a:t>
            </a:r>
            <a:r>
              <a:rPr lang="zh-CN" altLang="en-US" b="1" dirty="0">
                <a:solidFill>
                  <a:schemeClr val="accent1"/>
                </a:solidFill>
                <a:latin typeface="Times New Roman" panose="02020603050405020304" pitchFamily="18" charset="0"/>
                <a:ea typeface="微软雅黑" panose="020B0503020204020204" pitchFamily="34" charset="-122"/>
              </a:rPr>
              <a:t>开路</a:t>
            </a:r>
            <a:r>
              <a:rPr lang="zh-CN" altLang="en-US" b="1" dirty="0">
                <a:solidFill>
                  <a:prstClr val="black"/>
                </a:solidFill>
                <a:latin typeface="Times New Roman" panose="02020603050405020304" pitchFamily="18" charset="0"/>
                <a:ea typeface="微软雅黑" panose="020B0503020204020204" pitchFamily="34" charset="-122"/>
              </a:rPr>
              <a:t>电压；</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理论上其霍尔电势应为零，在实际测量中却并非为零，原因如下：</a:t>
            </a:r>
            <a:endParaRPr lang="en-US" altLang="zh-CN" b="1" dirty="0">
              <a:solidFill>
                <a:prstClr val="black"/>
              </a:solidFill>
              <a:latin typeface="Times New Roman" panose="02020603050405020304" pitchFamily="18" charset="0"/>
              <a:ea typeface="微软雅黑" panose="020B0503020204020204" pitchFamily="34" charset="-122"/>
            </a:endParaRPr>
          </a:p>
          <a:p>
            <a:pPr marL="1200150" lvl="2" indent="-285750">
              <a:lnSpc>
                <a:spcPct val="110000"/>
              </a:lnSpc>
              <a:buClr>
                <a:schemeClr val="accent3">
                  <a:lumMod val="75000"/>
                </a:schemeClr>
              </a:buClr>
              <a:buFont typeface="Wingdings" panose="05000000000000000000" pitchFamily="2" charset="2"/>
              <a:buChar char="l"/>
            </a:pPr>
            <a:r>
              <a:rPr lang="zh-CN" altLang="en-US" sz="1600" b="1" dirty="0">
                <a:solidFill>
                  <a:prstClr val="black"/>
                </a:solidFill>
                <a:latin typeface="Times New Roman" panose="02020603050405020304" pitchFamily="18" charset="0"/>
                <a:ea typeface="微软雅黑" panose="020B0503020204020204" pitchFamily="34" charset="-122"/>
              </a:rPr>
              <a:t>霍尔电极安装位置</a:t>
            </a:r>
            <a:r>
              <a:rPr lang="zh-CN" altLang="en-US" sz="1600" b="1" dirty="0">
                <a:solidFill>
                  <a:schemeClr val="accent1"/>
                </a:solidFill>
                <a:latin typeface="Times New Roman" panose="02020603050405020304" pitchFamily="18" charset="0"/>
                <a:ea typeface="微软雅黑" panose="020B0503020204020204" pitchFamily="34" charset="-122"/>
              </a:rPr>
              <a:t>不对称</a:t>
            </a:r>
            <a:r>
              <a:rPr lang="zh-CN" altLang="en-US" sz="1600" b="1" dirty="0">
                <a:solidFill>
                  <a:prstClr val="black"/>
                </a:solidFill>
                <a:latin typeface="Times New Roman" panose="02020603050405020304" pitchFamily="18" charset="0"/>
                <a:ea typeface="微软雅黑" panose="020B0503020204020204" pitchFamily="34" charset="-122"/>
              </a:rPr>
              <a:t>或</a:t>
            </a:r>
            <a:r>
              <a:rPr lang="zh-CN" altLang="en-US" sz="1600" b="1" dirty="0">
                <a:solidFill>
                  <a:schemeClr val="accent1"/>
                </a:solidFill>
                <a:latin typeface="Times New Roman" panose="02020603050405020304" pitchFamily="18" charset="0"/>
                <a:ea typeface="微软雅黑" panose="020B0503020204020204" pitchFamily="34" charset="-122"/>
              </a:rPr>
              <a:t>不在</a:t>
            </a:r>
            <a:r>
              <a:rPr lang="zh-CN" altLang="en-US" sz="1600" b="1" dirty="0">
                <a:solidFill>
                  <a:prstClr val="black"/>
                </a:solidFill>
                <a:latin typeface="Times New Roman" panose="02020603050405020304" pitchFamily="18" charset="0"/>
                <a:ea typeface="微软雅黑" panose="020B0503020204020204" pitchFamily="34" charset="-122"/>
              </a:rPr>
              <a:t>同一等电位面上；</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1200150" lvl="2" indent="-285750">
              <a:lnSpc>
                <a:spcPct val="110000"/>
              </a:lnSpc>
              <a:buClr>
                <a:schemeClr val="accent3">
                  <a:lumMod val="75000"/>
                </a:schemeClr>
              </a:buClr>
              <a:buFont typeface="Wingdings" panose="05000000000000000000" pitchFamily="2" charset="2"/>
              <a:buChar char="l"/>
            </a:pPr>
            <a:r>
              <a:rPr lang="zh-CN" altLang="en-US" sz="1600" b="1" dirty="0">
                <a:solidFill>
                  <a:prstClr val="black"/>
                </a:solidFill>
                <a:latin typeface="Times New Roman" panose="02020603050405020304" pitchFamily="18" charset="0"/>
                <a:ea typeface="微软雅黑" panose="020B0503020204020204" pitchFamily="34" charset="-122"/>
              </a:rPr>
              <a:t>半导体材料不均匀造成了电阻率不均匀或几何尺寸</a:t>
            </a:r>
            <a:r>
              <a:rPr lang="zh-CN" altLang="en-US" sz="1600" b="1" dirty="0">
                <a:solidFill>
                  <a:schemeClr val="accent1"/>
                </a:solidFill>
                <a:latin typeface="Times New Roman" panose="02020603050405020304" pitchFamily="18" charset="0"/>
                <a:ea typeface="微软雅黑" panose="020B0503020204020204" pitchFamily="34" charset="-122"/>
              </a:rPr>
              <a:t>不均匀</a:t>
            </a:r>
            <a:r>
              <a:rPr lang="zh-CN" altLang="en-US" sz="1600" b="1" dirty="0">
                <a:solidFill>
                  <a:prstClr val="black"/>
                </a:solidFill>
                <a:latin typeface="Times New Roman" panose="02020603050405020304" pitchFamily="18" charset="0"/>
                <a:ea typeface="微软雅黑" panose="020B0503020204020204" pitchFamily="34" charset="-122"/>
              </a:rPr>
              <a:t>；</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1200150" lvl="2" indent="-285750">
              <a:lnSpc>
                <a:spcPct val="110000"/>
              </a:lnSpc>
              <a:buClr>
                <a:schemeClr val="accent3">
                  <a:lumMod val="75000"/>
                </a:schemeClr>
              </a:buClr>
              <a:buFont typeface="Wingdings" panose="05000000000000000000" pitchFamily="2" charset="2"/>
              <a:buChar char="l"/>
            </a:pPr>
            <a:r>
              <a:rPr lang="zh-CN" altLang="en-US" sz="1600" b="1" dirty="0">
                <a:solidFill>
                  <a:prstClr val="black"/>
                </a:solidFill>
                <a:latin typeface="Times New Roman" panose="02020603050405020304" pitchFamily="18" charset="0"/>
                <a:ea typeface="微软雅黑" panose="020B0503020204020204" pitchFamily="34" charset="-122"/>
              </a:rPr>
              <a:t>激励电极接触不良造成激励电流不均匀分布等。</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不等位电势也可用不等位电阻表示，即：</a:t>
            </a:r>
            <a:endParaRPr lang="en-US" altLang="zh-CN" b="1" dirty="0">
              <a:solidFill>
                <a:prstClr val="black"/>
              </a:solidFill>
              <a:latin typeface="Times New Roman" panose="02020603050405020304" pitchFamily="18" charset="0"/>
              <a:ea typeface="微软雅黑" panose="020B0503020204020204" pitchFamily="34" charset="-122"/>
            </a:endParaRPr>
          </a:p>
          <a:p>
            <a:pPr marL="1200150" lvl="2" indent="-285750">
              <a:lnSpc>
                <a:spcPct val="125000"/>
              </a:lnSpc>
              <a:buClr>
                <a:schemeClr val="accent3">
                  <a:lumMod val="75000"/>
                </a:schemeClr>
              </a:buClr>
              <a:buFont typeface="Wingdings" panose="05000000000000000000" pitchFamily="2" charset="2"/>
              <a:buChar char="l"/>
            </a:pPr>
            <a:endParaRPr lang="en-US" altLang="zh-CN" b="1" dirty="0">
              <a:solidFill>
                <a:prstClr val="black"/>
              </a:solidFill>
              <a:latin typeface="Times New Roman" panose="02020603050405020304" pitchFamily="18" charset="0"/>
              <a:ea typeface="微软雅黑" panose="020B0503020204020204" pitchFamily="34" charset="-122"/>
            </a:endParaRPr>
          </a:p>
          <a:p>
            <a:pPr marL="1200150" lvl="2" indent="-285750">
              <a:lnSpc>
                <a:spcPct val="125000"/>
              </a:lnSpc>
              <a:buClr>
                <a:schemeClr val="accent3">
                  <a:lumMod val="75000"/>
                </a:schemeClr>
              </a:buClr>
              <a:buFont typeface="Wingdings" panose="05000000000000000000" pitchFamily="2" charset="2"/>
              <a:buChar char="l"/>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0" name="矩形 9"/>
          <p:cNvSpPr/>
          <p:nvPr/>
        </p:nvSpPr>
        <p:spPr>
          <a:xfrm>
            <a:off x="890585" y="1266314"/>
            <a:ext cx="2745311"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霍尔元件的基本特性</a:t>
            </a:r>
          </a:p>
        </p:txBody>
      </p:sp>
      <p:sp>
        <p:nvSpPr>
          <p:cNvPr id="11" name="七角星 10"/>
          <p:cNvSpPr/>
          <p:nvPr/>
        </p:nvSpPr>
        <p:spPr>
          <a:xfrm>
            <a:off x="386529"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4060297" y="4267723"/>
                <a:ext cx="1051763"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𝒓</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𝟎</m:t>
                              </m:r>
                            </m:sub>
                          </m:sSub>
                        </m:num>
                        <m:den>
                          <m:r>
                            <a:rPr lang="zh-CN" altLang="en-US" b="1" i="1">
                              <a:latin typeface="Cambria Math" panose="02040503050406030204" pitchFamily="18" charset="0"/>
                            </a:rPr>
                            <m:t>𝑰</m:t>
                          </m:r>
                        </m:den>
                      </m:f>
                    </m:oMath>
                  </m:oMathPara>
                </a14:m>
                <a:endParaRPr lang="zh-CN" altLang="en-US" b="1" dirty="0"/>
              </a:p>
            </p:txBody>
          </p:sp>
        </mc:Choice>
        <mc:Fallback xmlns="">
          <p:sp>
            <p:nvSpPr>
              <p:cNvPr id="6" name="矩形 5"/>
              <p:cNvSpPr>
                <a:spLocks noRot="1" noChangeAspect="1" noMove="1" noResize="1" noEditPoints="1" noAdjustHandles="1" noChangeArrowheads="1" noChangeShapeType="1" noTextEdit="1"/>
              </p:cNvSpPr>
              <p:nvPr/>
            </p:nvSpPr>
            <p:spPr>
              <a:xfrm>
                <a:off x="4060297" y="4267723"/>
                <a:ext cx="1051763" cy="6090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ular Callout 7"/>
              <p:cNvSpPr/>
              <p:nvPr/>
            </p:nvSpPr>
            <p:spPr bwMode="auto">
              <a:xfrm>
                <a:off x="5111552" y="4144852"/>
                <a:ext cx="1044116" cy="314462"/>
              </a:xfrm>
              <a:prstGeom prst="wedgeRectCallout">
                <a:avLst>
                  <a:gd name="adj1" fmla="val -59716"/>
                  <a:gd name="adj2" fmla="val 32503"/>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sz="1400" b="1">
                          <a:solidFill>
                            <a:prstClr val="black"/>
                          </a:solidFill>
                          <a:latin typeface="Cambria Math" panose="02040503050406030204" pitchFamily="18" charset="0"/>
                          <a:ea typeface="微软雅黑" panose="020B0503020204020204" pitchFamily="34" charset="-122"/>
                        </a:rPr>
                        <m:t>不等位电势</m:t>
                      </m:r>
                    </m:oMath>
                  </m:oMathPara>
                </a14:m>
                <a:endParaRPr lang="zh-CN" altLang="en-US" sz="1400"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2" name="Rectangular Callout 7"/>
              <p:cNvSpPr>
                <a:spLocks noRot="1" noChangeAspect="1" noMove="1" noResize="1" noEditPoints="1" noAdjustHandles="1" noChangeArrowheads="1" noChangeShapeType="1" noTextEdit="1"/>
              </p:cNvSpPr>
              <p:nvPr/>
            </p:nvSpPr>
            <p:spPr bwMode="auto">
              <a:xfrm>
                <a:off x="5111552" y="4144852"/>
                <a:ext cx="1044116" cy="314462"/>
              </a:xfrm>
              <a:prstGeom prst="wedgeRectCallout">
                <a:avLst>
                  <a:gd name="adj1" fmla="val -59716"/>
                  <a:gd name="adj2" fmla="val 32503"/>
                </a:avLst>
              </a:prstGeom>
              <a:blipFill>
                <a:blip r:embed="rId4"/>
                <a:stretch>
                  <a:fillRect/>
                </a:stretch>
              </a:blipFill>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Rectangular Callout 7"/>
              <p:cNvSpPr/>
              <p:nvPr/>
            </p:nvSpPr>
            <p:spPr bwMode="auto">
              <a:xfrm>
                <a:off x="2987497" y="4302083"/>
                <a:ext cx="1044116" cy="314462"/>
              </a:xfrm>
              <a:prstGeom prst="wedgeRectCallout">
                <a:avLst>
                  <a:gd name="adj1" fmla="val 61955"/>
                  <a:gd name="adj2" fmla="val 45822"/>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sz="1400" b="1">
                          <a:solidFill>
                            <a:prstClr val="black"/>
                          </a:solidFill>
                          <a:latin typeface="Cambria Math" panose="02040503050406030204" pitchFamily="18" charset="0"/>
                          <a:ea typeface="微软雅黑" panose="020B0503020204020204" pitchFamily="34" charset="-122"/>
                        </a:rPr>
                        <m:t>不等位</m:t>
                      </m:r>
                      <m:r>
                        <a:rPr lang="zh-CN" altLang="en-US" sz="1400" b="1" i="1">
                          <a:solidFill>
                            <a:prstClr val="black"/>
                          </a:solidFill>
                          <a:latin typeface="Cambria Math" panose="02040503050406030204" pitchFamily="18" charset="0"/>
                          <a:ea typeface="微软雅黑" panose="020B0503020204020204" pitchFamily="34" charset="-122"/>
                        </a:rPr>
                        <m:t>电阻</m:t>
                      </m:r>
                    </m:oMath>
                  </m:oMathPara>
                </a14:m>
                <a:endParaRPr lang="zh-CN" altLang="en-US" sz="1400"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5" name="Rectangular Callout 7"/>
              <p:cNvSpPr>
                <a:spLocks noRot="1" noChangeAspect="1" noMove="1" noResize="1" noEditPoints="1" noAdjustHandles="1" noChangeArrowheads="1" noChangeShapeType="1" noTextEdit="1"/>
              </p:cNvSpPr>
              <p:nvPr/>
            </p:nvSpPr>
            <p:spPr bwMode="auto">
              <a:xfrm>
                <a:off x="2987497" y="4302083"/>
                <a:ext cx="1044116" cy="314462"/>
              </a:xfrm>
              <a:prstGeom prst="wedgeRectCallout">
                <a:avLst>
                  <a:gd name="adj1" fmla="val 61955"/>
                  <a:gd name="adj2" fmla="val 45822"/>
                </a:avLst>
              </a:prstGeom>
              <a:blipFill>
                <a:blip r:embed="rId5"/>
                <a:stretch>
                  <a:fillRect/>
                </a:stretch>
              </a:blipFill>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Rectangular Callout 7"/>
              <p:cNvSpPr/>
              <p:nvPr/>
            </p:nvSpPr>
            <p:spPr bwMode="auto">
              <a:xfrm>
                <a:off x="5150376" y="4562338"/>
                <a:ext cx="831633" cy="314462"/>
              </a:xfrm>
              <a:prstGeom prst="wedgeRectCallout">
                <a:avLst>
                  <a:gd name="adj1" fmla="val -76503"/>
                  <a:gd name="adj2" fmla="val 3647"/>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sz="1400" b="1" i="1">
                          <a:solidFill>
                            <a:prstClr val="black"/>
                          </a:solidFill>
                          <a:latin typeface="Cambria Math" panose="02040503050406030204" pitchFamily="18" charset="0"/>
                          <a:ea typeface="微软雅黑" panose="020B0503020204020204" pitchFamily="34" charset="-122"/>
                        </a:rPr>
                        <m:t>激励电流</m:t>
                      </m:r>
                    </m:oMath>
                  </m:oMathPara>
                </a14:m>
                <a:endParaRPr lang="zh-CN" altLang="en-US" sz="1400"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6" name="Rectangular Callout 7"/>
              <p:cNvSpPr>
                <a:spLocks noRot="1" noChangeAspect="1" noMove="1" noResize="1" noEditPoints="1" noAdjustHandles="1" noChangeArrowheads="1" noChangeShapeType="1" noTextEdit="1"/>
              </p:cNvSpPr>
              <p:nvPr/>
            </p:nvSpPr>
            <p:spPr bwMode="auto">
              <a:xfrm>
                <a:off x="5150376" y="4562338"/>
                <a:ext cx="831633" cy="314462"/>
              </a:xfrm>
              <a:prstGeom prst="wedgeRectCallout">
                <a:avLst>
                  <a:gd name="adj1" fmla="val -76503"/>
                  <a:gd name="adj2" fmla="val 3647"/>
                </a:avLst>
              </a:prstGeom>
              <a:blipFill>
                <a:blip r:embed="rId6"/>
                <a:stretch>
                  <a:fillRect/>
                </a:stretch>
              </a:blipFill>
              <a:extLst/>
            </p:spPr>
            <p:txBody>
              <a:bodyPr/>
              <a:lstStyle/>
              <a:p>
                <a:r>
                  <a:rPr lang="zh-CN" altLang="en-US">
                    <a:noFill/>
                  </a:rPr>
                  <a:t> </a:t>
                </a:r>
              </a:p>
            </p:txBody>
          </p:sp>
        </mc:Fallback>
      </mc:AlternateContent>
    </p:spTree>
    <p:extLst>
      <p:ext uri="{BB962C8B-B14F-4D97-AF65-F5344CB8AC3E}">
        <p14:creationId xmlns:p14="http://schemas.microsoft.com/office/powerpoint/2010/main" val="2493539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06008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77711"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霍尔式传感器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9" name="矩形 8"/>
              <p:cNvSpPr/>
              <p:nvPr/>
            </p:nvSpPr>
            <p:spPr>
              <a:xfrm>
                <a:off x="234498" y="1689648"/>
                <a:ext cx="8686800" cy="326397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寄生直流电势</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在外加磁场为</a:t>
                </a:r>
                <a:r>
                  <a:rPr lang="zh-CN" altLang="en-US" b="1" dirty="0">
                    <a:solidFill>
                      <a:srgbClr val="FF0000"/>
                    </a:solidFill>
                    <a:latin typeface="Times New Roman" panose="02020603050405020304" pitchFamily="18" charset="0"/>
                    <a:ea typeface="微软雅黑" panose="020B0503020204020204" pitchFamily="34" charset="-122"/>
                  </a:rPr>
                  <a:t>零</a:t>
                </a:r>
                <a:r>
                  <a:rPr lang="zh-CN" altLang="en-US" b="1" dirty="0">
                    <a:solidFill>
                      <a:prstClr val="black"/>
                    </a:solidFill>
                    <a:latin typeface="Times New Roman" panose="02020603050405020304" pitchFamily="18" charset="0"/>
                    <a:ea typeface="微软雅黑" panose="020B0503020204020204" pitchFamily="34" charset="-122"/>
                  </a:rPr>
                  <a:t>的条件下，用交流激励霍尔元件，霍尔电极的输出除了交流不等位电势外，还有</a:t>
                </a:r>
                <a:r>
                  <a:rPr lang="zh-CN" altLang="en-US" b="1" dirty="0">
                    <a:solidFill>
                      <a:srgbClr val="FF0000"/>
                    </a:solidFill>
                    <a:latin typeface="Times New Roman" panose="02020603050405020304" pitchFamily="18" charset="0"/>
                    <a:ea typeface="微软雅黑" panose="020B0503020204020204" pitchFamily="34" charset="-122"/>
                  </a:rPr>
                  <a:t>直流</a:t>
                </a:r>
                <a:r>
                  <a:rPr lang="zh-CN" altLang="en-US" b="1" dirty="0">
                    <a:solidFill>
                      <a:prstClr val="black"/>
                    </a:solidFill>
                    <a:latin typeface="Times New Roman" panose="02020603050405020304" pitchFamily="18" charset="0"/>
                    <a:ea typeface="微软雅黑" panose="020B0503020204020204" pitchFamily="34" charset="-122"/>
                  </a:rPr>
                  <a:t>电势，称为寄生直流电势；</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寄生直流电势的产生可能有以下几个原因：</a:t>
                </a:r>
                <a:endParaRPr lang="en-US" altLang="zh-CN" b="1" dirty="0">
                  <a:solidFill>
                    <a:prstClr val="black"/>
                  </a:solidFill>
                  <a:latin typeface="Times New Roman" panose="02020603050405020304" pitchFamily="18" charset="0"/>
                  <a:ea typeface="微软雅黑" panose="020B0503020204020204" pitchFamily="34" charset="-122"/>
                </a:endParaRPr>
              </a:p>
              <a:p>
                <a:pPr marL="1200150" lvl="2" indent="-285750">
                  <a:lnSpc>
                    <a:spcPct val="110000"/>
                  </a:lnSpc>
                  <a:buClr>
                    <a:schemeClr val="accent3">
                      <a:lumMod val="75000"/>
                    </a:schemeClr>
                  </a:buClr>
                  <a:buFont typeface="Wingdings" panose="05000000000000000000" pitchFamily="2" charset="2"/>
                  <a:buChar char="l"/>
                </a:pPr>
                <a:r>
                  <a:rPr lang="zh-CN" altLang="en-US" b="1" dirty="0">
                    <a:solidFill>
                      <a:prstClr val="black"/>
                    </a:solidFill>
                    <a:latin typeface="Times New Roman" panose="02020603050405020304" pitchFamily="18" charset="0"/>
                    <a:ea typeface="微软雅黑" panose="020B0503020204020204" pitchFamily="34" charset="-122"/>
                  </a:rPr>
                  <a:t>激励电极与霍尔电极</a:t>
                </a:r>
                <a:r>
                  <a:rPr lang="zh-CN" altLang="en-US" b="1" dirty="0">
                    <a:solidFill>
                      <a:schemeClr val="accent1"/>
                    </a:solidFill>
                    <a:latin typeface="Times New Roman" panose="02020603050405020304" pitchFamily="18" charset="0"/>
                    <a:ea typeface="微软雅黑" panose="020B0503020204020204" pitchFamily="34" charset="-122"/>
                  </a:rPr>
                  <a:t>接触不良</a:t>
                </a:r>
                <a:r>
                  <a:rPr lang="zh-CN" altLang="en-US" b="1" dirty="0">
                    <a:solidFill>
                      <a:prstClr val="black"/>
                    </a:solidFill>
                    <a:latin typeface="Times New Roman" panose="02020603050405020304" pitchFamily="18" charset="0"/>
                    <a:ea typeface="微软雅黑" panose="020B0503020204020204" pitchFamily="34" charset="-122"/>
                  </a:rPr>
                  <a:t>，形成非欧姆接触，造成</a:t>
                </a:r>
                <a:r>
                  <a:rPr lang="zh-CN" altLang="en-US" b="1" dirty="0">
                    <a:solidFill>
                      <a:schemeClr val="accent1"/>
                    </a:solidFill>
                    <a:latin typeface="Times New Roman" panose="02020603050405020304" pitchFamily="18" charset="0"/>
                    <a:ea typeface="微软雅黑" panose="020B0503020204020204" pitchFamily="34" charset="-122"/>
                  </a:rPr>
                  <a:t>整流效果</a:t>
                </a:r>
                <a:r>
                  <a:rPr lang="zh-CN" altLang="en-US" b="1" dirty="0">
                    <a:solidFill>
                      <a:prstClr val="black"/>
                    </a:solidFill>
                    <a:latin typeface="Times New Roman" panose="02020603050405020304" pitchFamily="18" charset="0"/>
                    <a:ea typeface="微软雅黑" panose="020B0503020204020204" pitchFamily="34" charset="-122"/>
                  </a:rPr>
                  <a:t>；</a:t>
                </a:r>
              </a:p>
              <a:p>
                <a:pPr marL="1200150" lvl="2" indent="-285750">
                  <a:lnSpc>
                    <a:spcPct val="110000"/>
                  </a:lnSpc>
                  <a:buClr>
                    <a:schemeClr val="accent3">
                      <a:lumMod val="75000"/>
                    </a:schemeClr>
                  </a:buClr>
                  <a:buFont typeface="Wingdings" panose="05000000000000000000" pitchFamily="2" charset="2"/>
                  <a:buChar char="l"/>
                </a:pPr>
                <a:r>
                  <a:rPr lang="zh-CN" altLang="en-US" b="1" dirty="0">
                    <a:solidFill>
                      <a:prstClr val="black"/>
                    </a:solidFill>
                    <a:latin typeface="Times New Roman" panose="02020603050405020304" pitchFamily="18" charset="0"/>
                    <a:ea typeface="微软雅黑" panose="020B0503020204020204" pitchFamily="34" charset="-122"/>
                  </a:rPr>
                  <a:t>两个霍尔电极</a:t>
                </a:r>
                <a:r>
                  <a:rPr lang="zh-CN" altLang="en-US" b="1" dirty="0">
                    <a:solidFill>
                      <a:schemeClr val="accent1"/>
                    </a:solidFill>
                    <a:latin typeface="Times New Roman" panose="02020603050405020304" pitchFamily="18" charset="0"/>
                    <a:ea typeface="微软雅黑" panose="020B0503020204020204" pitchFamily="34" charset="-122"/>
                  </a:rPr>
                  <a:t>大小不对称</a:t>
                </a:r>
                <a:r>
                  <a:rPr lang="zh-CN" altLang="en-US" b="1" dirty="0">
                    <a:solidFill>
                      <a:prstClr val="black"/>
                    </a:solidFill>
                    <a:latin typeface="Times New Roman" panose="02020603050405020304" pitchFamily="18" charset="0"/>
                    <a:ea typeface="微软雅黑" panose="020B0503020204020204" pitchFamily="34" charset="-122"/>
                  </a:rPr>
                  <a:t>，则两个电极点的</a:t>
                </a:r>
                <a:r>
                  <a:rPr lang="zh-CN" altLang="en-US" b="1" dirty="0">
                    <a:solidFill>
                      <a:schemeClr val="accent1"/>
                    </a:solidFill>
                    <a:latin typeface="Times New Roman" panose="02020603050405020304" pitchFamily="18" charset="0"/>
                    <a:ea typeface="微软雅黑" panose="020B0503020204020204" pitchFamily="34" charset="-122"/>
                  </a:rPr>
                  <a:t>热容不同</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chemeClr val="accent1"/>
                    </a:solidFill>
                    <a:latin typeface="Times New Roman" panose="02020603050405020304" pitchFamily="18" charset="0"/>
                    <a:ea typeface="微软雅黑" panose="020B0503020204020204" pitchFamily="34" charset="-122"/>
                  </a:rPr>
                  <a:t>散热状态</a:t>
                </a:r>
                <a:r>
                  <a:rPr lang="zh-CN" altLang="en-US" b="1" dirty="0">
                    <a:solidFill>
                      <a:prstClr val="black"/>
                    </a:solidFill>
                    <a:latin typeface="Times New Roman" panose="02020603050405020304" pitchFamily="18" charset="0"/>
                    <a:ea typeface="微软雅黑" panose="020B0503020204020204" pitchFamily="34" charset="-122"/>
                  </a:rPr>
                  <a:t>不同而形成极间</a:t>
                </a:r>
                <a:r>
                  <a:rPr lang="zh-CN" altLang="en-US" b="1" dirty="0">
                    <a:solidFill>
                      <a:schemeClr val="accent1"/>
                    </a:solidFill>
                    <a:latin typeface="Times New Roman" panose="02020603050405020304" pitchFamily="18" charset="0"/>
                    <a:ea typeface="微软雅黑" panose="020B0503020204020204" pitchFamily="34" charset="-122"/>
                  </a:rPr>
                  <a:t>温差电势。</a:t>
                </a: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寄生直流电势的值通常低于</a:t>
                </a:r>
                <a14:m>
                  <m:oMath xmlns:m="http://schemas.openxmlformats.org/officeDocument/2006/math">
                    <m:r>
                      <m:rPr>
                        <m:nor/>
                      </m:rPr>
                      <a:rPr lang="en-US" altLang="zh-CN" b="1"/>
                      <m:t>1</m:t>
                    </m:r>
                    <m:r>
                      <m:rPr>
                        <m:nor/>
                      </m:rPr>
                      <a:rPr lang="en-US" altLang="zh-CN" b="1"/>
                      <m:t>mV</m:t>
                    </m:r>
                  </m:oMath>
                </a14:m>
                <a:r>
                  <a:rPr lang="zh-CN" altLang="en-US" b="1" dirty="0">
                    <a:solidFill>
                      <a:prstClr val="black"/>
                    </a:solidFill>
                    <a:latin typeface="Times New Roman" panose="02020603050405020304" pitchFamily="18" charset="0"/>
                    <a:ea typeface="微软雅黑" panose="020B0503020204020204" pitchFamily="34" charset="-122"/>
                  </a:rPr>
                  <a:t>，它是影响霍尔片</a:t>
                </a:r>
                <a:r>
                  <a:rPr lang="zh-CN" altLang="en-US" b="1" dirty="0">
                    <a:solidFill>
                      <a:srgbClr val="FF0000"/>
                    </a:solidFill>
                    <a:latin typeface="Times New Roman" panose="02020603050405020304" pitchFamily="18" charset="0"/>
                    <a:ea typeface="微软雅黑" panose="020B0503020204020204" pitchFamily="34" charset="-122"/>
                  </a:rPr>
                  <a:t>温度漂移</a:t>
                </a:r>
                <a:r>
                  <a:rPr lang="zh-CN" altLang="en-US" b="1" dirty="0">
                    <a:solidFill>
                      <a:prstClr val="black"/>
                    </a:solidFill>
                    <a:latin typeface="Times New Roman" panose="02020603050405020304" pitchFamily="18" charset="0"/>
                    <a:ea typeface="微软雅黑" panose="020B0503020204020204" pitchFamily="34" charset="-122"/>
                  </a:rPr>
                  <a:t>的主要因素之一。</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霍尔电势温度系数：在一定的磁感应强度和激励电流下，当温度每</a:t>
                </a:r>
                <a:r>
                  <a:rPr lang="zh-CN" altLang="en-US" b="1" dirty="0">
                    <a:solidFill>
                      <a:schemeClr val="accent1"/>
                    </a:solidFill>
                    <a:latin typeface="Times New Roman" panose="02020603050405020304" pitchFamily="18" charset="0"/>
                    <a:ea typeface="微软雅黑" panose="020B0503020204020204" pitchFamily="34" charset="-122"/>
                  </a:rPr>
                  <a:t>变化</a:t>
                </a:r>
                <a14:m>
                  <m:oMath xmlns:m="http://schemas.openxmlformats.org/officeDocument/2006/math">
                    <m:r>
                      <a:rPr lang="en-US" altLang="zh-CN" b="1" i="1">
                        <a:solidFill>
                          <a:schemeClr val="accent1"/>
                        </a:solidFill>
                        <a:latin typeface="Cambria Math" panose="02040503050406030204" pitchFamily="18" charset="0"/>
                      </a:rPr>
                      <m:t>𝟏</m:t>
                    </m:r>
                    <m:r>
                      <a:rPr lang="en-US" altLang="zh-CN" b="1">
                        <a:solidFill>
                          <a:schemeClr val="accent1"/>
                        </a:solidFill>
                        <a:latin typeface="Cambria Math" panose="02040503050406030204" pitchFamily="18" charset="0"/>
                      </a:rPr>
                      <m:t>℃</m:t>
                    </m:r>
                  </m:oMath>
                </a14:m>
                <a:r>
                  <a:rPr lang="zh-CN" altLang="en-US" b="1" dirty="0">
                    <a:solidFill>
                      <a:prstClr val="black"/>
                    </a:solidFill>
                    <a:latin typeface="Times New Roman" panose="02020603050405020304" pitchFamily="18" charset="0"/>
                    <a:ea typeface="微软雅黑" panose="020B0503020204020204" pitchFamily="34" charset="-122"/>
                  </a:rPr>
                  <a:t>时，霍尔</a:t>
                </a:r>
                <a:r>
                  <a:rPr lang="zh-CN" altLang="en-US" b="1" dirty="0">
                    <a:solidFill>
                      <a:schemeClr val="accent1"/>
                    </a:solidFill>
                    <a:latin typeface="Times New Roman" panose="02020603050405020304" pitchFamily="18" charset="0"/>
                    <a:ea typeface="微软雅黑" panose="020B0503020204020204" pitchFamily="34" charset="-122"/>
                  </a:rPr>
                  <a:t>电势变化</a:t>
                </a:r>
                <a:r>
                  <a:rPr lang="zh-CN" altLang="en-US" b="1" dirty="0">
                    <a:solidFill>
                      <a:prstClr val="black"/>
                    </a:solidFill>
                    <a:latin typeface="Times New Roman" panose="02020603050405020304" pitchFamily="18" charset="0"/>
                    <a:ea typeface="微软雅黑" panose="020B0503020204020204" pitchFamily="34" charset="-122"/>
                  </a:rPr>
                  <a:t>的</a:t>
                </a:r>
                <a:r>
                  <a:rPr lang="zh-CN" altLang="en-US" b="1" dirty="0">
                    <a:solidFill>
                      <a:schemeClr val="accent1"/>
                    </a:solidFill>
                    <a:latin typeface="Times New Roman" panose="02020603050405020304" pitchFamily="18" charset="0"/>
                    <a:ea typeface="微软雅黑" panose="020B0503020204020204" pitchFamily="34" charset="-122"/>
                  </a:rPr>
                  <a:t>百分比</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234498" y="1689648"/>
                <a:ext cx="8686800" cy="3263970"/>
              </a:xfrm>
              <a:prstGeom prst="rect">
                <a:avLst/>
              </a:prstGeom>
              <a:blipFill>
                <a:blip r:embed="rId3"/>
                <a:stretch>
                  <a:fillRect l="-280" r="-490" b="-556"/>
                </a:stretch>
              </a:blipFill>
            </p:spPr>
            <p:txBody>
              <a:bodyPr/>
              <a:lstStyle/>
              <a:p>
                <a:r>
                  <a:rPr lang="zh-CN" altLang="en-US">
                    <a:noFill/>
                  </a:rPr>
                  <a:t> </a:t>
                </a:r>
              </a:p>
            </p:txBody>
          </p:sp>
        </mc:Fallback>
      </mc:AlternateContent>
      <p:sp>
        <p:nvSpPr>
          <p:cNvPr id="10" name="矩形 9"/>
          <p:cNvSpPr/>
          <p:nvPr/>
        </p:nvSpPr>
        <p:spPr>
          <a:xfrm>
            <a:off x="890585" y="1266314"/>
            <a:ext cx="2745311"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霍尔元件的基本特性</a:t>
            </a:r>
          </a:p>
        </p:txBody>
      </p:sp>
      <p:sp>
        <p:nvSpPr>
          <p:cNvPr id="11" name="七角星 10"/>
          <p:cNvSpPr/>
          <p:nvPr/>
        </p:nvSpPr>
        <p:spPr>
          <a:xfrm>
            <a:off x="386529"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18509157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06008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77711"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霍尔式传感器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234498" y="1833664"/>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0" name="矩形 9"/>
          <p:cNvSpPr/>
          <p:nvPr/>
        </p:nvSpPr>
        <p:spPr>
          <a:xfrm>
            <a:off x="890585" y="1338322"/>
            <a:ext cx="3141355"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霍尔式传感器的测量电路</a:t>
            </a:r>
          </a:p>
        </p:txBody>
      </p:sp>
      <p:sp>
        <p:nvSpPr>
          <p:cNvPr id="11" name="七角星 10"/>
          <p:cNvSpPr/>
          <p:nvPr/>
        </p:nvSpPr>
        <p:spPr>
          <a:xfrm>
            <a:off x="386529"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4</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1117609" y="1995686"/>
            <a:ext cx="2952750" cy="2409825"/>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4499992" y="2274943"/>
                <a:ext cx="4392488" cy="1823576"/>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电源</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𝑬</m:t>
                    </m:r>
                  </m:oMath>
                </a14:m>
                <a:r>
                  <a:rPr lang="zh-CN" altLang="zh-CN" b="1" dirty="0">
                    <a:solidFill>
                      <a:prstClr val="black"/>
                    </a:solidFill>
                    <a:latin typeface="Times New Roman" panose="02020603050405020304" pitchFamily="18" charset="0"/>
                    <a:ea typeface="微软雅黑" panose="020B0503020204020204" pitchFamily="34" charset="-122"/>
                  </a:rPr>
                  <a:t>提供激励电流；</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可变电阻</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𝑷</m:t>
                        </m:r>
                      </m:sub>
                    </m:sSub>
                  </m:oMath>
                </a14:m>
                <a:r>
                  <a:rPr lang="zh-CN" altLang="zh-CN" b="1" dirty="0">
                    <a:solidFill>
                      <a:prstClr val="black"/>
                    </a:solidFill>
                    <a:latin typeface="Times New Roman" panose="02020603050405020304" pitchFamily="18" charset="0"/>
                    <a:ea typeface="微软雅黑" panose="020B0503020204020204" pitchFamily="34" charset="-122"/>
                  </a:rPr>
                  <a:t>用于调节激励电流</a:t>
                </a:r>
                <a14:m>
                  <m:oMath xmlns:m="http://schemas.openxmlformats.org/officeDocument/2006/math">
                    <m:r>
                      <a:rPr lang="en-US" altLang="zh-CN" i="1">
                        <a:latin typeface="Cambria Math" panose="02040503050406030204" pitchFamily="18" charset="0"/>
                      </a:rPr>
                      <m:t>𝐼</m:t>
                    </m:r>
                  </m:oMath>
                </a14:m>
                <a:r>
                  <a:rPr lang="zh-CN" altLang="zh-CN" b="1" dirty="0">
                    <a:solidFill>
                      <a:prstClr val="black"/>
                    </a:solidFill>
                    <a:latin typeface="Times New Roman" panose="02020603050405020304" pitchFamily="18" charset="0"/>
                    <a:ea typeface="微软雅黑" panose="020B0503020204020204" pitchFamily="34" charset="-122"/>
                  </a:rPr>
                  <a:t>的大小；</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𝑳</m:t>
                        </m:r>
                      </m:sub>
                    </m:sSub>
                  </m:oMath>
                </a14:m>
                <a:r>
                  <a:rPr lang="zh-CN" altLang="zh-CN" b="1" dirty="0">
                    <a:solidFill>
                      <a:prstClr val="black"/>
                    </a:solidFill>
                    <a:latin typeface="Times New Roman" panose="02020603050405020304" pitchFamily="18" charset="0"/>
                    <a:ea typeface="微软雅黑" panose="020B0503020204020204" pitchFamily="34" charset="-122"/>
                  </a:rPr>
                  <a:t>为输出霍尔电动势</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𝑼</m:t>
                        </m:r>
                      </m:e>
                      <m:sub>
                        <m:r>
                          <a:rPr lang="en-US" altLang="zh-CN" b="1" i="1">
                            <a:latin typeface="Cambria Math" panose="02040503050406030204" pitchFamily="18" charset="0"/>
                          </a:rPr>
                          <m:t>𝑯</m:t>
                        </m:r>
                      </m:sub>
                    </m:sSub>
                  </m:oMath>
                </a14:m>
                <a:r>
                  <a:rPr lang="zh-CN" altLang="zh-CN" b="1" dirty="0">
                    <a:solidFill>
                      <a:prstClr val="black"/>
                    </a:solidFill>
                    <a:latin typeface="Times New Roman" panose="02020603050405020304" pitchFamily="18" charset="0"/>
                    <a:ea typeface="微软雅黑" panose="020B0503020204020204" pitchFamily="34" charset="-122"/>
                  </a:rPr>
                  <a:t>的负载电阻，通常用于表征显示仪表、记录装置或放大器的输入阻抗。</a:t>
                </a:r>
                <a:endParaRPr lang="zh-CN" altLang="en-US"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4499992" y="2274943"/>
                <a:ext cx="4392488" cy="1823576"/>
              </a:xfrm>
              <a:prstGeom prst="rect">
                <a:avLst/>
              </a:prstGeom>
              <a:blipFill>
                <a:blip r:embed="rId4"/>
                <a:stretch>
                  <a:fillRect l="-832" r="-6241" b="-26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30464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95993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801041"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磁敏式传感器的应用</a:t>
            </a: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234498" y="1707654"/>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0" name="矩形 9"/>
          <p:cNvSpPr/>
          <p:nvPr/>
        </p:nvSpPr>
        <p:spPr>
          <a:xfrm>
            <a:off x="890585" y="1269801"/>
            <a:ext cx="2421275"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磁电式扭矩传感器</a:t>
            </a:r>
          </a:p>
        </p:txBody>
      </p:sp>
      <p:sp>
        <p:nvSpPr>
          <p:cNvPr id="11" name="七角星 10"/>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矩形 6"/>
          <p:cNvSpPr/>
          <p:nvPr/>
        </p:nvSpPr>
        <p:spPr>
          <a:xfrm>
            <a:off x="3231930" y="2046977"/>
            <a:ext cx="5760640" cy="2529923"/>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驱动源和负载之间的扭转轴两侧各装有一个齿形圆盘</a:t>
            </a:r>
            <a:r>
              <a:rPr lang="zh-CN" altLang="zh-CN"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每个齿形圆盘旁边都配有一个相应的磁电传感器</a:t>
            </a:r>
            <a:r>
              <a:rPr lang="zh-CN" altLang="zh-CN"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当齿形圆盘旋转时，圆盘齿凸凹会引起磁路气隙的变化，从而使磁通量发生变化；</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这种变化在线圈中感应出交流电压，其频率等于圆盘上齿数与转速的乘积；</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扭矩作用时，两传感器输出电压存在相位差，与扭转角成正比，可将扭转角转换成电信号。</a:t>
            </a:r>
          </a:p>
        </p:txBody>
      </p:sp>
      <p:pic>
        <p:nvPicPr>
          <p:cNvPr id="15" name="图片 14"/>
          <p:cNvPicPr/>
          <p:nvPr/>
        </p:nvPicPr>
        <p:blipFill>
          <a:blip r:embed="rId3">
            <a:extLst>
              <a:ext uri="{28A0092B-C50C-407E-A947-70E740481C1C}">
                <a14:useLocalDpi xmlns:a14="http://schemas.microsoft.com/office/drawing/2010/main" val="0"/>
              </a:ext>
            </a:extLst>
          </a:blip>
          <a:srcRect/>
          <a:stretch>
            <a:fillRect/>
          </a:stretch>
        </p:blipFill>
        <p:spPr bwMode="auto">
          <a:xfrm>
            <a:off x="367455" y="2366661"/>
            <a:ext cx="2692378" cy="1681253"/>
          </a:xfrm>
          <a:prstGeom prst="rect">
            <a:avLst/>
          </a:prstGeom>
          <a:noFill/>
        </p:spPr>
      </p:pic>
    </p:spTree>
    <p:extLst>
      <p:ext uri="{BB962C8B-B14F-4D97-AF65-F5344CB8AC3E}">
        <p14:creationId xmlns:p14="http://schemas.microsoft.com/office/powerpoint/2010/main" val="12938671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95993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801041"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磁敏式传感器的应用</a:t>
            </a: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234498" y="1707654"/>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0" name="矩形 9"/>
          <p:cNvSpPr/>
          <p:nvPr/>
        </p:nvSpPr>
        <p:spPr>
          <a:xfrm>
            <a:off x="890586" y="1269801"/>
            <a:ext cx="2169248"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霍尔功率传感器</a:t>
            </a:r>
          </a:p>
        </p:txBody>
      </p:sp>
      <p:sp>
        <p:nvSpPr>
          <p:cNvPr id="11" name="七角星 10"/>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矩形 6"/>
          <p:cNvSpPr/>
          <p:nvPr/>
        </p:nvSpPr>
        <p:spPr>
          <a:xfrm>
            <a:off x="3009007" y="1879080"/>
            <a:ext cx="5832646" cy="2800767"/>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负载电流通过电流互感器转换后，送到霍尔元件的控制端，使控制电流与负载电流成正比；</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负载电压通过电压互感器转换后，接到霍尔元件的励磁电路上，使铁芯中的磁感应强度与负载电压成正比；</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通过阻容相位补偿网络消除磁感应强度与负载电压之间的相位差，保证二者同相位；</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当负载电压和电流都是交流时，霍尔输出电压中包含交流成分。其瞬时值与负载电压和电流的乘积及其相位差有关；</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霍尔输出电压中的直流分量即为有功功率；</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为得到准确的有功功率，需滤掉输出电压中的二次谐波分量。</a:t>
            </a:r>
          </a:p>
        </p:txBody>
      </p:sp>
      <p:pic>
        <p:nvPicPr>
          <p:cNvPr id="16" name="图片 15"/>
          <p:cNvPicPr/>
          <p:nvPr/>
        </p:nvPicPr>
        <p:blipFill>
          <a:blip r:embed="rId3">
            <a:extLst>
              <a:ext uri="{28A0092B-C50C-407E-A947-70E740481C1C}">
                <a14:useLocalDpi xmlns:a14="http://schemas.microsoft.com/office/drawing/2010/main" val="0"/>
              </a:ext>
            </a:extLst>
          </a:blip>
          <a:srcRect/>
          <a:stretch>
            <a:fillRect/>
          </a:stretch>
        </p:blipFill>
        <p:spPr bwMode="auto">
          <a:xfrm>
            <a:off x="282758" y="2431221"/>
            <a:ext cx="2728816" cy="1760709"/>
          </a:xfrm>
          <a:prstGeom prst="rect">
            <a:avLst/>
          </a:prstGeom>
          <a:noFill/>
        </p:spPr>
      </p:pic>
    </p:spTree>
    <p:extLst>
      <p:ext uri="{BB962C8B-B14F-4D97-AF65-F5344CB8AC3E}">
        <p14:creationId xmlns:p14="http://schemas.microsoft.com/office/powerpoint/2010/main" val="17032851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02382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77711"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3.5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其它新型传感器</a:t>
            </a:r>
          </a:p>
        </p:txBody>
      </p:sp>
      <p:sp>
        <p:nvSpPr>
          <p:cNvPr id="12" name="矩形 11"/>
          <p:cNvSpPr/>
          <p:nvPr/>
        </p:nvSpPr>
        <p:spPr>
          <a:xfrm>
            <a:off x="228600" y="1065927"/>
            <a:ext cx="8686800" cy="2585323"/>
          </a:xfrm>
          <a:prstGeom prst="rect">
            <a:avLst/>
          </a:prstGeom>
        </p:spPr>
        <p:txBody>
          <a:bodyPr wrap="square">
            <a:spAutoFit/>
          </a:bodyPr>
          <a:lstStyle/>
          <a:p>
            <a:pPr marL="285750" indent="-285750">
              <a:lnSpc>
                <a:spcPct val="15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前面几节课已经详细介绍了电阻应变式传感器、电感式传感器、电容式传感器以及磁敏式传感器，这些传感器各有特点，广泛应用于各种测量和控制系统中；</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5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随着科技的发展和应用需求的变化，新型传感器的研发和应用日益受到关注。这些新型传感器往往具有更高的灵敏度、更宽的测量范围或更强的环境适应性；</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5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本节将介绍一些新型传感器，包括半导体传感器和光纤传感器，这些传感器的出现，为提供了更多的选择，也为测量和控制系统带来了新的可能性。</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325202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七角星 22"/>
          <p:cNvSpPr/>
          <p:nvPr/>
        </p:nvSpPr>
        <p:spPr>
          <a:xfrm>
            <a:off x="2195736" y="1707654"/>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矩形 2"/>
          <p:cNvSpPr/>
          <p:nvPr/>
        </p:nvSpPr>
        <p:spPr>
          <a:xfrm>
            <a:off x="3353011" y="1764853"/>
            <a:ext cx="2800767"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3.5.1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半导体传感器</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七角星 23"/>
          <p:cNvSpPr/>
          <p:nvPr/>
        </p:nvSpPr>
        <p:spPr>
          <a:xfrm>
            <a:off x="2203171" y="3075806"/>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矩形 27"/>
          <p:cNvSpPr/>
          <p:nvPr/>
        </p:nvSpPr>
        <p:spPr>
          <a:xfrm>
            <a:off x="3355299" y="3133005"/>
            <a:ext cx="2492990"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3.5.2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光纤传感器</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p:nvPr/>
        </p:nvSpPr>
        <p:spPr>
          <a:xfrm>
            <a:off x="0" y="411510"/>
            <a:ext cx="298782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其它新型传感器</a:t>
            </a:r>
          </a:p>
        </p:txBody>
      </p:sp>
    </p:spTree>
    <p:extLst>
      <p:ext uri="{BB962C8B-B14F-4D97-AF65-F5344CB8AC3E}">
        <p14:creationId xmlns:p14="http://schemas.microsoft.com/office/powerpoint/2010/main" val="27754324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411510"/>
            <a:ext cx="298782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半导体传感器</a:t>
            </a:r>
          </a:p>
        </p:txBody>
      </p:sp>
      <p:sp>
        <p:nvSpPr>
          <p:cNvPr id="8" name="矩形 7"/>
          <p:cNvSpPr/>
          <p:nvPr/>
        </p:nvSpPr>
        <p:spPr>
          <a:xfrm>
            <a:off x="228600" y="1003250"/>
            <a:ext cx="8686800" cy="4052776"/>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半导体传感器是利用</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半导体</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材料的各种物理特性、化学特性和生物特性，把力、热、光、磁、气、湿度、射线、离子等一些</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物理量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化学量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生物量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的变化转换为便于处理的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电信号</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的传感器；</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随着材料科学和固体物理效应的不断发现，目前已陆续制成了热敏、光敏、力敏、磁敏、气敏、湿敏等多种类型的传感器，并在工业控制领域和人们的日常生活中得到越来越广泛的应用；</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半导体传感器以</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半导体</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敏感元件为核心，具有灵敏度高、响应速度快、结构简单、体积小、质量轻、成本低、便于集成化和智能化等优点；</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在某些情况下，由于其特性分散性、温度不稳定性以及易受干扰性，半导体传感器的应用受到了很大的限制</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本节将以常用的电阻半导体式气体传感器为例，简要介绍半导体传感器的工作原理与应用。</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9903020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411510"/>
            <a:ext cx="298782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半导体传感器</a:t>
            </a:r>
          </a:p>
        </p:txBody>
      </p:sp>
      <p:sp>
        <p:nvSpPr>
          <p:cNvPr id="5" name="矩形 4"/>
          <p:cNvSpPr/>
          <p:nvPr/>
        </p:nvSpPr>
        <p:spPr>
          <a:xfrm>
            <a:off x="234498" y="1747865"/>
            <a:ext cx="8686800" cy="251607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电阻半导体式气体传感器是由如氧化锡、氧化锌等金属氧化物材料制作的敏感元件；</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这种传感器依赖于敏感材料接触气体时</a:t>
            </a:r>
            <a:r>
              <a:rPr lang="zh-CN" altLang="en-US" b="1" dirty="0">
                <a:solidFill>
                  <a:srgbClr val="FF0000"/>
                </a:solidFill>
                <a:latin typeface="Times New Roman" panose="02020603050405020304" pitchFamily="18" charset="0"/>
                <a:ea typeface="微软雅黑" panose="020B0503020204020204" pitchFamily="34" charset="-122"/>
              </a:rPr>
              <a:t>电阻值的变化</a:t>
            </a:r>
            <a:r>
              <a:rPr lang="zh-CN" altLang="en-US" b="1" dirty="0">
                <a:solidFill>
                  <a:prstClr val="black"/>
                </a:solidFill>
                <a:latin typeface="Times New Roman" panose="02020603050405020304" pitchFamily="18" charset="0"/>
                <a:ea typeface="微软雅黑" panose="020B0503020204020204" pitchFamily="34" charset="-122"/>
              </a:rPr>
              <a:t>，以检测气体的成分或浓度；</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传感器的核心部分是由金属材料制成的</a:t>
            </a:r>
            <a:r>
              <a:rPr lang="zh-CN" altLang="en-US" b="1" dirty="0">
                <a:solidFill>
                  <a:srgbClr val="FF0000"/>
                </a:solidFill>
                <a:latin typeface="Times New Roman" panose="02020603050405020304" pitchFamily="18" charset="0"/>
                <a:ea typeface="微软雅黑" panose="020B0503020204020204" pitchFamily="34" charset="-122"/>
              </a:rPr>
              <a:t>气敏电阻</a:t>
            </a:r>
            <a:r>
              <a:rPr lang="zh-CN" altLang="en-US" b="1" dirty="0">
                <a:solidFill>
                  <a:prstClr val="black"/>
                </a:solidFill>
                <a:latin typeface="Times New Roman" panose="02020603050405020304" pitchFamily="18" charset="0"/>
                <a:ea typeface="微软雅黑" panose="020B0503020204020204" pitchFamily="34" charset="-122"/>
              </a:rPr>
              <a:t>，其通常根据化学计量比和杂质缺陷合成；</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为了提高气敏元件对某些气体成份的选择性和灵敏度，可以在合成材料时添加其他一些金属元素催化剂，如钯、铂、银等。</a:t>
            </a: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6" name="矩形 5"/>
          <p:cNvSpPr/>
          <p:nvPr/>
        </p:nvSpPr>
        <p:spPr>
          <a:xfrm>
            <a:off x="890585" y="1269801"/>
            <a:ext cx="1305151"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工作原理</a:t>
            </a:r>
          </a:p>
        </p:txBody>
      </p:sp>
      <p:sp>
        <p:nvSpPr>
          <p:cNvPr id="7" name="七角星 6"/>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34950168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411510"/>
            <a:ext cx="298782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半导体传感器</a:t>
            </a:r>
          </a:p>
        </p:txBody>
      </p:sp>
      <p:sp>
        <p:nvSpPr>
          <p:cNvPr id="5" name="矩形 4"/>
          <p:cNvSpPr/>
          <p:nvPr/>
        </p:nvSpPr>
        <p:spPr>
          <a:xfrm>
            <a:off x="234498" y="1747865"/>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当半导体吸附</a:t>
            </a:r>
            <a:r>
              <a:rPr lang="zh-CN" altLang="zh-CN" b="1" dirty="0">
                <a:solidFill>
                  <a:srgbClr val="FF0000"/>
                </a:solidFill>
                <a:latin typeface="Times New Roman" panose="02020603050405020304" pitchFamily="18" charset="0"/>
                <a:ea typeface="微软雅黑" panose="020B0503020204020204" pitchFamily="34" charset="-122"/>
              </a:rPr>
              <a:t>气体</a:t>
            </a:r>
            <a:r>
              <a:rPr lang="zh-CN" altLang="zh-CN" b="1" dirty="0">
                <a:solidFill>
                  <a:prstClr val="black"/>
                </a:solidFill>
                <a:latin typeface="Times New Roman" panose="02020603050405020304" pitchFamily="18" charset="0"/>
                <a:ea typeface="微软雅黑" panose="020B0503020204020204" pitchFamily="34" charset="-122"/>
              </a:rPr>
              <a:t>时，元件的</a:t>
            </a:r>
            <a:r>
              <a:rPr lang="zh-CN" altLang="zh-CN" b="1" dirty="0">
                <a:solidFill>
                  <a:srgbClr val="FF0000"/>
                </a:solidFill>
                <a:latin typeface="Times New Roman" panose="02020603050405020304" pitchFamily="18" charset="0"/>
                <a:ea typeface="微软雅黑" panose="020B0503020204020204" pitchFamily="34" charset="-122"/>
              </a:rPr>
              <a:t>阻值</a:t>
            </a:r>
            <a:r>
              <a:rPr lang="zh-CN" altLang="zh-CN" b="1" dirty="0">
                <a:solidFill>
                  <a:prstClr val="black"/>
                </a:solidFill>
                <a:latin typeface="Times New Roman" panose="02020603050405020304" pitchFamily="18" charset="0"/>
                <a:ea typeface="微软雅黑" panose="020B0503020204020204" pitchFamily="34" charset="-122"/>
              </a:rPr>
              <a:t>会发生变化</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为了</a:t>
            </a:r>
            <a:r>
              <a:rPr lang="zh-CN" altLang="en-US" b="1" dirty="0">
                <a:solidFill>
                  <a:srgbClr val="FF0000"/>
                </a:solidFill>
                <a:latin typeface="Times New Roman" panose="02020603050405020304" pitchFamily="18" charset="0"/>
                <a:ea typeface="微软雅黑" panose="020B0503020204020204" pitchFamily="34" charset="-122"/>
              </a:rPr>
              <a:t>去除</a:t>
            </a:r>
            <a:r>
              <a:rPr lang="zh-CN" altLang="en-US" b="1" dirty="0">
                <a:solidFill>
                  <a:prstClr val="black"/>
                </a:solidFill>
                <a:latin typeface="Times New Roman" panose="02020603050405020304" pitchFamily="18" charset="0"/>
                <a:ea typeface="微软雅黑" panose="020B0503020204020204" pitchFamily="34" charset="-122"/>
              </a:rPr>
              <a:t>气敏电阻上附着的油、雾、尘埃等</a:t>
            </a:r>
            <a:r>
              <a:rPr lang="zh-CN" altLang="en-US" b="1" dirty="0">
                <a:solidFill>
                  <a:srgbClr val="FF0000"/>
                </a:solidFill>
                <a:latin typeface="Times New Roman" panose="02020603050405020304" pitchFamily="18" charset="0"/>
                <a:ea typeface="微软雅黑" panose="020B0503020204020204" pitchFamily="34" charset="-122"/>
              </a:rPr>
              <a:t>有害物质</a:t>
            </a:r>
            <a:r>
              <a:rPr lang="zh-CN" altLang="en-US" b="1" dirty="0">
                <a:solidFill>
                  <a:prstClr val="black"/>
                </a:solidFill>
                <a:latin typeface="Times New Roman" panose="02020603050405020304" pitchFamily="18" charset="0"/>
                <a:ea typeface="微软雅黑" panose="020B0503020204020204" pitchFamily="34" charset="-122"/>
              </a:rPr>
              <a:t>，并</a:t>
            </a:r>
            <a:r>
              <a:rPr lang="zh-CN" altLang="en-US" b="1" dirty="0">
                <a:solidFill>
                  <a:srgbClr val="FF0000"/>
                </a:solidFill>
                <a:latin typeface="Times New Roman" panose="02020603050405020304" pitchFamily="18" charset="0"/>
                <a:ea typeface="微软雅黑" panose="020B0503020204020204" pitchFamily="34" charset="-122"/>
              </a:rPr>
              <a:t>加速</a:t>
            </a:r>
            <a:r>
              <a:rPr lang="zh-CN" altLang="en-US" b="1" dirty="0">
                <a:solidFill>
                  <a:prstClr val="black"/>
                </a:solidFill>
                <a:latin typeface="Times New Roman" panose="02020603050405020304" pitchFamily="18" charset="0"/>
                <a:ea typeface="微软雅黑" panose="020B0503020204020204" pitchFamily="34" charset="-122"/>
              </a:rPr>
              <a:t>氧化和还原反应，通常要用加热器对气敏元件</a:t>
            </a:r>
            <a:r>
              <a:rPr lang="zh-CN" altLang="en-US" b="1" dirty="0">
                <a:solidFill>
                  <a:srgbClr val="FF0000"/>
                </a:solidFill>
                <a:latin typeface="Times New Roman" panose="02020603050405020304" pitchFamily="18" charset="0"/>
                <a:ea typeface="微软雅黑" panose="020B0503020204020204" pitchFamily="34" charset="-122"/>
              </a:rPr>
              <a:t>加热</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6" name="矩形 5"/>
          <p:cNvSpPr/>
          <p:nvPr/>
        </p:nvSpPr>
        <p:spPr>
          <a:xfrm>
            <a:off x="890585" y="1269801"/>
            <a:ext cx="1305151"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工作原理</a:t>
            </a:r>
          </a:p>
        </p:txBody>
      </p:sp>
      <p:sp>
        <p:nvSpPr>
          <p:cNvPr id="7" name="七角星 6"/>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8" name="图片 7" descr="110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413" y="2139702"/>
            <a:ext cx="2709307" cy="2106458"/>
          </a:xfrm>
          <a:prstGeom prst="rect">
            <a:avLst/>
          </a:prstGeom>
          <a:noFill/>
          <a:ln>
            <a:noFill/>
          </a:ln>
        </p:spPr>
      </p:pic>
      <p:sp>
        <p:nvSpPr>
          <p:cNvPr id="2" name="矩形 1"/>
          <p:cNvSpPr/>
          <p:nvPr/>
        </p:nvSpPr>
        <p:spPr>
          <a:xfrm>
            <a:off x="4103948" y="2166816"/>
            <a:ext cx="4572000" cy="2086725"/>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当氧化型气体吸附到</a:t>
            </a:r>
            <a:r>
              <a:rPr lang="en-US" altLang="zh-CN" b="1" dirty="0">
                <a:solidFill>
                  <a:prstClr val="black"/>
                </a:solidFill>
                <a:latin typeface="Times New Roman" panose="02020603050405020304" pitchFamily="18" charset="0"/>
                <a:ea typeface="微软雅黑" panose="020B0503020204020204" pitchFamily="34" charset="-122"/>
              </a:rPr>
              <a:t>N</a:t>
            </a:r>
            <a:r>
              <a:rPr lang="zh-CN" altLang="en-US" b="1" dirty="0">
                <a:solidFill>
                  <a:prstClr val="black"/>
                </a:solidFill>
                <a:latin typeface="Times New Roman" panose="02020603050405020304" pitchFamily="18" charset="0"/>
                <a:ea typeface="微软雅黑" panose="020B0503020204020204" pitchFamily="34" charset="-122"/>
              </a:rPr>
              <a:t>型半导体上，还原型气体吸附到</a:t>
            </a:r>
            <a:r>
              <a:rPr lang="en-US" altLang="zh-CN" b="1" dirty="0">
                <a:solidFill>
                  <a:prstClr val="black"/>
                </a:solidFill>
                <a:latin typeface="Times New Roman" panose="02020603050405020304" pitchFamily="18" charset="0"/>
                <a:ea typeface="微软雅黑" panose="020B0503020204020204" pitchFamily="34" charset="-122"/>
              </a:rPr>
              <a:t>P</a:t>
            </a:r>
            <a:r>
              <a:rPr lang="zh-CN" altLang="en-US" b="1" dirty="0">
                <a:solidFill>
                  <a:prstClr val="black"/>
                </a:solidFill>
                <a:latin typeface="Times New Roman" panose="02020603050405020304" pitchFamily="18" charset="0"/>
                <a:ea typeface="微软雅黑" panose="020B0503020204020204" pitchFamily="34" charset="-122"/>
              </a:rPr>
              <a:t>型半导体上时，将使半导体载流子减少，而使电阻值增大。</a:t>
            </a: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当还原型气体吸附到</a:t>
            </a:r>
            <a:r>
              <a:rPr lang="en-US" altLang="zh-CN" b="1" dirty="0">
                <a:solidFill>
                  <a:prstClr val="black"/>
                </a:solidFill>
                <a:latin typeface="Times New Roman" panose="02020603050405020304" pitchFamily="18" charset="0"/>
                <a:ea typeface="微软雅黑" panose="020B0503020204020204" pitchFamily="34" charset="-122"/>
              </a:rPr>
              <a:t>N</a:t>
            </a:r>
            <a:r>
              <a:rPr lang="zh-CN" altLang="en-US" b="1" dirty="0">
                <a:solidFill>
                  <a:prstClr val="black"/>
                </a:solidFill>
                <a:latin typeface="Times New Roman" panose="02020603050405020304" pitchFamily="18" charset="0"/>
                <a:ea typeface="微软雅黑" panose="020B0503020204020204" pitchFamily="34" charset="-122"/>
              </a:rPr>
              <a:t>型半导体上，氧化型气体吸附到</a:t>
            </a:r>
            <a:r>
              <a:rPr lang="en-US" altLang="zh-CN" b="1" dirty="0">
                <a:solidFill>
                  <a:prstClr val="black"/>
                </a:solidFill>
                <a:latin typeface="Times New Roman" panose="02020603050405020304" pitchFamily="18" charset="0"/>
                <a:ea typeface="微软雅黑" panose="020B0503020204020204" pitchFamily="34" charset="-122"/>
              </a:rPr>
              <a:t>P</a:t>
            </a:r>
            <a:r>
              <a:rPr lang="zh-CN" altLang="en-US" b="1" dirty="0">
                <a:solidFill>
                  <a:prstClr val="black"/>
                </a:solidFill>
                <a:latin typeface="Times New Roman" panose="02020603050405020304" pitchFamily="18" charset="0"/>
                <a:ea typeface="微软雅黑" panose="020B0503020204020204" pitchFamily="34" charset="-122"/>
              </a:rPr>
              <a:t>型半导体上时，则载流子增多，使半导体电阻值下降。</a:t>
            </a:r>
          </a:p>
        </p:txBody>
      </p:sp>
    </p:spTree>
    <p:extLst>
      <p:ext uri="{BB962C8B-B14F-4D97-AF65-F5344CB8AC3E}">
        <p14:creationId xmlns:p14="http://schemas.microsoft.com/office/powerpoint/2010/main" val="1474827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5998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1632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应变片与应变效应</a:t>
            </a:r>
          </a:p>
        </p:txBody>
      </p:sp>
      <p:sp>
        <p:nvSpPr>
          <p:cNvPr id="8" name="矩形 7"/>
          <p:cNvSpPr/>
          <p:nvPr/>
        </p:nvSpPr>
        <p:spPr>
          <a:xfrm>
            <a:off x="246211" y="1727731"/>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电阻应变片通常是将金属导体（如丝或箔片）制成栅状结构并放置在绝缘基底上；</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矩形 8"/>
          <p:cNvSpPr/>
          <p:nvPr/>
        </p:nvSpPr>
        <p:spPr>
          <a:xfrm>
            <a:off x="899592" y="1266314"/>
            <a:ext cx="183620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应变片的结构</a:t>
            </a:r>
          </a:p>
        </p:txBody>
      </p:sp>
      <p:sp>
        <p:nvSpPr>
          <p:cNvPr id="10" name="七角星 9"/>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253234"/>
            <a:ext cx="4084320" cy="2602992"/>
          </a:xfrm>
          <a:prstGeom prst="rect">
            <a:avLst/>
          </a:prstGeom>
        </p:spPr>
      </p:pic>
      <p:sp>
        <p:nvSpPr>
          <p:cNvPr id="5" name="矩形 4"/>
          <p:cNvSpPr/>
          <p:nvPr/>
        </p:nvSpPr>
        <p:spPr>
          <a:xfrm>
            <a:off x="4572000" y="2103698"/>
            <a:ext cx="4343400" cy="2800767"/>
          </a:xfrm>
          <a:prstGeom prst="rect">
            <a:avLst/>
          </a:prstGeom>
        </p:spPr>
        <p:txBody>
          <a:bodyPr wrap="square">
            <a:spAutoFit/>
          </a:bodyPr>
          <a:lstStyle/>
          <a:p>
            <a:pPr marL="284400" lvl="1" indent="-285750">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敏感栅：用于实现应变</a:t>
            </a:r>
            <a:r>
              <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电阻转换的元件，通常由直径为</a:t>
            </a:r>
            <a:r>
              <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0.01</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0.05mm</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的金属丝或金属箔制成；</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4400" lvl="1" indent="-285750">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基底：用于固定敏感栅，保持其形状、尺寸和位置，起到传递试件应变的作用；</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4400" lvl="1" indent="-285750">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引线：连接敏感栅与测量电路，通常由直径约</a:t>
            </a:r>
            <a:r>
              <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0.1</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0.15mm</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的低阻镀锡铜线制成；</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4400" lvl="1" indent="-285750">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盖层：由纸、胶制成的保护层，覆盖在敏感栅上，防止潮湿和腐蚀；</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4400" lvl="1" indent="-285750">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黏结剂：将盖层和敏感栅粘贴于基底上，将应变片基底粘贴在试件表面，传递应变。</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12176845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411510"/>
            <a:ext cx="298782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半导体传感器</a:t>
            </a:r>
          </a:p>
        </p:txBody>
      </p:sp>
      <p:sp>
        <p:nvSpPr>
          <p:cNvPr id="5" name="矩形 4"/>
          <p:cNvSpPr/>
          <p:nvPr/>
        </p:nvSpPr>
        <p:spPr>
          <a:xfrm>
            <a:off x="234498" y="1747865"/>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气敏元件被分为</a:t>
            </a:r>
            <a:r>
              <a:rPr lang="zh-CN" altLang="en-US" b="1" dirty="0">
                <a:solidFill>
                  <a:srgbClr val="FF0000"/>
                </a:solidFill>
                <a:latin typeface="Times New Roman" panose="02020603050405020304" pitchFamily="18" charset="0"/>
                <a:ea typeface="微软雅黑" panose="020B0503020204020204" pitchFamily="34" charset="-122"/>
              </a:rPr>
              <a:t>加热</a:t>
            </a:r>
            <a:r>
              <a:rPr lang="zh-CN" altLang="en-US" b="1" dirty="0">
                <a:solidFill>
                  <a:prstClr val="black"/>
                </a:solidFill>
                <a:latin typeface="Times New Roman" panose="02020603050405020304" pitchFamily="18" charset="0"/>
                <a:ea typeface="微软雅黑" panose="020B0503020204020204" pitchFamily="34" charset="-122"/>
              </a:rPr>
              <a:t>支路和</a:t>
            </a:r>
            <a:r>
              <a:rPr lang="zh-CN" altLang="en-US" b="1" dirty="0">
                <a:solidFill>
                  <a:srgbClr val="FF0000"/>
                </a:solidFill>
                <a:latin typeface="Times New Roman" panose="02020603050405020304" pitchFamily="18" charset="0"/>
                <a:ea typeface="微软雅黑" panose="020B0503020204020204" pitchFamily="34" charset="-122"/>
              </a:rPr>
              <a:t>测试</a:t>
            </a:r>
            <a:r>
              <a:rPr lang="zh-CN" altLang="en-US" b="1" dirty="0">
                <a:solidFill>
                  <a:prstClr val="black"/>
                </a:solidFill>
                <a:latin typeface="Times New Roman" panose="02020603050405020304" pitchFamily="18" charset="0"/>
                <a:ea typeface="微软雅黑" panose="020B0503020204020204" pitchFamily="34" charset="-122"/>
              </a:rPr>
              <a:t>支路分别接入所用的</a:t>
            </a:r>
            <a:r>
              <a:rPr lang="zh-CN" altLang="en-US" b="1" dirty="0">
                <a:solidFill>
                  <a:srgbClr val="FF0000"/>
                </a:solidFill>
                <a:latin typeface="Times New Roman" panose="02020603050405020304" pitchFamily="18" charset="0"/>
                <a:ea typeface="微软雅黑" panose="020B0503020204020204" pitchFamily="34" charset="-122"/>
              </a:rPr>
              <a:t>测量</a:t>
            </a:r>
            <a:r>
              <a:rPr lang="zh-CN" altLang="en-US" b="1" dirty="0">
                <a:solidFill>
                  <a:prstClr val="black"/>
                </a:solidFill>
                <a:latin typeface="Times New Roman" panose="02020603050405020304" pitchFamily="18" charset="0"/>
                <a:ea typeface="微软雅黑" panose="020B0503020204020204" pitchFamily="34" charset="-122"/>
              </a:rPr>
              <a:t>电路；</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当所测气体浓度变化时，气敏元件的阻值会发生变化；</a:t>
            </a: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6" name="矩形 5"/>
          <p:cNvSpPr/>
          <p:nvPr/>
        </p:nvSpPr>
        <p:spPr>
          <a:xfrm>
            <a:off x="890585" y="1269801"/>
            <a:ext cx="1305151"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工作原理</a:t>
            </a:r>
          </a:p>
        </p:txBody>
      </p:sp>
      <p:sp>
        <p:nvSpPr>
          <p:cNvPr id="7" name="七角星 6"/>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9" name="图片 8" descr="110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6039" y="2247714"/>
            <a:ext cx="3391921" cy="1805718"/>
          </a:xfrm>
          <a:prstGeom prst="rect">
            <a:avLst/>
          </a:prstGeom>
          <a:noFill/>
          <a:ln>
            <a:noFill/>
          </a:ln>
        </p:spPr>
      </p:pic>
    </p:spTree>
    <p:extLst>
      <p:ext uri="{BB962C8B-B14F-4D97-AF65-F5344CB8AC3E}">
        <p14:creationId xmlns:p14="http://schemas.microsoft.com/office/powerpoint/2010/main" val="6116399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411510"/>
            <a:ext cx="298782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半导体传感器</a:t>
            </a:r>
          </a:p>
        </p:txBody>
      </p:sp>
      <mc:AlternateContent xmlns:mc="http://schemas.openxmlformats.org/markup-compatibility/2006" xmlns:a14="http://schemas.microsoft.com/office/drawing/2010/main">
        <mc:Choice Requires="a14">
          <p:sp>
            <p:nvSpPr>
              <p:cNvPr id="5" name="矩形 4"/>
              <p:cNvSpPr/>
              <p:nvPr/>
            </p:nvSpPr>
            <p:spPr>
              <a:xfrm>
                <a:off x="234498" y="1747865"/>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由于气敏电阻与负载电阻</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𝑳</m:t>
                        </m:r>
                      </m:sub>
                    </m:sSub>
                  </m:oMath>
                </a14:m>
                <a:r>
                  <a:rPr lang="zh-CN" altLang="en-US" b="1" dirty="0">
                    <a:solidFill>
                      <a:prstClr val="black"/>
                    </a:solidFill>
                    <a:latin typeface="Times New Roman" panose="02020603050405020304" pitchFamily="18" charset="0"/>
                    <a:ea typeface="微软雅黑" panose="020B0503020204020204" pitchFamily="34" charset="-122"/>
                  </a:rPr>
                  <a:t>是串联的，输出电压也将随之发生变化；</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输出电压的大小可表示为：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当</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𝑅</m:t>
                        </m:r>
                      </m:e>
                      <m:sub>
                        <m:r>
                          <a:rPr lang="en-US" altLang="zh-CN" b="1">
                            <a:solidFill>
                              <a:prstClr val="black"/>
                            </a:solidFill>
                            <a:latin typeface="Cambria Math" panose="02040503050406030204" pitchFamily="18" charset="0"/>
                            <a:ea typeface="微软雅黑" panose="020B0503020204020204" pitchFamily="34" charset="-122"/>
                          </a:rPr>
                          <m:t>𝑠</m:t>
                        </m:r>
                      </m:sub>
                    </m:sSub>
                  </m:oMath>
                </a14:m>
                <a:r>
                  <a:rPr lang="zh-CN" altLang="zh-CN" b="1" dirty="0">
                    <a:solidFill>
                      <a:prstClr val="black"/>
                    </a:solidFill>
                    <a:latin typeface="Times New Roman" panose="02020603050405020304" pitchFamily="18" charset="0"/>
                    <a:ea typeface="微软雅黑" panose="020B0503020204020204" pitchFamily="34" charset="-122"/>
                  </a:rPr>
                  <a:t>减小时，输出电压</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𝑈</m:t>
                        </m:r>
                      </m:e>
                      <m:sub>
                        <m:r>
                          <a:rPr lang="en-US" altLang="zh-CN" b="1">
                            <a:solidFill>
                              <a:prstClr val="black"/>
                            </a:solidFill>
                            <a:latin typeface="Cambria Math" panose="02040503050406030204" pitchFamily="18" charset="0"/>
                            <a:ea typeface="微软雅黑" panose="020B0503020204020204" pitchFamily="34" charset="-122"/>
                          </a:rPr>
                          <m:t>0</m:t>
                        </m:r>
                      </m:sub>
                    </m:sSub>
                  </m:oMath>
                </a14:m>
                <a:r>
                  <a:rPr lang="zh-CN" altLang="zh-CN" b="1" dirty="0">
                    <a:solidFill>
                      <a:prstClr val="black"/>
                    </a:solidFill>
                    <a:latin typeface="Times New Roman" panose="02020603050405020304" pitchFamily="18" charset="0"/>
                    <a:ea typeface="微软雅黑" panose="020B0503020204020204" pitchFamily="34" charset="-122"/>
                  </a:rPr>
                  <a:t>增大；</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当</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𝑅</m:t>
                        </m:r>
                      </m:e>
                      <m:sub>
                        <m:r>
                          <a:rPr lang="en-US" altLang="zh-CN" b="1">
                            <a:solidFill>
                              <a:prstClr val="black"/>
                            </a:solidFill>
                            <a:latin typeface="Cambria Math" panose="02040503050406030204" pitchFamily="18" charset="0"/>
                            <a:ea typeface="微软雅黑" panose="020B0503020204020204" pitchFamily="34" charset="-122"/>
                          </a:rPr>
                          <m:t>𝑠</m:t>
                        </m:r>
                      </m:sub>
                    </m:sSub>
                  </m:oMath>
                </a14:m>
                <a:r>
                  <a:rPr lang="zh-CN" altLang="zh-CN" b="1" dirty="0">
                    <a:solidFill>
                      <a:prstClr val="black"/>
                    </a:solidFill>
                    <a:latin typeface="Times New Roman" panose="02020603050405020304" pitchFamily="18" charset="0"/>
                    <a:ea typeface="微软雅黑" panose="020B0503020204020204" pitchFamily="34" charset="-122"/>
                  </a:rPr>
                  <a:t>增大时，输出电压</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𝑈</m:t>
                        </m:r>
                      </m:e>
                      <m:sub>
                        <m:r>
                          <a:rPr lang="en-US" altLang="zh-CN" b="1">
                            <a:solidFill>
                              <a:prstClr val="black"/>
                            </a:solidFill>
                            <a:latin typeface="Cambria Math" panose="02040503050406030204" pitchFamily="18" charset="0"/>
                            <a:ea typeface="微软雅黑" panose="020B0503020204020204" pitchFamily="34" charset="-122"/>
                          </a:rPr>
                          <m:t>0</m:t>
                        </m:r>
                      </m:sub>
                    </m:sSub>
                  </m:oMath>
                </a14:m>
                <a:r>
                  <a:rPr lang="zh-CN" altLang="zh-CN" b="1" dirty="0">
                    <a:solidFill>
                      <a:prstClr val="black"/>
                    </a:solidFill>
                    <a:latin typeface="Times New Roman" panose="02020603050405020304" pitchFamily="18" charset="0"/>
                    <a:ea typeface="微软雅黑" panose="020B0503020204020204" pitchFamily="34" charset="-122"/>
                  </a:rPr>
                  <a:t>减小；</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通过测量输出电压来测得气敏元件的阻值</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𝑅</m:t>
                        </m:r>
                      </m:e>
                      <m:sub>
                        <m:r>
                          <a:rPr lang="en-US" altLang="zh-CN" b="1">
                            <a:solidFill>
                              <a:prstClr val="black"/>
                            </a:solidFill>
                            <a:latin typeface="Cambria Math" panose="02040503050406030204" pitchFamily="18" charset="0"/>
                            <a:ea typeface="微软雅黑" panose="020B0503020204020204" pitchFamily="34" charset="-122"/>
                          </a:rPr>
                          <m:t>𝑠</m:t>
                        </m:r>
                      </m:sub>
                    </m:sSub>
                  </m:oMath>
                </a14:m>
                <a:r>
                  <a:rPr lang="zh-CN" altLang="zh-CN" b="1" dirty="0">
                    <a:solidFill>
                      <a:prstClr val="black"/>
                    </a:solidFill>
                    <a:latin typeface="Times New Roman" panose="02020603050405020304" pitchFamily="18" charset="0"/>
                    <a:ea typeface="微软雅黑" panose="020B0503020204020204" pitchFamily="34" charset="-122"/>
                  </a:rPr>
                  <a:t>，</a:t>
                </a:r>
                <a:r>
                  <a:rPr lang="zh-CN" altLang="en-US" b="1" dirty="0">
                    <a:solidFill>
                      <a:prstClr val="black"/>
                    </a:solidFill>
                    <a:latin typeface="Times New Roman" panose="02020603050405020304" pitchFamily="18" charset="0"/>
                    <a:ea typeface="微软雅黑" panose="020B0503020204020204" pitchFamily="34" charset="-122"/>
                  </a:rPr>
                  <a:t>可以</a:t>
                </a:r>
                <a:r>
                  <a:rPr lang="zh-CN" altLang="zh-CN" b="1" dirty="0">
                    <a:solidFill>
                      <a:prstClr val="black"/>
                    </a:solidFill>
                    <a:latin typeface="Times New Roman" panose="02020603050405020304" pitchFamily="18" charset="0"/>
                    <a:ea typeface="微软雅黑" panose="020B0503020204020204" pitchFamily="34" charset="-122"/>
                  </a:rPr>
                  <a:t>确定被测气体的成分和浓度。</a:t>
                </a: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234498" y="1747865"/>
                <a:ext cx="8686800" cy="2862322"/>
              </a:xfrm>
              <a:prstGeom prst="rect">
                <a:avLst/>
              </a:prstGeom>
              <a:blipFill>
                <a:blip r:embed="rId3"/>
                <a:stretch>
                  <a:fillRect l="-280" b="-1057"/>
                </a:stretch>
              </a:blipFill>
            </p:spPr>
            <p:txBody>
              <a:bodyPr/>
              <a:lstStyle/>
              <a:p>
                <a:r>
                  <a:rPr lang="zh-CN" altLang="en-US">
                    <a:noFill/>
                  </a:rPr>
                  <a:t> </a:t>
                </a:r>
              </a:p>
            </p:txBody>
          </p:sp>
        </mc:Fallback>
      </mc:AlternateContent>
      <p:sp>
        <p:nvSpPr>
          <p:cNvPr id="6" name="矩形 5"/>
          <p:cNvSpPr/>
          <p:nvPr/>
        </p:nvSpPr>
        <p:spPr>
          <a:xfrm>
            <a:off x="890585" y="1269801"/>
            <a:ext cx="1305151"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工作原理</a:t>
            </a:r>
          </a:p>
        </p:txBody>
      </p:sp>
      <p:sp>
        <p:nvSpPr>
          <p:cNvPr id="7" name="七角星 6"/>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239852" y="2463738"/>
                <a:ext cx="2692981" cy="657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𝑰</m:t>
                          </m:r>
                        </m:e>
                        <m:sub>
                          <m:r>
                            <a:rPr lang="zh-CN" altLang="en-US" b="1" i="0">
                              <a:latin typeface="Cambria Math" panose="02040503050406030204" pitchFamily="18" charset="0"/>
                            </a:rPr>
                            <m:t>𝟎</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𝑳</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1">
                                  <a:latin typeface="Cambria Math" panose="02040503050406030204" pitchFamily="18" charset="0"/>
                                </a:rPr>
                                <m:t>𝒊</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𝒔</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𝑳</m:t>
                              </m:r>
                            </m:sub>
                          </m:sSub>
                        </m:den>
                      </m:f>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𝑳</m:t>
                          </m:r>
                        </m:sub>
                      </m:sSub>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3239852" y="2463738"/>
                <a:ext cx="2692981" cy="65755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Rectangular Callout 7"/>
              <p:cNvSpPr/>
              <p:nvPr/>
            </p:nvSpPr>
            <p:spPr bwMode="auto">
              <a:xfrm>
                <a:off x="3779912" y="3020434"/>
                <a:ext cx="782159" cy="498157"/>
              </a:xfrm>
              <a:prstGeom prst="wedgeRectCallout">
                <a:avLst>
                  <a:gd name="adj1" fmla="val 87424"/>
                  <a:gd name="adj2" fmla="val -38917"/>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sz="1400" b="1" i="0" smtClean="0">
                          <a:solidFill>
                            <a:prstClr val="black"/>
                          </a:solidFill>
                          <a:latin typeface="Cambria Math" panose="02040503050406030204" pitchFamily="18" charset="0"/>
                          <a:ea typeface="微软雅黑" panose="020B0503020204020204" pitchFamily="34" charset="-122"/>
                        </a:rPr>
                        <m:t>测试</m:t>
                      </m:r>
                      <m:r>
                        <a:rPr lang="zh-CN" altLang="en-US" sz="1400" b="1" i="0">
                          <a:solidFill>
                            <a:prstClr val="black"/>
                          </a:solidFill>
                          <a:latin typeface="Cambria Math" panose="02040503050406030204" pitchFamily="18" charset="0"/>
                          <a:ea typeface="微软雅黑" panose="020B0503020204020204" pitchFamily="34" charset="-122"/>
                        </a:rPr>
                        <m:t>支</m:t>
                      </m:r>
                    </m:oMath>
                  </m:oMathPara>
                </a14:m>
                <a:endParaRPr lang="en-US" altLang="zh-CN" sz="1400" b="1" dirty="0">
                  <a:solidFill>
                    <a:prstClr val="black"/>
                  </a:solidFill>
                  <a:latin typeface="微软雅黑" panose="020B0503020204020204" pitchFamily="34" charset="-122"/>
                  <a:ea typeface="微软雅黑" panose="020B0503020204020204" pitchFamily="34" charset="-122"/>
                </a:endParaRPr>
              </a:p>
              <a:p>
                <a:pPr algn="ctr"/>
                <a14:m>
                  <m:oMathPara xmlns:m="http://schemas.openxmlformats.org/officeDocument/2006/math">
                    <m:oMathParaPr>
                      <m:jc m:val="centerGroup"/>
                    </m:oMathParaPr>
                    <m:oMath xmlns:m="http://schemas.openxmlformats.org/officeDocument/2006/math">
                      <m:r>
                        <a:rPr lang="zh-CN" altLang="en-US" sz="1400" b="1" i="0">
                          <a:solidFill>
                            <a:prstClr val="black"/>
                          </a:solidFill>
                          <a:latin typeface="Cambria Math" panose="02040503050406030204" pitchFamily="18" charset="0"/>
                          <a:ea typeface="微软雅黑" panose="020B0503020204020204" pitchFamily="34" charset="-122"/>
                        </a:rPr>
                        <m:t>电阻路</m:t>
                      </m:r>
                    </m:oMath>
                  </m:oMathPara>
                </a14:m>
                <a:endParaRPr lang="zh-CN" altLang="en-US" sz="1400" b="1" dirty="0">
                  <a:solidFill>
                    <a:prstClr val="black"/>
                  </a:solidFill>
                  <a:latin typeface="微软雅黑" panose="020B0503020204020204" pitchFamily="34" charset="-122"/>
                  <a:ea typeface="微软雅黑" panose="020B0503020204020204" pitchFamily="34" charset="-122"/>
                </a:endParaRPr>
              </a:p>
            </p:txBody>
          </p:sp>
        </mc:Choice>
        <mc:Fallback>
          <p:sp>
            <p:nvSpPr>
              <p:cNvPr id="10" name="Rectangular Callout 7"/>
              <p:cNvSpPr>
                <a:spLocks noRot="1" noChangeAspect="1" noMove="1" noResize="1" noEditPoints="1" noAdjustHandles="1" noChangeArrowheads="1" noChangeShapeType="1" noTextEdit="1"/>
              </p:cNvSpPr>
              <p:nvPr/>
            </p:nvSpPr>
            <p:spPr bwMode="auto">
              <a:xfrm>
                <a:off x="3779912" y="3020434"/>
                <a:ext cx="782159" cy="498157"/>
              </a:xfrm>
              <a:prstGeom prst="wedgeRectCallout">
                <a:avLst>
                  <a:gd name="adj1" fmla="val 87424"/>
                  <a:gd name="adj2" fmla="val -38917"/>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Rectangular Callout 7"/>
              <p:cNvSpPr/>
              <p:nvPr/>
            </p:nvSpPr>
            <p:spPr bwMode="auto">
              <a:xfrm>
                <a:off x="5580112" y="3148238"/>
                <a:ext cx="980666" cy="343404"/>
              </a:xfrm>
              <a:prstGeom prst="wedgeRectCallout">
                <a:avLst>
                  <a:gd name="adj1" fmla="val -38520"/>
                  <a:gd name="adj2" fmla="val -108796"/>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sz="1400" b="1" i="1" smtClean="0">
                          <a:solidFill>
                            <a:prstClr val="black"/>
                          </a:solidFill>
                          <a:latin typeface="Cambria Math" panose="02040503050406030204" pitchFamily="18" charset="0"/>
                          <a:ea typeface="微软雅黑" panose="020B0503020204020204" pitchFamily="34" charset="-122"/>
                        </a:rPr>
                        <m:t>负载</m:t>
                      </m:r>
                      <m:r>
                        <a:rPr lang="zh-CN" altLang="en-US" sz="1400" b="1" i="1">
                          <a:solidFill>
                            <a:prstClr val="black"/>
                          </a:solidFill>
                          <a:latin typeface="Cambria Math" panose="02040503050406030204" pitchFamily="18" charset="0"/>
                          <a:ea typeface="微软雅黑" panose="020B0503020204020204" pitchFamily="34" charset="-122"/>
                        </a:rPr>
                        <m:t>电阻</m:t>
                      </m:r>
                    </m:oMath>
                  </m:oMathPara>
                </a14:m>
                <a:endParaRPr lang="zh-CN" altLang="en-US" sz="1400" b="1" dirty="0">
                  <a:solidFill>
                    <a:prstClr val="black"/>
                  </a:solidFill>
                  <a:latin typeface="微软雅黑" panose="020B0503020204020204" pitchFamily="34" charset="-122"/>
                  <a:ea typeface="微软雅黑" panose="020B0503020204020204" pitchFamily="34" charset="-122"/>
                </a:endParaRPr>
              </a:p>
            </p:txBody>
          </p:sp>
        </mc:Choice>
        <mc:Fallback xmlns="">
          <p:sp>
            <p:nvSpPr>
              <p:cNvPr id="11" name="Rectangular Callout 7"/>
              <p:cNvSpPr>
                <a:spLocks noRot="1" noChangeAspect="1" noMove="1" noResize="1" noEditPoints="1" noAdjustHandles="1" noChangeArrowheads="1" noChangeShapeType="1" noTextEdit="1"/>
              </p:cNvSpPr>
              <p:nvPr/>
            </p:nvSpPr>
            <p:spPr bwMode="auto">
              <a:xfrm>
                <a:off x="5580112" y="3148238"/>
                <a:ext cx="980666" cy="343404"/>
              </a:xfrm>
              <a:prstGeom prst="wedgeRectCallout">
                <a:avLst>
                  <a:gd name="adj1" fmla="val -38520"/>
                  <a:gd name="adj2" fmla="val -108796"/>
                </a:avLst>
              </a:prstGeom>
              <a:blipFill>
                <a:blip r:embed="rId6"/>
                <a:stretch>
                  <a:fillRect/>
                </a:stretch>
              </a:blipFill>
              <a:extLst/>
            </p:spPr>
            <p:txBody>
              <a:bodyPr/>
              <a:lstStyle/>
              <a:p>
                <a:r>
                  <a:rPr lang="zh-CN" altLang="en-US">
                    <a:noFill/>
                  </a:rPr>
                  <a:t> </a:t>
                </a:r>
              </a:p>
            </p:txBody>
          </p:sp>
        </mc:Fallback>
      </mc:AlternateContent>
    </p:spTree>
    <p:extLst>
      <p:ext uri="{BB962C8B-B14F-4D97-AF65-F5344CB8AC3E}">
        <p14:creationId xmlns:p14="http://schemas.microsoft.com/office/powerpoint/2010/main" val="31674328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411510"/>
            <a:ext cx="298782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半导体传感器</a:t>
            </a:r>
          </a:p>
        </p:txBody>
      </p:sp>
      <p:sp>
        <p:nvSpPr>
          <p:cNvPr id="5" name="矩形 4"/>
          <p:cNvSpPr/>
          <p:nvPr/>
        </p:nvSpPr>
        <p:spPr>
          <a:xfrm>
            <a:off x="234498" y="1747865"/>
            <a:ext cx="8686800" cy="316548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优点：</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rPr>
              <a:t>工艺简单、价格便宜、使用方便；</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rPr>
              <a:t>当气体浓度发生变化时，它的</a:t>
            </a:r>
            <a:r>
              <a:rPr lang="zh-CN" altLang="en-US" sz="1600" b="1" dirty="0">
                <a:solidFill>
                  <a:srgbClr val="FF0000"/>
                </a:solidFill>
                <a:latin typeface="Times New Roman" panose="02020603050405020304" pitchFamily="18" charset="0"/>
                <a:ea typeface="微软雅黑" panose="020B0503020204020204" pitchFamily="34" charset="-122"/>
              </a:rPr>
              <a:t>响应速度</a:t>
            </a:r>
            <a:r>
              <a:rPr lang="zh-CN" altLang="en-US" sz="1600" b="1" dirty="0">
                <a:solidFill>
                  <a:prstClr val="black"/>
                </a:solidFill>
                <a:latin typeface="Times New Roman" panose="02020603050405020304" pitchFamily="18" charset="0"/>
                <a:ea typeface="微软雅黑" panose="020B0503020204020204" pitchFamily="34" charset="-122"/>
              </a:rPr>
              <a:t>较</a:t>
            </a:r>
            <a:r>
              <a:rPr lang="zh-CN" altLang="en-US" sz="1600" b="1" dirty="0">
                <a:solidFill>
                  <a:srgbClr val="FF0000"/>
                </a:solidFill>
                <a:latin typeface="Times New Roman" panose="02020603050405020304" pitchFamily="18" charset="0"/>
                <a:ea typeface="微软雅黑" panose="020B0503020204020204" pitchFamily="34" charset="-122"/>
              </a:rPr>
              <a:t>快</a:t>
            </a:r>
            <a:r>
              <a:rPr lang="zh-CN" altLang="en-US" sz="1600" b="1" dirty="0">
                <a:solidFill>
                  <a:prstClr val="black"/>
                </a:solidFill>
                <a:latin typeface="Times New Roman" panose="02020603050405020304" pitchFamily="18" charset="0"/>
                <a:ea typeface="微软雅黑" panose="020B0503020204020204" pitchFamily="34" charset="-122"/>
              </a:rPr>
              <a:t>；</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rPr>
              <a:t>即使在低浓度下，它的</a:t>
            </a:r>
            <a:r>
              <a:rPr lang="zh-CN" altLang="en-US" sz="1600" b="1" dirty="0">
                <a:solidFill>
                  <a:srgbClr val="FF0000"/>
                </a:solidFill>
                <a:latin typeface="Times New Roman" panose="02020603050405020304" pitchFamily="18" charset="0"/>
                <a:ea typeface="微软雅黑" panose="020B0503020204020204" pitchFamily="34" charset="-122"/>
              </a:rPr>
              <a:t>灵敏度</a:t>
            </a:r>
            <a:r>
              <a:rPr lang="zh-CN" altLang="en-US" sz="1600" b="1" dirty="0">
                <a:solidFill>
                  <a:prstClr val="black"/>
                </a:solidFill>
                <a:latin typeface="Times New Roman" panose="02020603050405020304" pitchFamily="18" charset="0"/>
                <a:ea typeface="微软雅黑" panose="020B0503020204020204" pitchFamily="34" charset="-122"/>
              </a:rPr>
              <a:t>也较</a:t>
            </a:r>
            <a:r>
              <a:rPr lang="zh-CN" altLang="en-US" sz="1600" b="1" dirty="0">
                <a:solidFill>
                  <a:srgbClr val="FF0000"/>
                </a:solidFill>
                <a:latin typeface="Times New Roman" panose="02020603050405020304" pitchFamily="18" charset="0"/>
                <a:ea typeface="微软雅黑" panose="020B0503020204020204" pitchFamily="34" charset="-122"/>
              </a:rPr>
              <a:t>高</a:t>
            </a:r>
            <a:r>
              <a:rPr lang="zh-CN" altLang="en-US" sz="1600" b="1" dirty="0">
                <a:solidFill>
                  <a:prstClr val="black"/>
                </a:solidFill>
                <a:latin typeface="Times New Roman" panose="02020603050405020304" pitchFamily="18" charset="0"/>
                <a:ea typeface="微软雅黑" panose="020B0503020204020204" pitchFamily="34" charset="-122"/>
              </a:rPr>
              <a:t>。</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缺点：</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srgbClr val="FF0000"/>
                </a:solidFill>
                <a:latin typeface="Times New Roman" panose="02020603050405020304" pitchFamily="18" charset="0"/>
                <a:ea typeface="微软雅黑" panose="020B0503020204020204" pitchFamily="34" charset="-122"/>
              </a:rPr>
              <a:t>老化</a:t>
            </a:r>
            <a:r>
              <a:rPr lang="zh-CN" altLang="en-US" sz="1600" b="1" dirty="0">
                <a:solidFill>
                  <a:prstClr val="black"/>
                </a:solidFill>
                <a:latin typeface="Times New Roman" panose="02020603050405020304" pitchFamily="18" charset="0"/>
                <a:ea typeface="微软雅黑" panose="020B0503020204020204" pitchFamily="34" charset="-122"/>
              </a:rPr>
              <a:t>速度较</a:t>
            </a:r>
            <a:r>
              <a:rPr lang="zh-CN" altLang="en-US" sz="1600" b="1" dirty="0">
                <a:solidFill>
                  <a:srgbClr val="FF0000"/>
                </a:solidFill>
                <a:latin typeface="Times New Roman" panose="02020603050405020304" pitchFamily="18" charset="0"/>
                <a:ea typeface="微软雅黑" panose="020B0503020204020204" pitchFamily="34" charset="-122"/>
              </a:rPr>
              <a:t>快</a:t>
            </a:r>
            <a:r>
              <a:rPr lang="zh-CN" altLang="en-US" sz="1600" b="1" dirty="0">
                <a:solidFill>
                  <a:prstClr val="black"/>
                </a:solidFill>
                <a:latin typeface="Times New Roman" panose="02020603050405020304" pitchFamily="18" charset="0"/>
                <a:ea typeface="微软雅黑" panose="020B0503020204020204" pitchFamily="34" charset="-122"/>
              </a:rPr>
              <a:t>；</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rPr>
              <a:t>气体</a:t>
            </a:r>
            <a:r>
              <a:rPr lang="zh-CN" altLang="en-US" sz="1600" b="1" dirty="0">
                <a:solidFill>
                  <a:srgbClr val="FF0000"/>
                </a:solidFill>
                <a:latin typeface="Times New Roman" panose="02020603050405020304" pitchFamily="18" charset="0"/>
                <a:ea typeface="微软雅黑" panose="020B0503020204020204" pitchFamily="34" charset="-122"/>
              </a:rPr>
              <a:t>识别</a:t>
            </a:r>
            <a:r>
              <a:rPr lang="zh-CN" altLang="en-US" sz="1600" b="1" dirty="0">
                <a:solidFill>
                  <a:prstClr val="black"/>
                </a:solidFill>
                <a:latin typeface="Times New Roman" panose="02020603050405020304" pitchFamily="18" charset="0"/>
                <a:ea typeface="微软雅黑" panose="020B0503020204020204" pitchFamily="34" charset="-122"/>
              </a:rPr>
              <a:t>能力较</a:t>
            </a:r>
            <a:r>
              <a:rPr lang="zh-CN" altLang="en-US" sz="1600" b="1" dirty="0">
                <a:solidFill>
                  <a:srgbClr val="FF0000"/>
                </a:solidFill>
                <a:latin typeface="Times New Roman" panose="02020603050405020304" pitchFamily="18" charset="0"/>
                <a:ea typeface="微软雅黑" panose="020B0503020204020204" pitchFamily="34" charset="-122"/>
              </a:rPr>
              <a:t>弱</a:t>
            </a:r>
            <a:r>
              <a:rPr lang="zh-CN" altLang="en-US" sz="1600" b="1" dirty="0">
                <a:solidFill>
                  <a:prstClr val="black"/>
                </a:solidFill>
                <a:latin typeface="Times New Roman" panose="02020603050405020304" pitchFamily="18" charset="0"/>
                <a:ea typeface="微软雅黑" panose="020B0503020204020204" pitchFamily="34" charset="-122"/>
              </a:rPr>
              <a:t>；</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rPr>
              <a:t>各器件之间的</a:t>
            </a:r>
            <a:r>
              <a:rPr lang="zh-CN" altLang="en-US" sz="1600" b="1" dirty="0">
                <a:solidFill>
                  <a:srgbClr val="FF0000"/>
                </a:solidFill>
                <a:latin typeface="Times New Roman" panose="02020603050405020304" pitchFamily="18" charset="0"/>
                <a:ea typeface="微软雅黑" panose="020B0503020204020204" pitchFamily="34" charset="-122"/>
              </a:rPr>
              <a:t>特性差异较大</a:t>
            </a:r>
            <a:r>
              <a:rPr lang="zh-CN" altLang="en-US" sz="1600" b="1" dirty="0">
                <a:solidFill>
                  <a:prstClr val="black"/>
                </a:solidFill>
                <a:latin typeface="Times New Roman" panose="02020603050405020304" pitchFamily="18" charset="0"/>
                <a:ea typeface="微软雅黑" panose="020B0503020204020204" pitchFamily="34" charset="-122"/>
              </a:rPr>
              <a:t>。</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电阻式气体传感器已广泛应用于液化石油气、管道煤气等可燃性气体的泄漏检测和（浓度）定限报警等领域。</a:t>
            </a: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6" name="矩形 5"/>
          <p:cNvSpPr/>
          <p:nvPr/>
        </p:nvSpPr>
        <p:spPr>
          <a:xfrm>
            <a:off x="890585" y="1269801"/>
            <a:ext cx="3789427"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电阻式半导体气体传感器的特点</a:t>
            </a:r>
          </a:p>
        </p:txBody>
      </p:sp>
      <p:sp>
        <p:nvSpPr>
          <p:cNvPr id="7" name="七角星 6"/>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4078218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411510"/>
            <a:ext cx="298782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半导体传感器</a:t>
            </a:r>
          </a:p>
        </p:txBody>
      </p:sp>
      <p:sp>
        <p:nvSpPr>
          <p:cNvPr id="5" name="矩形 4"/>
          <p:cNvSpPr/>
          <p:nvPr/>
        </p:nvSpPr>
        <p:spPr>
          <a:xfrm>
            <a:off x="234498" y="1689648"/>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6" name="矩形 5"/>
          <p:cNvSpPr/>
          <p:nvPr/>
        </p:nvSpPr>
        <p:spPr>
          <a:xfrm>
            <a:off x="890585" y="1266314"/>
            <a:ext cx="2421275"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半导体传感器应用</a:t>
            </a:r>
          </a:p>
        </p:txBody>
      </p:sp>
      <p:sp>
        <p:nvSpPr>
          <p:cNvPr id="7" name="七角星 6"/>
          <p:cNvSpPr/>
          <p:nvPr/>
        </p:nvSpPr>
        <p:spPr>
          <a:xfrm>
            <a:off x="386529"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2" name="图片 1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341056"/>
            <a:ext cx="3166348" cy="1905754"/>
          </a:xfrm>
          <a:prstGeom prst="rect">
            <a:avLst/>
          </a:prstGeom>
          <a:noFill/>
        </p:spPr>
      </p:pic>
      <p:sp>
        <p:nvSpPr>
          <p:cNvPr id="3" name="矩形 2"/>
          <p:cNvSpPr/>
          <p:nvPr/>
        </p:nvSpPr>
        <p:spPr>
          <a:xfrm>
            <a:off x="773201" y="4467228"/>
            <a:ext cx="1441420" cy="307777"/>
          </a:xfrm>
          <a:prstGeom prst="rect">
            <a:avLst/>
          </a:prstGeom>
        </p:spPr>
        <p:txBody>
          <a:bodyPr wrap="none">
            <a:spAutoFit/>
          </a:bodyPr>
          <a:lstStyle/>
          <a:p>
            <a:r>
              <a:rPr lang="zh-CN" altLang="zh-CN" sz="1400" b="1" dirty="0">
                <a:solidFill>
                  <a:prstClr val="black"/>
                </a:solidFill>
                <a:latin typeface="Times New Roman" panose="02020603050405020304" pitchFamily="18" charset="0"/>
                <a:ea typeface="微软雅黑" panose="020B0503020204020204" pitchFamily="34" charset="-122"/>
              </a:rPr>
              <a:t>酒精测试仪电路</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p:cNvSpPr/>
              <p:nvPr/>
            </p:nvSpPr>
            <p:spPr>
              <a:xfrm>
                <a:off x="3311860" y="1768392"/>
                <a:ext cx="5603540" cy="3071610"/>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zh-CN" sz="1600" b="1" dirty="0">
                    <a:solidFill>
                      <a:prstClr val="black"/>
                    </a:solidFill>
                    <a:latin typeface="Times New Roman" panose="02020603050405020304" pitchFamily="18" charset="0"/>
                    <a:ea typeface="微软雅黑" panose="020B0503020204020204" pitchFamily="34" charset="-122"/>
                  </a:rPr>
                  <a:t>选用</a:t>
                </a:r>
                <a:r>
                  <a:rPr lang="en-US" altLang="zh-CN" sz="1600" b="1" dirty="0">
                    <a:solidFill>
                      <a:prstClr val="black"/>
                    </a:solidFill>
                    <a:latin typeface="Times New Roman" panose="02020603050405020304" pitchFamily="18" charset="0"/>
                    <a:ea typeface="微软雅黑" panose="020B0503020204020204" pitchFamily="34" charset="-122"/>
                  </a:rPr>
                  <a:t>TGS-812</a:t>
                </a:r>
                <a:r>
                  <a:rPr lang="zh-CN" altLang="zh-CN" sz="1600" b="1" dirty="0">
                    <a:solidFill>
                      <a:prstClr val="black"/>
                    </a:solidFill>
                    <a:latin typeface="Times New Roman" panose="02020603050405020304" pitchFamily="18" charset="0"/>
                    <a:ea typeface="微软雅黑" panose="020B0503020204020204" pitchFamily="34" charset="-122"/>
                  </a:rPr>
                  <a:t>作为气体传感器</a:t>
                </a:r>
                <a:r>
                  <a:rPr lang="zh-CN" altLang="en-US" sz="1600" b="1" dirty="0">
                    <a:solidFill>
                      <a:prstClr val="black"/>
                    </a:solidFill>
                    <a:latin typeface="Times New Roman" panose="02020603050405020304" pitchFamily="18" charset="0"/>
                    <a:ea typeface="微软雅黑" panose="020B0503020204020204" pitchFamily="34" charset="-122"/>
                  </a:rPr>
                  <a:t>；</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驱动电路</a:t>
                </a:r>
                <a:r>
                  <a:rPr lang="en-US" altLang="zh-CN" sz="1600" b="1" dirty="0">
                    <a:solidFill>
                      <a:prstClr val="black"/>
                    </a:solidFill>
                    <a:latin typeface="Times New Roman" panose="02020603050405020304" pitchFamily="18" charset="0"/>
                    <a:ea typeface="微软雅黑" panose="020B0503020204020204" pitchFamily="34" charset="-122"/>
                  </a:rPr>
                  <a:t>A</a:t>
                </a:r>
                <a:r>
                  <a:rPr lang="zh-CN" altLang="en-US" sz="1600" b="1" dirty="0">
                    <a:solidFill>
                      <a:prstClr val="black"/>
                    </a:solidFill>
                    <a:latin typeface="Times New Roman" panose="02020603050405020304" pitchFamily="18" charset="0"/>
                    <a:ea typeface="微软雅黑" panose="020B0503020204020204" pitchFamily="34" charset="-122"/>
                  </a:rPr>
                  <a:t>有</a:t>
                </a:r>
                <a:r>
                  <a:rPr lang="en-US" altLang="zh-CN" sz="1600" b="1" dirty="0">
                    <a:solidFill>
                      <a:prstClr val="black"/>
                    </a:solidFill>
                    <a:latin typeface="Times New Roman" panose="02020603050405020304" pitchFamily="18" charset="0"/>
                    <a:ea typeface="微软雅黑" panose="020B0503020204020204" pitchFamily="34" charset="-122"/>
                  </a:rPr>
                  <a:t>10</a:t>
                </a:r>
                <a:r>
                  <a:rPr lang="zh-CN" altLang="en-US" sz="1600" b="1" dirty="0">
                    <a:solidFill>
                      <a:prstClr val="black"/>
                    </a:solidFill>
                    <a:latin typeface="Times New Roman" panose="02020603050405020304" pitchFamily="18" charset="0"/>
                    <a:ea typeface="微软雅黑" panose="020B0503020204020204" pitchFamily="34" charset="-122"/>
                  </a:rPr>
                  <a:t>个输出端，每个都能驱动一个发光二极管；</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根据第</a:t>
                </a:r>
                <a:r>
                  <a:rPr lang="en-US" altLang="zh-CN" sz="1600" b="1" dirty="0">
                    <a:solidFill>
                      <a:prstClr val="black"/>
                    </a:solidFill>
                    <a:latin typeface="Times New Roman" panose="02020603050405020304" pitchFamily="18" charset="0"/>
                    <a:ea typeface="微软雅黑" panose="020B0503020204020204" pitchFamily="34" charset="-122"/>
                  </a:rPr>
                  <a:t>5</a:t>
                </a:r>
                <a:r>
                  <a:rPr lang="zh-CN" altLang="en-US" sz="1600" b="1" dirty="0">
                    <a:solidFill>
                      <a:prstClr val="black"/>
                    </a:solidFill>
                    <a:latin typeface="Times New Roman" panose="02020603050405020304" pitchFamily="18" charset="0"/>
                    <a:ea typeface="微软雅黑" panose="020B0503020204020204" pitchFamily="34" charset="-122"/>
                  </a:rPr>
                  <a:t>脚电压，确定点亮发光二极管的级数，反映酒精含量；</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上面</a:t>
                </a:r>
                <a:r>
                  <a:rPr lang="en-US" altLang="zh-CN" sz="1600" b="1" dirty="0">
                    <a:solidFill>
                      <a:prstClr val="black"/>
                    </a:solidFill>
                    <a:latin typeface="Times New Roman" panose="02020603050405020304" pitchFamily="18" charset="0"/>
                    <a:ea typeface="微软雅黑" panose="020B0503020204020204" pitchFamily="34" charset="-122"/>
                  </a:rPr>
                  <a:t>5</a:t>
                </a:r>
                <a:r>
                  <a:rPr lang="zh-CN" altLang="en-US" sz="1600" b="1" dirty="0">
                    <a:solidFill>
                      <a:prstClr val="black"/>
                    </a:solidFill>
                    <a:latin typeface="Times New Roman" panose="02020603050405020304" pitchFamily="18" charset="0"/>
                    <a:ea typeface="微软雅黑" panose="020B0503020204020204" pitchFamily="34" charset="-122"/>
                  </a:rPr>
                  <a:t>个红色二极管表示酒精含量超标，下面</a:t>
                </a:r>
                <a:r>
                  <a:rPr lang="en-US" altLang="zh-CN" sz="1600" b="1" dirty="0">
                    <a:solidFill>
                      <a:prstClr val="black"/>
                    </a:solidFill>
                    <a:latin typeface="Times New Roman" panose="02020603050405020304" pitchFamily="18" charset="0"/>
                    <a:ea typeface="微软雅黑" panose="020B0503020204020204" pitchFamily="34" charset="-122"/>
                  </a:rPr>
                  <a:t>5</a:t>
                </a:r>
                <a:r>
                  <a:rPr lang="zh-CN" altLang="en-US" sz="1600" b="1" dirty="0">
                    <a:solidFill>
                      <a:prstClr val="black"/>
                    </a:solidFill>
                    <a:latin typeface="Times New Roman" panose="02020603050405020304" pitchFamily="18" charset="0"/>
                    <a:ea typeface="微软雅黑" panose="020B0503020204020204" pitchFamily="34" charset="-122"/>
                  </a:rPr>
                  <a:t>个绿色二极管表示酒精含量安全；</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探测到酒精时，</a:t>
                </a:r>
                <a:r>
                  <a:rPr lang="en-US" altLang="zh-CN" sz="1600" b="1" dirty="0">
                    <a:solidFill>
                      <a:prstClr val="black"/>
                    </a:solidFill>
                    <a:latin typeface="Times New Roman" panose="02020603050405020304" pitchFamily="18" charset="0"/>
                    <a:ea typeface="微软雅黑" panose="020B0503020204020204" pitchFamily="34" charset="-122"/>
                  </a:rPr>
                  <a:t>TGS-812</a:t>
                </a:r>
                <a:r>
                  <a:rPr lang="zh-CN" altLang="en-US" sz="1600" b="1" dirty="0">
                    <a:solidFill>
                      <a:prstClr val="black"/>
                    </a:solidFill>
                    <a:latin typeface="Times New Roman" panose="02020603050405020304" pitchFamily="18" charset="0"/>
                    <a:ea typeface="微软雅黑" panose="020B0503020204020204" pitchFamily="34" charset="-122"/>
                  </a:rPr>
                  <a:t>的电阻降低，使</a:t>
                </a:r>
                <a:r>
                  <a:rPr lang="en-US" altLang="zh-CN" sz="1600" b="1" dirty="0">
                    <a:solidFill>
                      <a:prstClr val="black"/>
                    </a:solidFill>
                    <a:latin typeface="Times New Roman" panose="02020603050405020304" pitchFamily="18" charset="0"/>
                    <a:ea typeface="微软雅黑" panose="020B0503020204020204" pitchFamily="34" charset="-122"/>
                  </a:rPr>
                  <a:t>A</a:t>
                </a:r>
                <a:r>
                  <a:rPr lang="zh-CN" altLang="en-US" sz="1600" b="1" dirty="0">
                    <a:solidFill>
                      <a:prstClr val="black"/>
                    </a:solidFill>
                    <a:latin typeface="Times New Roman" panose="02020603050405020304" pitchFamily="18" charset="0"/>
                    <a:ea typeface="微软雅黑" panose="020B0503020204020204" pitchFamily="34" charset="-122"/>
                  </a:rPr>
                  <a:t>的第</a:t>
                </a:r>
                <a:r>
                  <a:rPr lang="en-US" altLang="zh-CN" sz="1600" b="1" dirty="0">
                    <a:solidFill>
                      <a:prstClr val="black"/>
                    </a:solidFill>
                    <a:latin typeface="Times New Roman" panose="02020603050405020304" pitchFamily="18" charset="0"/>
                    <a:ea typeface="微软雅黑" panose="020B0503020204020204" pitchFamily="34" charset="-122"/>
                  </a:rPr>
                  <a:t>5</a:t>
                </a:r>
                <a:r>
                  <a:rPr lang="zh-CN" altLang="en-US" sz="1600" b="1" dirty="0">
                    <a:solidFill>
                      <a:prstClr val="black"/>
                    </a:solidFill>
                    <a:latin typeface="Times New Roman" panose="02020603050405020304" pitchFamily="18" charset="0"/>
                    <a:ea typeface="微软雅黑" panose="020B0503020204020204" pitchFamily="34" charset="-122"/>
                  </a:rPr>
                  <a:t>脚电平升高，驱动更多的发光二极管点亮；</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en-US" altLang="zh-CN" sz="1600" b="1" dirty="0">
                    <a:solidFill>
                      <a:prstClr val="black"/>
                    </a:solidFill>
                    <a:latin typeface="Times New Roman" panose="02020603050405020304" pitchFamily="18" charset="0"/>
                    <a:ea typeface="微软雅黑" panose="020B0503020204020204" pitchFamily="34" charset="-122"/>
                  </a:rPr>
                  <a:t>TGS-812</a:t>
                </a:r>
                <a:r>
                  <a:rPr lang="zh-CN" altLang="en-US" sz="1600" b="1" dirty="0">
                    <a:solidFill>
                      <a:prstClr val="black"/>
                    </a:solidFill>
                    <a:latin typeface="Times New Roman" panose="02020603050405020304" pitchFamily="18" charset="0"/>
                    <a:ea typeface="微软雅黑" panose="020B0503020204020204" pitchFamily="34" charset="-122"/>
                  </a:rPr>
                  <a:t>的</a:t>
                </a:r>
                <a:r>
                  <a:rPr lang="en-US" altLang="zh-CN" sz="1600" b="1" dirty="0">
                    <a:solidFill>
                      <a:prstClr val="black"/>
                    </a:solidFill>
                    <a:latin typeface="Times New Roman" panose="02020603050405020304" pitchFamily="18" charset="0"/>
                    <a:ea typeface="微软雅黑" panose="020B0503020204020204" pitchFamily="34" charset="-122"/>
                  </a:rPr>
                  <a:t>2</a:t>
                </a:r>
                <a:r>
                  <a:rPr lang="zh-CN" altLang="en-US" sz="1600" b="1" dirty="0">
                    <a:solidFill>
                      <a:prstClr val="black"/>
                    </a:solidFill>
                    <a:latin typeface="Times New Roman" panose="02020603050405020304" pitchFamily="18" charset="0"/>
                    <a:ea typeface="微软雅黑" panose="020B0503020204020204" pitchFamily="34" charset="-122"/>
                  </a:rPr>
                  <a:t>和</a:t>
                </a:r>
                <a:r>
                  <a:rPr lang="en-US" altLang="zh-CN" sz="1600" b="1" dirty="0">
                    <a:solidFill>
                      <a:prstClr val="black"/>
                    </a:solidFill>
                    <a:latin typeface="Times New Roman" panose="02020603050405020304" pitchFamily="18" charset="0"/>
                    <a:ea typeface="微软雅黑" panose="020B0503020204020204" pitchFamily="34" charset="-122"/>
                  </a:rPr>
                  <a:t>5</a:t>
                </a:r>
                <a:r>
                  <a:rPr lang="zh-CN" altLang="en-US" sz="1600" b="1" dirty="0">
                    <a:solidFill>
                      <a:prstClr val="black"/>
                    </a:solidFill>
                    <a:latin typeface="Times New Roman" panose="02020603050405020304" pitchFamily="18" charset="0"/>
                    <a:ea typeface="微软雅黑" panose="020B0503020204020204" pitchFamily="34" charset="-122"/>
                  </a:rPr>
                  <a:t>脚是加热丝，用于清除敏感元件表面的尘垢和油污，提高灵敏度和响应速度；</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𝑹</m:t>
                        </m:r>
                      </m:e>
                      <m:sub>
                        <m:r>
                          <a:rPr lang="en-US" altLang="zh-CN" sz="1600" b="1" i="1">
                            <a:latin typeface="Cambria Math" panose="02040503050406030204" pitchFamily="18" charset="0"/>
                          </a:rPr>
                          <m:t>𝑷</m:t>
                        </m:r>
                      </m:sub>
                    </m:sSub>
                  </m:oMath>
                </a14:m>
                <a:r>
                  <a:rPr lang="zh-CN" altLang="en-US" sz="1600" b="1" dirty="0">
                    <a:solidFill>
                      <a:prstClr val="black"/>
                    </a:solidFill>
                    <a:latin typeface="Times New Roman" panose="02020603050405020304" pitchFamily="18" charset="0"/>
                    <a:ea typeface="微软雅黑" panose="020B0503020204020204" pitchFamily="34" charset="-122"/>
                  </a:rPr>
                  <a:t>用于调节第</a:t>
                </a:r>
                <a:r>
                  <a:rPr lang="en-US" altLang="zh-CN" sz="1600" b="1" dirty="0">
                    <a:solidFill>
                      <a:prstClr val="black"/>
                    </a:solidFill>
                    <a:latin typeface="Times New Roman" panose="02020603050405020304" pitchFamily="18" charset="0"/>
                    <a:ea typeface="微软雅黑" panose="020B0503020204020204" pitchFamily="34" charset="-122"/>
                  </a:rPr>
                  <a:t>5</a:t>
                </a:r>
                <a:r>
                  <a:rPr lang="zh-CN" altLang="en-US" sz="1600" b="1" dirty="0">
                    <a:solidFill>
                      <a:prstClr val="black"/>
                    </a:solidFill>
                    <a:latin typeface="Times New Roman" panose="02020603050405020304" pitchFamily="18" charset="0"/>
                    <a:ea typeface="微软雅黑" panose="020B0503020204020204" pitchFamily="34" charset="-122"/>
                  </a:rPr>
                  <a:t>脚的电压，使其在探测前为低电平。</a:t>
                </a:r>
              </a:p>
            </p:txBody>
          </p:sp>
        </mc:Choice>
        <mc:Fallback xmlns="">
          <p:sp>
            <p:nvSpPr>
              <p:cNvPr id="4" name="矩形 3"/>
              <p:cNvSpPr>
                <a:spLocks noRot="1" noChangeAspect="1" noMove="1" noResize="1" noEditPoints="1" noAdjustHandles="1" noChangeArrowheads="1" noChangeShapeType="1" noTextEdit="1"/>
              </p:cNvSpPr>
              <p:nvPr/>
            </p:nvSpPr>
            <p:spPr>
              <a:xfrm>
                <a:off x="3311860" y="1768392"/>
                <a:ext cx="5603540" cy="3071610"/>
              </a:xfrm>
              <a:prstGeom prst="rect">
                <a:avLst/>
              </a:prstGeom>
              <a:blipFill>
                <a:blip r:embed="rId4"/>
                <a:stretch>
                  <a:fillRect l="-435" t="-397" r="-2174" b="-9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077797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259178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41604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光纤传感器</a:t>
            </a:r>
          </a:p>
        </p:txBody>
      </p:sp>
      <p:sp>
        <p:nvSpPr>
          <p:cNvPr id="4" name="矩形 3"/>
          <p:cNvSpPr/>
          <p:nvPr/>
        </p:nvSpPr>
        <p:spPr>
          <a:xfrm>
            <a:off x="228600" y="987574"/>
            <a:ext cx="8686800" cy="3901068"/>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光纤传感器是近年来随着光导纤维技术的发展而出现的一种以</a:t>
            </a:r>
            <a:r>
              <a:rPr lang="zh-CN" altLang="en-US" b="1" dirty="0">
                <a:solidFill>
                  <a:srgbClr val="FF0000"/>
                </a:solidFill>
                <a:latin typeface="Times New Roman" panose="02020603050405020304" pitchFamily="18" charset="0"/>
                <a:ea typeface="微软雅黑" panose="020B0503020204020204" pitchFamily="34" charset="-122"/>
              </a:rPr>
              <a:t>光</a:t>
            </a:r>
            <a:r>
              <a:rPr lang="zh-CN" altLang="en-US" b="1" dirty="0">
                <a:solidFill>
                  <a:prstClr val="black"/>
                </a:solidFill>
                <a:latin typeface="Times New Roman" panose="02020603050405020304" pitchFamily="18" charset="0"/>
                <a:ea typeface="微软雅黑" panose="020B0503020204020204" pitchFamily="34" charset="-122"/>
              </a:rPr>
              <a:t>作为信息载体的新型传感器；</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与以电作为信息载休的传感器相比，光纤传感器具有以下固有的优点：</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传输光的媒体光纤是由石英玻璃等绝缘材料制作的，具有良好的电绝缘性和抗电磁干扰性，适用于强电系统的测试；</a:t>
            </a: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光纤信息传输损耗低、具有极高的灵敏度，适用于精密测量和遥测技术；</a:t>
            </a: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光纤可以任意弯曲，柔性极好，适用于探测其他传感器无法测试的地方；</a:t>
            </a: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光纤耐水浸、耐腐蚀、耐高温等，环境适应性好，有利于在核电业、航天机械、医疗器械、石油化工等特殊环境下使用。</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目前已研制出多种光纤传感器，可用于位移、速度、加速度、液位、压力、流量、振动、水声、温度、电压、电流、磁场、核辐射等方面的测量。</a:t>
            </a:r>
          </a:p>
        </p:txBody>
      </p:sp>
    </p:spTree>
    <p:extLst>
      <p:ext uri="{BB962C8B-B14F-4D97-AF65-F5344CB8AC3E}">
        <p14:creationId xmlns:p14="http://schemas.microsoft.com/office/powerpoint/2010/main" val="18113980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259178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41604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光纤传感器</a:t>
            </a:r>
          </a:p>
        </p:txBody>
      </p:sp>
      <p:sp>
        <p:nvSpPr>
          <p:cNvPr id="5" name="矩形 4"/>
          <p:cNvSpPr/>
          <p:nvPr/>
        </p:nvSpPr>
        <p:spPr>
          <a:xfrm>
            <a:off x="234498" y="1747865"/>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6" name="矩形 5"/>
          <p:cNvSpPr/>
          <p:nvPr/>
        </p:nvSpPr>
        <p:spPr>
          <a:xfrm>
            <a:off x="890585" y="1269801"/>
            <a:ext cx="1413163"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光纤结构</a:t>
            </a:r>
          </a:p>
        </p:txBody>
      </p:sp>
      <p:sp>
        <p:nvSpPr>
          <p:cNvPr id="7" name="七角星 6"/>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8" name="图片 7" descr="C:\Users\qq251\Desktop\1111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529" y="2051783"/>
            <a:ext cx="3804634" cy="2254486"/>
          </a:xfrm>
          <a:prstGeom prst="rect">
            <a:avLst/>
          </a:prstGeom>
          <a:noFill/>
          <a:ln>
            <a:noFill/>
          </a:ln>
        </p:spPr>
      </p:pic>
      <p:sp>
        <p:nvSpPr>
          <p:cNvPr id="2" name="矩形 1"/>
          <p:cNvSpPr/>
          <p:nvPr/>
        </p:nvSpPr>
        <p:spPr>
          <a:xfrm>
            <a:off x="4352062" y="1920989"/>
            <a:ext cx="4466076" cy="2862322"/>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光纤呈圆柱形，通常由玻璃纤维芯（</a:t>
            </a:r>
            <a:r>
              <a:rPr lang="zh-CN" altLang="en-US" b="1" dirty="0">
                <a:solidFill>
                  <a:srgbClr val="FF0000"/>
                </a:solidFill>
                <a:latin typeface="Times New Roman" panose="02020603050405020304" pitchFamily="18" charset="0"/>
                <a:ea typeface="微软雅黑" panose="020B0503020204020204" pitchFamily="34" charset="-122"/>
              </a:rPr>
              <a:t>纤</a:t>
            </a:r>
            <a:r>
              <a:rPr lang="zh-CN" altLang="en-US" b="1" dirty="0">
                <a:solidFill>
                  <a:prstClr val="black"/>
                </a:solidFill>
                <a:latin typeface="Times New Roman" panose="02020603050405020304" pitchFamily="18" charset="0"/>
                <a:ea typeface="微软雅黑" panose="020B0503020204020204" pitchFamily="34" charset="-122"/>
              </a:rPr>
              <a:t>芯）、玻璃包皮（</a:t>
            </a:r>
            <a:r>
              <a:rPr lang="zh-CN" altLang="en-US" b="1" dirty="0">
                <a:solidFill>
                  <a:srgbClr val="FF0000"/>
                </a:solidFill>
                <a:latin typeface="Times New Roman" panose="02020603050405020304" pitchFamily="18" charset="0"/>
                <a:ea typeface="微软雅黑" panose="020B0503020204020204" pitchFamily="34" charset="-122"/>
              </a:rPr>
              <a:t>包层</a:t>
            </a:r>
            <a:r>
              <a:rPr lang="zh-CN" altLang="en-US" b="1" dirty="0">
                <a:solidFill>
                  <a:prstClr val="black"/>
                </a:solidFill>
                <a:latin typeface="Times New Roman" panose="02020603050405020304" pitchFamily="18" charset="0"/>
                <a:ea typeface="微软雅黑" panose="020B0503020204020204" pitchFamily="34" charset="-122"/>
              </a:rPr>
              <a:t>）两个向心圆柱的双层结构组成；</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srgbClr val="FF0000"/>
                </a:solidFill>
                <a:latin typeface="Times New Roman" panose="02020603050405020304" pitchFamily="18" charset="0"/>
                <a:ea typeface="微软雅黑" panose="020B0503020204020204" pitchFamily="34" charset="-122"/>
              </a:rPr>
              <a:t>纤芯</a:t>
            </a:r>
            <a:r>
              <a:rPr lang="zh-CN" altLang="en-US" b="1" dirty="0">
                <a:solidFill>
                  <a:prstClr val="black"/>
                </a:solidFill>
                <a:latin typeface="Times New Roman" panose="02020603050405020304" pitchFamily="18" charset="0"/>
                <a:ea typeface="微软雅黑" panose="020B0503020204020204" pitchFamily="34" charset="-122"/>
              </a:rPr>
              <a:t>位于光纤的中心部位，</a:t>
            </a:r>
            <a:r>
              <a:rPr lang="zh-CN" altLang="en-US" b="1" dirty="0">
                <a:solidFill>
                  <a:srgbClr val="FF0000"/>
                </a:solidFill>
                <a:latin typeface="Times New Roman" panose="02020603050405020304" pitchFamily="18" charset="0"/>
                <a:ea typeface="微软雅黑" panose="020B0503020204020204" pitchFamily="34" charset="-122"/>
              </a:rPr>
              <a:t>光</a:t>
            </a:r>
            <a:r>
              <a:rPr lang="zh-CN" altLang="en-US" b="1" dirty="0">
                <a:solidFill>
                  <a:prstClr val="black"/>
                </a:solidFill>
                <a:latin typeface="Times New Roman" panose="02020603050405020304" pitchFamily="18" charset="0"/>
                <a:ea typeface="微软雅黑" panose="020B0503020204020204" pitchFamily="34" charset="-122"/>
              </a:rPr>
              <a:t>主要在这里</a:t>
            </a:r>
            <a:r>
              <a:rPr lang="zh-CN" altLang="en-US" b="1" dirty="0">
                <a:solidFill>
                  <a:srgbClr val="FF0000"/>
                </a:solidFill>
                <a:latin typeface="Times New Roman" panose="02020603050405020304" pitchFamily="18" charset="0"/>
                <a:ea typeface="微软雅黑" panose="020B0503020204020204" pitchFamily="34" charset="-122"/>
              </a:rPr>
              <a:t>传输</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srgbClr val="FF0000"/>
                </a:solidFill>
                <a:latin typeface="Times New Roman" panose="02020603050405020304" pitchFamily="18" charset="0"/>
                <a:ea typeface="微软雅黑" panose="020B0503020204020204" pitchFamily="34" charset="-122"/>
              </a:rPr>
              <a:t>纤芯</a:t>
            </a:r>
            <a:r>
              <a:rPr lang="zh-CN" altLang="en-US" b="1" dirty="0">
                <a:solidFill>
                  <a:prstClr val="black"/>
                </a:solidFill>
                <a:latin typeface="Times New Roman" panose="02020603050405020304" pitchFamily="18" charset="0"/>
                <a:ea typeface="微软雅黑" panose="020B0503020204020204" pitchFamily="34" charset="-122"/>
              </a:rPr>
              <a:t>的折射率</a:t>
            </a:r>
            <a:r>
              <a:rPr lang="zh-CN" altLang="en-US" b="1" dirty="0">
                <a:solidFill>
                  <a:srgbClr val="FF0000"/>
                </a:solidFill>
                <a:latin typeface="Times New Roman" panose="02020603050405020304" pitchFamily="18" charset="0"/>
                <a:ea typeface="微软雅黑" panose="020B0503020204020204" pitchFamily="34" charset="-122"/>
              </a:rPr>
              <a:t>比包层</a:t>
            </a:r>
            <a:r>
              <a:rPr lang="zh-CN" altLang="en-US" b="1" dirty="0">
                <a:solidFill>
                  <a:prstClr val="black"/>
                </a:solidFill>
                <a:latin typeface="Times New Roman" panose="02020603050405020304" pitchFamily="18" charset="0"/>
                <a:ea typeface="微软雅黑" panose="020B0503020204020204" pitchFamily="34" charset="-122"/>
              </a:rPr>
              <a:t>折射率略</a:t>
            </a:r>
            <a:r>
              <a:rPr lang="zh-CN" altLang="en-US" b="1" dirty="0">
                <a:solidFill>
                  <a:srgbClr val="FF0000"/>
                </a:solidFill>
                <a:latin typeface="Times New Roman" panose="02020603050405020304" pitchFamily="18" charset="0"/>
                <a:ea typeface="微软雅黑" panose="020B0503020204020204" pitchFamily="34" charset="-122"/>
              </a:rPr>
              <a:t>大</a:t>
            </a:r>
            <a:r>
              <a:rPr lang="zh-CN" altLang="en-US" b="1" dirty="0">
                <a:solidFill>
                  <a:prstClr val="black"/>
                </a:solidFill>
                <a:latin typeface="Times New Roman" panose="02020603050405020304" pitchFamily="18" charset="0"/>
                <a:ea typeface="微软雅黑" panose="020B0503020204020204" pitchFamily="34" charset="-122"/>
              </a:rPr>
              <a:t>一些，两层之间形成了良好的光学界面，使得光线能在这个界面上反射传播。</a:t>
            </a:r>
          </a:p>
        </p:txBody>
      </p:sp>
    </p:spTree>
    <p:extLst>
      <p:ext uri="{BB962C8B-B14F-4D97-AF65-F5344CB8AC3E}">
        <p14:creationId xmlns:p14="http://schemas.microsoft.com/office/powerpoint/2010/main" val="23200370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259178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41604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光纤传感器</a:t>
            </a:r>
          </a:p>
        </p:txBody>
      </p:sp>
      <mc:AlternateContent xmlns:mc="http://schemas.openxmlformats.org/markup-compatibility/2006" xmlns:a14="http://schemas.microsoft.com/office/drawing/2010/main">
        <mc:Choice Requires="a14">
          <p:sp>
            <p:nvSpPr>
              <p:cNvPr id="5" name="矩形 4"/>
              <p:cNvSpPr/>
              <p:nvPr/>
            </p:nvSpPr>
            <p:spPr>
              <a:xfrm>
                <a:off x="234498" y="1747865"/>
                <a:ext cx="8686800" cy="317612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设纤芯的折射率为</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𝒏</m:t>
                        </m:r>
                      </m:e>
                      <m:sub>
                        <m:r>
                          <a:rPr lang="en-US" altLang="zh-CN" b="1" i="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rPr>
                  <a:t>，包层的折射率为</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𝒏</m:t>
                        </m:r>
                      </m:e>
                      <m:sub>
                        <m:r>
                          <a:rPr lang="en-US" altLang="zh-CN" b="1" i="1">
                            <a:latin typeface="Cambria Math" panose="02040503050406030204" pitchFamily="18" charset="0"/>
                          </a:rPr>
                          <m:t>𝟐</m:t>
                        </m:r>
                      </m:sub>
                    </m:sSub>
                  </m:oMath>
                </a14:m>
                <a:r>
                  <a:rPr lang="zh-CN" altLang="en-US" b="1" dirty="0">
                    <a:solidFill>
                      <a:prstClr val="black"/>
                    </a:solidFill>
                    <a:latin typeface="Times New Roman" panose="02020603050405020304" pitchFamily="18" charset="0"/>
                    <a:ea typeface="微软雅黑" panose="020B0503020204020204" pitchFamily="34" charset="-122"/>
                  </a:rPr>
                  <a:t>，且</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𝒏</m:t>
                        </m:r>
                      </m:e>
                      <m:sub>
                        <m:r>
                          <a:rPr lang="en-US" altLang="zh-CN" b="1" i="1">
                            <a:latin typeface="Cambria Math" panose="02040503050406030204" pitchFamily="18" charset="0"/>
                          </a:rPr>
                          <m:t>𝟏</m:t>
                        </m:r>
                      </m:sub>
                    </m:sSub>
                  </m:oMath>
                </a14:m>
                <a:r>
                  <a:rPr lang="en-US" altLang="zh-CN" b="1" dirty="0">
                    <a:solidFill>
                      <a:prstClr val="black"/>
                    </a:solidFill>
                    <a:latin typeface="Times New Roman" panose="02020603050405020304" pitchFamily="18" charset="0"/>
                    <a:ea typeface="微软雅黑" panose="020B0503020204020204" pitchFamily="34" charset="-122"/>
                  </a:rPr>
                  <a:t>&gt;</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𝒏</m:t>
                        </m:r>
                      </m:e>
                      <m:sub>
                        <m:r>
                          <a:rPr lang="en-US" altLang="zh-CN" b="1" i="1">
                            <a:latin typeface="Cambria Math" panose="02040503050406030204" pitchFamily="18" charset="0"/>
                          </a:rPr>
                          <m:t>𝟐</m:t>
                        </m:r>
                      </m:sub>
                    </m:sSub>
                  </m:oMath>
                </a14:m>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当光线从空气（折射率𝑛₀）射入光纤端面，与轴线夹角为𝜃₀时，在光纤内折射成角度为𝜃₁的光线</a:t>
                </a:r>
                <a:r>
                  <a:rPr lang="en-US" altLang="zh-CN" b="1" dirty="0">
                    <a:solidFill>
                      <a:prstClr val="black"/>
                    </a:solidFill>
                    <a:latin typeface="Times New Roman" panose="02020603050405020304" pitchFamily="18" charset="0"/>
                    <a:ea typeface="微软雅黑" panose="020B0503020204020204" pitchFamily="34" charset="-122"/>
                  </a:rPr>
                  <a:t>B</a:t>
                </a:r>
                <a:r>
                  <a:rPr lang="zh-CN" altLang="en-US" b="1" dirty="0">
                    <a:solidFill>
                      <a:prstClr val="black"/>
                    </a:solidFill>
                    <a:latin typeface="Times New Roman" panose="02020603050405020304" pitchFamily="18" charset="0"/>
                    <a:ea typeface="微软雅黑" panose="020B0503020204020204" pitchFamily="34" charset="-122"/>
                  </a:rPr>
                  <a:t>。光线</a:t>
                </a:r>
                <a:r>
                  <a:rPr lang="en-US" altLang="zh-CN" b="1" dirty="0">
                    <a:solidFill>
                      <a:prstClr val="black"/>
                    </a:solidFill>
                    <a:latin typeface="Times New Roman" panose="02020603050405020304" pitchFamily="18" charset="0"/>
                    <a:ea typeface="微软雅黑" panose="020B0503020204020204" pitchFamily="34" charset="-122"/>
                  </a:rPr>
                  <a:t>B</a:t>
                </a:r>
                <a:r>
                  <a:rPr lang="zh-CN" altLang="en-US" b="1" dirty="0">
                    <a:solidFill>
                      <a:prstClr val="black"/>
                    </a:solidFill>
                    <a:latin typeface="Times New Roman" panose="02020603050405020304" pitchFamily="18" charset="0"/>
                    <a:ea typeface="微软雅黑" panose="020B0503020204020204" pitchFamily="34" charset="-122"/>
                  </a:rPr>
                  <a:t>以𝜑₁（𝜑₁</a:t>
                </a:r>
                <a:r>
                  <a:rPr lang="en-US" altLang="zh-CN" b="1" dirty="0">
                    <a:solidFill>
                      <a:prstClr val="black"/>
                    </a:solidFill>
                    <a:latin typeface="Times New Roman" panose="02020603050405020304" pitchFamily="18" charset="0"/>
                    <a:ea typeface="微软雅黑" panose="020B0503020204020204" pitchFamily="34" charset="-122"/>
                  </a:rPr>
                  <a:t>=90°−</a:t>
                </a:r>
                <a:r>
                  <a:rPr lang="zh-CN" altLang="en-US" b="1" dirty="0">
                    <a:solidFill>
                      <a:prstClr val="black"/>
                    </a:solidFill>
                    <a:latin typeface="Times New Roman" panose="02020603050405020304" pitchFamily="18" charset="0"/>
                    <a:ea typeface="微软雅黑" panose="020B0503020204020204" pitchFamily="34" charset="-122"/>
                  </a:rPr>
                  <a:t>𝜃₁）角入射到纤芯与包层的交界面。由于纤芯与包层的折射率不同（𝑛₁≠𝑛₂），光线</a:t>
                </a:r>
                <a:r>
                  <a:rPr lang="en-US" altLang="zh-CN" b="1" dirty="0">
                    <a:solidFill>
                      <a:prstClr val="black"/>
                    </a:solidFill>
                    <a:latin typeface="Times New Roman" panose="02020603050405020304" pitchFamily="18" charset="0"/>
                    <a:ea typeface="微软雅黑" panose="020B0503020204020204" pitchFamily="34" charset="-122"/>
                  </a:rPr>
                  <a:t>B</a:t>
                </a:r>
                <a:r>
                  <a:rPr lang="zh-CN" altLang="en-US" b="1" dirty="0">
                    <a:solidFill>
                      <a:prstClr val="black"/>
                    </a:solidFill>
                    <a:latin typeface="Times New Roman" panose="02020603050405020304" pitchFamily="18" charset="0"/>
                    <a:ea typeface="微软雅黑" panose="020B0503020204020204" pitchFamily="34" charset="-122"/>
                  </a:rPr>
                  <a:t>部分反射成光线</a:t>
                </a:r>
                <a:r>
                  <a:rPr lang="en-US" altLang="zh-CN" b="1" dirty="0">
                    <a:solidFill>
                      <a:prstClr val="black"/>
                    </a:solidFill>
                    <a:latin typeface="Times New Roman" panose="02020603050405020304" pitchFamily="18" charset="0"/>
                    <a:ea typeface="微软雅黑" panose="020B0503020204020204" pitchFamily="34" charset="-122"/>
                  </a:rPr>
                  <a:t>D</a:t>
                </a:r>
                <a:r>
                  <a:rPr lang="zh-CN" altLang="en-US" b="1" dirty="0">
                    <a:solidFill>
                      <a:prstClr val="black"/>
                    </a:solidFill>
                    <a:latin typeface="Times New Roman" panose="02020603050405020304" pitchFamily="18" charset="0"/>
                    <a:ea typeface="微软雅黑" panose="020B0503020204020204" pitchFamily="34" charset="-122"/>
                  </a:rPr>
                  <a:t>，部分折射成光线</a:t>
                </a:r>
                <a:r>
                  <a:rPr lang="en-US" altLang="zh-CN" b="1" dirty="0">
                    <a:solidFill>
                      <a:prstClr val="black"/>
                    </a:solidFill>
                    <a:latin typeface="Times New Roman" panose="02020603050405020304" pitchFamily="18" charset="0"/>
                    <a:ea typeface="微软雅黑" panose="020B0503020204020204" pitchFamily="34" charset="-122"/>
                  </a:rPr>
                  <a:t>C</a:t>
                </a:r>
                <a:r>
                  <a:rPr lang="zh-CN" altLang="en-US" b="1" dirty="0">
                    <a:solidFill>
                      <a:prstClr val="black"/>
                    </a:solidFill>
                    <a:latin typeface="Times New Roman" panose="02020603050405020304" pitchFamily="18" charset="0"/>
                    <a:ea typeface="微软雅黑" panose="020B0503020204020204" pitchFamily="34" charset="-122"/>
                  </a:rPr>
                  <a:t>。入射光线与折射光线应满足</a:t>
                </a:r>
                <a:r>
                  <a:rPr lang="zh-CN" altLang="zh-CN"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当</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𝝋</m:t>
                        </m:r>
                      </m:e>
                      <m:sub>
                        <m:r>
                          <a:rPr lang="en-US" altLang="zh-CN" b="1" i="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rPr>
                  <a:t>增大到</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𝝋</m:t>
                        </m:r>
                      </m:e>
                      <m:sub>
                        <m:r>
                          <m:rPr>
                            <m:nor/>
                          </m:rPr>
                          <a:rPr lang="zh-CN" altLang="en-US" b="1" dirty="0">
                            <a:solidFill>
                              <a:prstClr val="black"/>
                            </a:solidFill>
                            <a:latin typeface="Times New Roman" panose="02020603050405020304" pitchFamily="18" charset="0"/>
                            <a:ea typeface="微软雅黑" panose="020B0503020204020204" pitchFamily="34" charset="-122"/>
                          </a:rPr>
                          <m:t>𝒄</m:t>
                        </m:r>
                      </m:sub>
                    </m:sSub>
                  </m:oMath>
                </a14:m>
                <a:r>
                  <a:rPr lang="zh-CN" altLang="en-US" b="1" dirty="0">
                    <a:solidFill>
                      <a:prstClr val="black"/>
                    </a:solidFill>
                    <a:latin typeface="Times New Roman" panose="02020603050405020304" pitchFamily="18" charset="0"/>
                    <a:ea typeface="微软雅黑" panose="020B0503020204020204" pitchFamily="34" charset="-122"/>
                  </a:rPr>
                  <a:t>时，</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𝝋</m:t>
                        </m:r>
                      </m:e>
                      <m:sub>
                        <m:r>
                          <a:rPr lang="en-US" altLang="zh-CN" b="1" i="1" smtClean="0">
                            <a:latin typeface="Cambria Math" panose="02040503050406030204" pitchFamily="18" charset="0"/>
                          </a:rPr>
                          <m:t>𝟑</m:t>
                        </m:r>
                      </m:sub>
                    </m:sSub>
                  </m:oMath>
                </a14:m>
                <a:r>
                  <a:rPr lang="zh-CN" altLang="en-US" b="1" dirty="0">
                    <a:solidFill>
                      <a:prstClr val="black"/>
                    </a:solidFill>
                    <a:latin typeface="Times New Roman" panose="02020603050405020304" pitchFamily="18" charset="0"/>
                    <a:ea typeface="微软雅黑" panose="020B0503020204020204" pitchFamily="34" charset="-122"/>
                  </a:rPr>
                  <a:t>＝</a:t>
                </a:r>
                <a:r>
                  <a:rPr lang="en-US" altLang="zh-CN" b="1" dirty="0">
                    <a:solidFill>
                      <a:prstClr val="black"/>
                    </a:solidFill>
                    <a:latin typeface="Times New Roman" panose="02020603050405020304" pitchFamily="18" charset="0"/>
                    <a:ea typeface="微软雅黑" panose="020B0503020204020204" pitchFamily="34" charset="-122"/>
                  </a:rPr>
                  <a:t>90°</a:t>
                </a:r>
                <a:r>
                  <a:rPr lang="zh-CN" altLang="en-US" b="1" dirty="0">
                    <a:solidFill>
                      <a:prstClr val="black"/>
                    </a:solidFill>
                    <a:latin typeface="Times New Roman" panose="02020603050405020304" pitchFamily="18" charset="0"/>
                    <a:ea typeface="微软雅黑" panose="020B0503020204020204" pitchFamily="34" charset="-122"/>
                  </a:rPr>
                  <a:t>，称</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𝝋</m:t>
                        </m:r>
                      </m:e>
                      <m:sub>
                        <m:r>
                          <m:rPr>
                            <m:nor/>
                          </m:rPr>
                          <a:rPr lang="zh-CN" altLang="en-US" b="1" dirty="0">
                            <a:solidFill>
                              <a:prstClr val="black"/>
                            </a:solidFill>
                            <a:latin typeface="Times New Roman" panose="02020603050405020304" pitchFamily="18" charset="0"/>
                            <a:ea typeface="微软雅黑" panose="020B0503020204020204" pitchFamily="34" charset="-122"/>
                          </a:rPr>
                          <m:t>𝒄</m:t>
                        </m:r>
                      </m:sub>
                    </m:sSub>
                  </m:oMath>
                </a14:m>
                <a:r>
                  <a:rPr lang="zh-CN" altLang="en-US" b="1" dirty="0">
                    <a:solidFill>
                      <a:prstClr val="black"/>
                    </a:solidFill>
                    <a:latin typeface="Times New Roman" panose="02020603050405020304" pitchFamily="18" charset="0"/>
                    <a:ea typeface="微软雅黑" panose="020B0503020204020204" pitchFamily="34" charset="-122"/>
                  </a:rPr>
                  <a:t>为临界角，此时：</a:t>
                </a: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234498" y="1747865"/>
                <a:ext cx="8686800" cy="3176126"/>
              </a:xfrm>
              <a:prstGeom prst="rect">
                <a:avLst/>
              </a:prstGeom>
              <a:blipFill>
                <a:blip r:embed="rId3"/>
                <a:stretch>
                  <a:fillRect l="-280" r="-70"/>
                </a:stretch>
              </a:blipFill>
            </p:spPr>
            <p:txBody>
              <a:bodyPr/>
              <a:lstStyle/>
              <a:p>
                <a:r>
                  <a:rPr lang="zh-CN" altLang="en-US">
                    <a:noFill/>
                  </a:rPr>
                  <a:t> </a:t>
                </a:r>
              </a:p>
            </p:txBody>
          </p:sp>
        </mc:Fallback>
      </mc:AlternateContent>
      <p:sp>
        <p:nvSpPr>
          <p:cNvPr id="6" name="矩形 5"/>
          <p:cNvSpPr/>
          <p:nvPr/>
        </p:nvSpPr>
        <p:spPr>
          <a:xfrm>
            <a:off x="890585" y="1269801"/>
            <a:ext cx="3105351"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光纤导光原理及数值孔径</a:t>
            </a:r>
          </a:p>
        </p:txBody>
      </p:sp>
      <p:sp>
        <p:nvSpPr>
          <p:cNvPr id="7" name="七角星 6"/>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3353685" y="3462558"/>
                <a:ext cx="243662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latin typeface="Cambria Math" panose="02040503050406030204" pitchFamily="18" charset="0"/>
                            </a:rPr>
                          </m:ctrlPr>
                        </m:sSubPr>
                        <m:e>
                          <m:r>
                            <a:rPr lang="zh-CN" altLang="en-US" b="1" i="1">
                              <a:latin typeface="Cambria Math" panose="02040503050406030204" pitchFamily="18" charset="0"/>
                            </a:rPr>
                            <m:t>𝒏</m:t>
                          </m:r>
                        </m:e>
                        <m:sub>
                          <m:r>
                            <a:rPr lang="zh-CN" altLang="en-US" b="1" i="0">
                              <a:latin typeface="Cambria Math" panose="02040503050406030204" pitchFamily="18" charset="0"/>
                            </a:rPr>
                            <m:t>𝟏</m:t>
                          </m:r>
                        </m:sub>
                      </m:sSub>
                      <m:r>
                        <a:rPr lang="zh-CN" altLang="en-US" b="1" i="0">
                          <a:latin typeface="Cambria Math" panose="02040503050406030204" pitchFamily="18" charset="0"/>
                        </a:rPr>
                        <m:t>𝐬𝐢</m:t>
                      </m:r>
                      <m:func>
                        <m:funcPr>
                          <m:ctrlPr>
                            <a:rPr lang="zh-CN" altLang="en-US" b="1" i="1">
                              <a:latin typeface="Cambria Math" panose="02040503050406030204" pitchFamily="18" charset="0"/>
                            </a:rPr>
                          </m:ctrlPr>
                        </m:funcPr>
                        <m:fName>
                          <m:r>
                            <a:rPr lang="zh-CN" altLang="en-US" b="1" i="0">
                              <a:latin typeface="Cambria Math" panose="02040503050406030204" pitchFamily="18" charset="0"/>
                            </a:rPr>
                            <m:t>𝐧</m:t>
                          </m:r>
                        </m:fName>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𝝋</m:t>
                              </m:r>
                            </m:e>
                            <m:sub>
                              <m:r>
                                <a:rPr lang="zh-CN" altLang="en-US" b="1" i="0">
                                  <a:latin typeface="Cambria Math" panose="02040503050406030204" pitchFamily="18" charset="0"/>
                                </a:rPr>
                                <m:t>𝟏</m:t>
                              </m:r>
                            </m:sub>
                          </m:sSub>
                        </m:e>
                      </m:func>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𝒏</m:t>
                          </m:r>
                        </m:e>
                        <m:sub>
                          <m:r>
                            <a:rPr lang="zh-CN" altLang="en-US" b="1" i="0">
                              <a:latin typeface="Cambria Math" panose="02040503050406030204" pitchFamily="18" charset="0"/>
                            </a:rPr>
                            <m:t>𝟐</m:t>
                          </m:r>
                        </m:sub>
                      </m:sSub>
                      <m:r>
                        <a:rPr lang="zh-CN" altLang="en-US" b="1" i="0">
                          <a:latin typeface="Cambria Math" panose="02040503050406030204" pitchFamily="18" charset="0"/>
                        </a:rPr>
                        <m:t>𝐬𝐢</m:t>
                      </m:r>
                      <m:func>
                        <m:funcPr>
                          <m:ctrlPr>
                            <a:rPr lang="zh-CN" altLang="en-US" b="1" i="1">
                              <a:latin typeface="Cambria Math" panose="02040503050406030204" pitchFamily="18" charset="0"/>
                            </a:rPr>
                          </m:ctrlPr>
                        </m:funcPr>
                        <m:fName>
                          <m:r>
                            <a:rPr lang="zh-CN" altLang="en-US" b="1" i="0">
                              <a:latin typeface="Cambria Math" panose="02040503050406030204" pitchFamily="18" charset="0"/>
                            </a:rPr>
                            <m:t>𝐧</m:t>
                          </m:r>
                        </m:fName>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𝝋</m:t>
                              </m:r>
                            </m:e>
                            <m:sub>
                              <m:r>
                                <a:rPr lang="en-US" altLang="zh-CN" b="1" i="0" smtClean="0">
                                  <a:latin typeface="Cambria Math" panose="02040503050406030204" pitchFamily="18" charset="0"/>
                                </a:rPr>
                                <m:t>𝟑</m:t>
                              </m:r>
                            </m:sub>
                          </m:sSub>
                        </m:e>
                      </m:func>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353685" y="3462558"/>
                <a:ext cx="2436629" cy="369332"/>
              </a:xfrm>
              <a:prstGeom prst="rect">
                <a:avLst/>
              </a:prstGeom>
              <a:blipFill>
                <a:blip r:embed="rId4"/>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666206" y="4224000"/>
                <a:ext cx="1811586" cy="6160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𝝋</m:t>
                          </m:r>
                        </m:e>
                        <m:sub>
                          <m:r>
                            <m:rPr>
                              <m:nor/>
                            </m:rPr>
                            <a:rPr lang="zh-CN" altLang="en-US" b="1" dirty="0">
                              <a:solidFill>
                                <a:prstClr val="black"/>
                              </a:solidFill>
                              <a:latin typeface="Times New Roman" panose="02020603050405020304" pitchFamily="18" charset="0"/>
                              <a:ea typeface="微软雅黑" panose="020B0503020204020204" pitchFamily="34" charset="-122"/>
                            </a:rPr>
                            <m:t>𝒄</m:t>
                          </m:r>
                        </m:sub>
                      </m:sSub>
                      <m:r>
                        <a:rPr lang="zh-CN" altLang="en-US" b="1" i="0">
                          <a:latin typeface="Cambria Math" panose="02040503050406030204" pitchFamily="18" charset="0"/>
                        </a:rPr>
                        <m:t>=</m:t>
                      </m:r>
                      <m:r>
                        <a:rPr lang="en-US" altLang="zh-CN" b="1" i="1">
                          <a:latin typeface="Cambria Math" panose="02040503050406030204" pitchFamily="18" charset="0"/>
                        </a:rPr>
                        <m:t>𝐚𝐫𝐜𝐬𝐢𝐧</m:t>
                      </m:r>
                      <m:f>
                        <m:fPr>
                          <m:ctrlPr>
                            <a:rPr lang="zh-CN" altLang="zh-CN" b="1" i="1">
                              <a:latin typeface="Cambria Math" panose="02040503050406030204" pitchFamily="18" charset="0"/>
                            </a:rPr>
                          </m:ctrlPr>
                        </m:fPr>
                        <m:num>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𝒏</m:t>
                              </m:r>
                            </m:e>
                            <m:sub>
                              <m:r>
                                <a:rPr lang="en-US" altLang="zh-CN" b="1" i="1">
                                  <a:latin typeface="Cambria Math" panose="02040503050406030204" pitchFamily="18" charset="0"/>
                                </a:rPr>
                                <m:t>𝟐</m:t>
                              </m:r>
                            </m:sub>
                          </m:sSub>
                        </m:num>
                        <m:den>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𝒏</m:t>
                              </m:r>
                            </m:e>
                            <m:sub>
                              <m:r>
                                <a:rPr lang="en-US" altLang="zh-CN" b="1" i="1">
                                  <a:latin typeface="Cambria Math" panose="02040503050406030204" pitchFamily="18" charset="0"/>
                                </a:rPr>
                                <m:t>𝟏</m:t>
                              </m:r>
                            </m:sub>
                          </m:sSub>
                        </m:den>
                      </m:f>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3666206" y="4224000"/>
                <a:ext cx="1811586" cy="616002"/>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89680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259178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41604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光纤传感器</a:t>
            </a:r>
          </a:p>
        </p:txBody>
      </p:sp>
      <mc:AlternateContent xmlns:mc="http://schemas.openxmlformats.org/markup-compatibility/2006" xmlns:a14="http://schemas.microsoft.com/office/drawing/2010/main">
        <mc:Choice Requires="a14">
          <p:sp>
            <p:nvSpPr>
              <p:cNvPr id="5" name="矩形 4"/>
              <p:cNvSpPr/>
              <p:nvPr/>
            </p:nvSpPr>
            <p:spPr>
              <a:xfrm>
                <a:off x="234498" y="1747865"/>
                <a:ext cx="8686800" cy="30700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当入射角</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𝝋</m:t>
                        </m:r>
                      </m:e>
                      <m:sub>
                        <m:r>
                          <a:rPr lang="en-US" altLang="zh-CN" b="1" i="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rPr>
                  <a:t>＞</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𝝋</m:t>
                        </m:r>
                      </m:e>
                      <m:sub>
                        <m:r>
                          <m:rPr>
                            <m:nor/>
                          </m:rPr>
                          <a:rPr lang="zh-CN" altLang="en-US" b="1" dirty="0">
                            <a:solidFill>
                              <a:prstClr val="black"/>
                            </a:solidFill>
                            <a:latin typeface="Times New Roman" panose="02020603050405020304" pitchFamily="18" charset="0"/>
                            <a:ea typeface="微软雅黑" panose="020B0503020204020204" pitchFamily="34" charset="-122"/>
                          </a:rPr>
                          <m:t>𝒄</m:t>
                        </m:r>
                      </m:sub>
                    </m:sSub>
                  </m:oMath>
                </a14:m>
                <a:r>
                  <a:rPr lang="zh-CN" altLang="en-US" b="1" dirty="0">
                    <a:solidFill>
                      <a:prstClr val="black"/>
                    </a:solidFill>
                    <a:latin typeface="Times New Roman" panose="02020603050405020304" pitchFamily="18" charset="0"/>
                    <a:ea typeface="微软雅黑" panose="020B0503020204020204" pitchFamily="34" charset="-122"/>
                  </a:rPr>
                  <a:t>时，光线不会透过其界面，而全部反射到光密物质内部，发生全反射，光线被限制在纤芯中传播，即：</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20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为满足光在光纤内的全反射，光入射到光纤端面的临界入射角</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𝜽</m:t>
                        </m:r>
                      </m:e>
                      <m:sub>
                        <m:r>
                          <a:rPr lang="en-US" altLang="zh-CN" b="1" i="1">
                            <a:latin typeface="Cambria Math" panose="02040503050406030204" pitchFamily="18" charset="0"/>
                          </a:rPr>
                          <m:t>𝖈</m:t>
                        </m:r>
                      </m:sub>
                    </m:sSub>
                  </m:oMath>
                </a14:m>
                <a:r>
                  <a:rPr lang="zh-CN" altLang="en-US" b="1" dirty="0">
                    <a:solidFill>
                      <a:prstClr val="black"/>
                    </a:solidFill>
                    <a:latin typeface="Times New Roman" panose="02020603050405020304" pitchFamily="18" charset="0"/>
                    <a:ea typeface="微软雅黑" panose="020B0503020204020204" pitchFamily="34" charset="-122"/>
                  </a:rPr>
                  <a:t>应满足：</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所以：</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234498" y="1747865"/>
                <a:ext cx="8686800" cy="3070071"/>
              </a:xfrm>
              <a:prstGeom prst="rect">
                <a:avLst/>
              </a:prstGeom>
              <a:blipFill>
                <a:blip r:embed="rId3"/>
                <a:stretch>
                  <a:fillRect l="-280"/>
                </a:stretch>
              </a:blipFill>
            </p:spPr>
            <p:txBody>
              <a:bodyPr/>
              <a:lstStyle/>
              <a:p>
                <a:r>
                  <a:rPr lang="zh-CN" altLang="en-US">
                    <a:noFill/>
                  </a:rPr>
                  <a:t> </a:t>
                </a:r>
              </a:p>
            </p:txBody>
          </p:sp>
        </mc:Fallback>
      </mc:AlternateContent>
      <p:sp>
        <p:nvSpPr>
          <p:cNvPr id="6" name="矩形 5"/>
          <p:cNvSpPr/>
          <p:nvPr/>
        </p:nvSpPr>
        <p:spPr>
          <a:xfrm>
            <a:off x="890585" y="1269801"/>
            <a:ext cx="3105351"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光纤导光原理及数值孔径</a:t>
            </a:r>
          </a:p>
        </p:txBody>
      </p:sp>
      <p:sp>
        <p:nvSpPr>
          <p:cNvPr id="7" name="七角星 6"/>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496049" y="2509111"/>
                <a:ext cx="2192075" cy="494687"/>
              </a:xfrm>
              <a:prstGeom prst="rect">
                <a:avLst/>
              </a:prstGeom>
            </p:spPr>
            <p:txBody>
              <a:bodyPr wrap="none">
                <a:spAutoFit/>
              </a:bodyPr>
              <a:lstStyle/>
              <a:p>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𝝋</m:t>
                        </m:r>
                      </m:e>
                      <m:sub>
                        <m:r>
                          <a:rPr lang="en-US" altLang="zh-CN" b="1" i="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rPr>
                  <a:t>＞</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𝝋</m:t>
                        </m:r>
                      </m:e>
                      <m:sub>
                        <m:r>
                          <m:rPr>
                            <m:nor/>
                          </m:rPr>
                          <a:rPr lang="zh-CN" altLang="en-US" b="1" dirty="0">
                            <a:solidFill>
                              <a:prstClr val="black"/>
                            </a:solidFill>
                            <a:latin typeface="Times New Roman" panose="02020603050405020304" pitchFamily="18" charset="0"/>
                            <a:ea typeface="微软雅黑" panose="020B0503020204020204" pitchFamily="34" charset="-122"/>
                          </a:rPr>
                          <m:t>𝒄</m:t>
                        </m:r>
                      </m:sub>
                    </m:sSub>
                  </m:oMath>
                </a14:m>
                <a:r>
                  <a:rPr lang="en-US" altLang="zh-CN" b="1" dirty="0"/>
                  <a:t> </a:t>
                </a:r>
                <a14:m>
                  <m:oMath xmlns:m="http://schemas.openxmlformats.org/officeDocument/2006/math">
                    <m:r>
                      <a:rPr lang="zh-CN" altLang="en-US" b="1">
                        <a:latin typeface="Cambria Math" panose="02040503050406030204" pitchFamily="18" charset="0"/>
                      </a:rPr>
                      <m:t>=</m:t>
                    </m:r>
                  </m:oMath>
                </a14:m>
                <a:r>
                  <a:rPr lang="en-US" altLang="zh-CN" b="1" dirty="0"/>
                  <a:t> </a:t>
                </a:r>
                <a14:m>
                  <m:oMath xmlns:m="http://schemas.openxmlformats.org/officeDocument/2006/math">
                    <m:r>
                      <a:rPr lang="en-US" altLang="zh-CN" b="1" i="1">
                        <a:latin typeface="Cambria Math" panose="02040503050406030204" pitchFamily="18" charset="0"/>
                      </a:rPr>
                      <m:t>𝐚𝐫𝐜𝐬𝐢𝐧</m:t>
                    </m:r>
                    <m:f>
                      <m:fPr>
                        <m:ctrlPr>
                          <a:rPr lang="zh-CN" altLang="zh-CN" b="1" i="1">
                            <a:latin typeface="Cambria Math" panose="02040503050406030204" pitchFamily="18" charset="0"/>
                          </a:rPr>
                        </m:ctrlPr>
                      </m:fPr>
                      <m:num>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𝒏</m:t>
                            </m:r>
                          </m:e>
                          <m:sub>
                            <m:r>
                              <a:rPr lang="en-US" altLang="zh-CN" b="1" i="1">
                                <a:latin typeface="Cambria Math" panose="02040503050406030204" pitchFamily="18" charset="0"/>
                              </a:rPr>
                              <m:t>𝟐</m:t>
                            </m:r>
                          </m:sub>
                        </m:sSub>
                      </m:num>
                      <m:den>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𝒏</m:t>
                            </m:r>
                          </m:e>
                          <m:sub>
                            <m:r>
                              <a:rPr lang="en-US" altLang="zh-CN" b="1" i="1">
                                <a:latin typeface="Cambria Math" panose="02040503050406030204" pitchFamily="18" charset="0"/>
                              </a:rPr>
                              <m:t>𝟏</m:t>
                            </m:r>
                          </m:sub>
                        </m:sSub>
                      </m:den>
                    </m:f>
                  </m:oMath>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3496049" y="2509111"/>
                <a:ext cx="2192075" cy="494687"/>
              </a:xfrm>
              <a:prstGeom prst="rect">
                <a:avLst/>
              </a:prstGeom>
              <a:blipFill>
                <a:blip r:embed="rId4"/>
                <a:stretch>
                  <a:fillRect t="-1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10734" y="3437037"/>
                <a:ext cx="8165722" cy="6560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𝒏</m:t>
                          </m:r>
                        </m:e>
                        <m:sub>
                          <m:r>
                            <a:rPr lang="zh-CN" altLang="en-US" b="1" i="0">
                              <a:latin typeface="Cambria Math" panose="02040503050406030204" pitchFamily="18" charset="0"/>
                            </a:rPr>
                            <m:t>𝟏</m:t>
                          </m:r>
                        </m:sub>
                      </m:sSub>
                      <m:r>
                        <a:rPr lang="zh-CN" altLang="en-US" b="1" i="0">
                          <a:latin typeface="Cambria Math" panose="02040503050406030204" pitchFamily="18" charset="0"/>
                        </a:rPr>
                        <m:t>𝐬𝐢</m:t>
                      </m:r>
                      <m:func>
                        <m:funcPr>
                          <m:ctrlPr>
                            <a:rPr lang="zh-CN" altLang="en-US" b="1" i="1">
                              <a:latin typeface="Cambria Math" panose="02040503050406030204" pitchFamily="18" charset="0"/>
                            </a:rPr>
                          </m:ctrlPr>
                        </m:funcPr>
                        <m:fName>
                          <m:r>
                            <a:rPr lang="zh-CN" altLang="en-US" b="1" i="0">
                              <a:latin typeface="Cambria Math" panose="02040503050406030204" pitchFamily="18" charset="0"/>
                            </a:rPr>
                            <m:t>𝐧</m:t>
                          </m:r>
                        </m:fName>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𝜽</m:t>
                              </m:r>
                            </m:e>
                            <m:sub>
                              <m:r>
                                <a:rPr lang="zh-CN" altLang="en-US" b="1" i="0">
                                  <a:latin typeface="Cambria Math" panose="02040503050406030204" pitchFamily="18" charset="0"/>
                                </a:rPr>
                                <m:t>𝟏</m:t>
                              </m:r>
                            </m:sub>
                          </m:sSub>
                        </m:e>
                      </m:func>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𝒏</m:t>
                          </m:r>
                        </m:e>
                        <m:sub>
                          <m:r>
                            <a:rPr lang="zh-CN" altLang="en-US" b="1" i="0">
                              <a:latin typeface="Cambria Math" panose="02040503050406030204" pitchFamily="18" charset="0"/>
                            </a:rPr>
                            <m:t>𝟏</m:t>
                          </m:r>
                        </m:sub>
                      </m:sSub>
                      <m:r>
                        <a:rPr lang="zh-CN" altLang="en-US" b="1" i="0">
                          <a:latin typeface="Cambria Math" panose="02040503050406030204" pitchFamily="18" charset="0"/>
                        </a:rPr>
                        <m:t>𝐬𝐢</m:t>
                      </m:r>
                      <m:func>
                        <m:funcPr>
                          <m:ctrlPr>
                            <a:rPr lang="zh-CN" altLang="en-US" b="1" i="1">
                              <a:latin typeface="Cambria Math" panose="02040503050406030204" pitchFamily="18" charset="0"/>
                            </a:rPr>
                          </m:ctrlPr>
                        </m:funcPr>
                        <m:fName>
                          <m:r>
                            <a:rPr lang="zh-CN" altLang="en-US" b="1" i="0">
                              <a:latin typeface="Cambria Math" panose="02040503050406030204" pitchFamily="18" charset="0"/>
                            </a:rPr>
                            <m:t>𝐧</m:t>
                          </m:r>
                        </m:fName>
                        <m:e>
                          <m:r>
                            <a:rPr lang="zh-CN" altLang="en-US" b="1" i="0">
                              <a:latin typeface="Cambria Math" panose="02040503050406030204" pitchFamily="18" charset="0"/>
                            </a:rPr>
                            <m:t>(</m:t>
                          </m:r>
                        </m:e>
                      </m:func>
                      <m:f>
                        <m:fPr>
                          <m:ctrlPr>
                            <a:rPr lang="zh-CN" altLang="en-US" b="1" i="1">
                              <a:latin typeface="Cambria Math" panose="02040503050406030204" pitchFamily="18" charset="0"/>
                            </a:rPr>
                          </m:ctrlPr>
                        </m:fPr>
                        <m:num>
                          <m:r>
                            <a:rPr lang="zh-CN" altLang="en-US" b="1" i="1">
                              <a:latin typeface="Cambria Math" panose="02040503050406030204" pitchFamily="18" charset="0"/>
                            </a:rPr>
                            <m:t>𝝅</m:t>
                          </m:r>
                        </m:num>
                        <m:den>
                          <m:r>
                            <a:rPr lang="zh-CN" altLang="en-US" b="1" i="0">
                              <a:latin typeface="Cambria Math" panose="02040503050406030204" pitchFamily="18" charset="0"/>
                            </a:rPr>
                            <m:t>𝟐</m:t>
                          </m:r>
                        </m:den>
                      </m:f>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𝝋</m:t>
                          </m:r>
                        </m:e>
                        <m:sub>
                          <m:r>
                            <m:rPr>
                              <m:nor/>
                            </m:rPr>
                            <a:rPr lang="zh-CN" altLang="en-US" b="1" dirty="0">
                              <a:solidFill>
                                <a:prstClr val="black"/>
                              </a:solidFill>
                              <a:latin typeface="Times New Roman" panose="02020603050405020304" pitchFamily="18" charset="0"/>
                              <a:ea typeface="微软雅黑" panose="020B0503020204020204" pitchFamily="34" charset="-122"/>
                            </a:rPr>
                            <m:t>𝒄</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𝒏</m:t>
                          </m:r>
                        </m:e>
                        <m:sub>
                          <m:r>
                            <a:rPr lang="zh-CN" altLang="en-US" b="1" i="0">
                              <a:latin typeface="Cambria Math" panose="02040503050406030204" pitchFamily="18" charset="0"/>
                            </a:rPr>
                            <m:t>𝟏</m:t>
                          </m:r>
                        </m:sub>
                      </m:sSub>
                      <m:r>
                        <a:rPr lang="zh-CN" altLang="en-US" b="1" i="0">
                          <a:latin typeface="Cambria Math" panose="02040503050406030204" pitchFamily="18" charset="0"/>
                        </a:rPr>
                        <m:t>𝐜𝐨</m:t>
                      </m:r>
                      <m:func>
                        <m:funcPr>
                          <m:ctrlPr>
                            <a:rPr lang="zh-CN" altLang="en-US" b="1" i="1">
                              <a:latin typeface="Cambria Math" panose="02040503050406030204" pitchFamily="18" charset="0"/>
                            </a:rPr>
                          </m:ctrlPr>
                        </m:funcPr>
                        <m:fName>
                          <m:r>
                            <a:rPr lang="zh-CN" altLang="en-US" b="1" i="0">
                              <a:latin typeface="Cambria Math" panose="02040503050406030204" pitchFamily="18" charset="0"/>
                            </a:rPr>
                            <m:t>𝐬</m:t>
                          </m:r>
                        </m:fName>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𝝋</m:t>
                              </m:r>
                            </m:e>
                            <m:sub>
                              <m:r>
                                <m:rPr>
                                  <m:nor/>
                                </m:rPr>
                                <a:rPr lang="zh-CN" altLang="en-US" b="1" dirty="0">
                                  <a:solidFill>
                                    <a:prstClr val="black"/>
                                  </a:solidFill>
                                  <a:latin typeface="Times New Roman" panose="02020603050405020304" pitchFamily="18" charset="0"/>
                                  <a:ea typeface="微软雅黑" panose="020B0503020204020204" pitchFamily="34" charset="-122"/>
                                </a:rPr>
                                <m:t>𝒄</m:t>
                              </m:r>
                            </m:sub>
                          </m:sSub>
                        </m:e>
                      </m:func>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𝒏</m:t>
                          </m:r>
                        </m:e>
                        <m:sub>
                          <m:r>
                            <a:rPr lang="zh-CN" altLang="en-US" b="1" i="0">
                              <a:latin typeface="Cambria Math" panose="02040503050406030204" pitchFamily="18" charset="0"/>
                            </a:rPr>
                            <m:t>𝟏</m:t>
                          </m:r>
                        </m:sub>
                      </m:sSub>
                      <m:rad>
                        <m:radPr>
                          <m:degHide m:val="on"/>
                          <m:ctrlPr>
                            <a:rPr lang="zh-CN" altLang="en-US" b="1" i="1">
                              <a:latin typeface="Cambria Math" panose="02040503050406030204" pitchFamily="18" charset="0"/>
                            </a:rPr>
                          </m:ctrlPr>
                        </m:radPr>
                        <m:deg/>
                        <m:e>
                          <m:r>
                            <a:rPr lang="zh-CN" altLang="en-US" b="1" i="0">
                              <a:latin typeface="Cambria Math" panose="02040503050406030204" pitchFamily="18" charset="0"/>
                            </a:rPr>
                            <m:t>𝟏</m:t>
                          </m:r>
                          <m:r>
                            <a:rPr lang="zh-CN" altLang="en-US" b="1" i="0">
                              <a:latin typeface="Cambria Math" panose="02040503050406030204" pitchFamily="18" charset="0"/>
                            </a:rPr>
                            <m:t>−</m:t>
                          </m:r>
                          <m:sSup>
                            <m:sSupPr>
                              <m:ctrlPr>
                                <a:rPr lang="zh-CN" altLang="en-US" b="1" i="1" smtClean="0">
                                  <a:latin typeface="Cambria Math" panose="02040503050406030204" pitchFamily="18" charset="0"/>
                                </a:rPr>
                              </m:ctrlPr>
                            </m:sSupPr>
                            <m:e>
                              <m:r>
                                <a:rPr lang="en-US" altLang="zh-CN" b="1" i="1">
                                  <a:latin typeface="Cambria Math" panose="02040503050406030204" pitchFamily="18" charset="0"/>
                                </a:rPr>
                                <m:t>𝒔𝒊𝒏</m:t>
                              </m:r>
                            </m:e>
                            <m:sup>
                              <m:r>
                                <a:rPr lang="zh-CN" altLang="en-US" b="1" i="0">
                                  <a:latin typeface="Cambria Math" panose="02040503050406030204" pitchFamily="18" charset="0"/>
                                </a:rPr>
                                <m:t>𝟐</m:t>
                              </m:r>
                            </m:sup>
                          </m:sSup>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𝝋</m:t>
                              </m:r>
                            </m:e>
                            <m:sub>
                              <m:r>
                                <m:rPr>
                                  <m:nor/>
                                </m:rPr>
                                <a:rPr lang="zh-CN" altLang="en-US" b="1" dirty="0">
                                  <a:solidFill>
                                    <a:prstClr val="black"/>
                                  </a:solidFill>
                                  <a:latin typeface="Times New Roman" panose="02020603050405020304" pitchFamily="18" charset="0"/>
                                  <a:ea typeface="微软雅黑" panose="020B0503020204020204" pitchFamily="34" charset="-122"/>
                                </a:rPr>
                                <m:t>𝒄</m:t>
                              </m:r>
                            </m:sub>
                          </m:sSub>
                        </m:e>
                      </m:rad>
                      <m:r>
                        <a:rPr lang="zh-CN" altLang="en-US" b="1" i="0">
                          <a:latin typeface="Cambria Math" panose="02040503050406030204" pitchFamily="18" charset="0"/>
                        </a:rPr>
                        <m:t>=</m:t>
                      </m:r>
                      <m:rad>
                        <m:radPr>
                          <m:degHide m:val="on"/>
                          <m:ctrlPr>
                            <a:rPr lang="zh-CN" altLang="en-US" b="1" i="1">
                              <a:latin typeface="Cambria Math" panose="02040503050406030204" pitchFamily="18" charset="0"/>
                            </a:rPr>
                          </m:ctrlPr>
                        </m:radPr>
                        <m:deg/>
                        <m:e>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𝒏</m:t>
                              </m:r>
                            </m:e>
                            <m:sub>
                              <m:r>
                                <a:rPr lang="zh-CN" altLang="en-US" b="1" i="0">
                                  <a:latin typeface="Cambria Math" panose="02040503050406030204" pitchFamily="18" charset="0"/>
                                </a:rPr>
                                <m:t>𝟏</m:t>
                              </m:r>
                            </m:sub>
                            <m:sup>
                              <m:r>
                                <a:rPr lang="zh-CN" altLang="en-US" b="1" i="0">
                                  <a:latin typeface="Cambria Math" panose="02040503050406030204" pitchFamily="18" charset="0"/>
                                </a:rPr>
                                <m:t>𝟐</m:t>
                              </m:r>
                            </m:sup>
                          </m:sSubSup>
                          <m:r>
                            <a:rPr lang="zh-CN" altLang="en-US" b="1" i="0">
                              <a:latin typeface="Cambria Math" panose="02040503050406030204" pitchFamily="18" charset="0"/>
                            </a:rPr>
                            <m:t>−</m:t>
                          </m:r>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𝒏</m:t>
                              </m:r>
                            </m:e>
                            <m:sub>
                              <m:r>
                                <a:rPr lang="zh-CN" altLang="en-US" b="1" i="0">
                                  <a:latin typeface="Cambria Math" panose="02040503050406030204" pitchFamily="18" charset="0"/>
                                </a:rPr>
                                <m:t>𝟐</m:t>
                              </m:r>
                            </m:sub>
                            <m:sup>
                              <m:r>
                                <a:rPr lang="zh-CN" altLang="en-US" b="1" i="0">
                                  <a:latin typeface="Cambria Math" panose="02040503050406030204" pitchFamily="18" charset="0"/>
                                </a:rPr>
                                <m:t>𝟐</m:t>
                              </m:r>
                            </m:sup>
                          </m:sSubSup>
                        </m:e>
                      </m:rad>
                    </m:oMath>
                  </m:oMathPara>
                </a14:m>
                <a:endParaRPr lang="zh-CN" altLang="en-US" b="1" dirty="0"/>
              </a:p>
            </p:txBody>
          </p:sp>
        </mc:Choice>
        <mc:Fallback xmlns="">
          <p:sp>
            <p:nvSpPr>
              <p:cNvPr id="8" name="矩形 7"/>
              <p:cNvSpPr>
                <a:spLocks noRot="1" noChangeAspect="1" noMove="1" noResize="1" noEditPoints="1" noAdjustHandles="1" noChangeArrowheads="1" noChangeShapeType="1" noTextEdit="1"/>
              </p:cNvSpPr>
              <p:nvPr/>
            </p:nvSpPr>
            <p:spPr>
              <a:xfrm>
                <a:off x="510734" y="3437037"/>
                <a:ext cx="8165722" cy="65601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383868" y="4167714"/>
                <a:ext cx="2391873" cy="6560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𝒏</m:t>
                          </m:r>
                        </m:e>
                        <m:sub>
                          <m:r>
                            <a:rPr lang="zh-CN" altLang="en-US" b="1" i="0">
                              <a:latin typeface="Cambria Math" panose="02040503050406030204" pitchFamily="18" charset="0"/>
                            </a:rPr>
                            <m:t>𝟎</m:t>
                          </m:r>
                        </m:sub>
                      </m:sSub>
                      <m:r>
                        <a:rPr lang="zh-CN" altLang="en-US" b="1" i="0">
                          <a:latin typeface="Cambria Math" panose="02040503050406030204" pitchFamily="18" charset="0"/>
                        </a:rPr>
                        <m:t>𝐬𝐢</m:t>
                      </m:r>
                      <m:func>
                        <m:funcPr>
                          <m:ctrlPr>
                            <a:rPr lang="zh-CN" altLang="en-US" b="1" i="1">
                              <a:latin typeface="Cambria Math" panose="02040503050406030204" pitchFamily="18" charset="0"/>
                            </a:rPr>
                          </m:ctrlPr>
                        </m:funcPr>
                        <m:fName>
                          <m:r>
                            <a:rPr lang="zh-CN" altLang="en-US" b="1" i="0">
                              <a:latin typeface="Cambria Math" panose="02040503050406030204" pitchFamily="18" charset="0"/>
                            </a:rPr>
                            <m:t>𝐧</m:t>
                          </m:r>
                        </m:fName>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𝜽</m:t>
                              </m:r>
                            </m:e>
                            <m:sub>
                              <m:r>
                                <a:rPr lang="zh-CN" altLang="en-US" b="1" i="0">
                                  <a:latin typeface="Cambria Math" panose="02040503050406030204" pitchFamily="18" charset="0"/>
                                </a:rPr>
                                <m:t>𝖈</m:t>
                              </m:r>
                            </m:sub>
                          </m:sSub>
                        </m:e>
                      </m:func>
                      <m:r>
                        <a:rPr lang="zh-CN" altLang="en-US" b="1" i="0">
                          <a:latin typeface="Cambria Math" panose="02040503050406030204" pitchFamily="18" charset="0"/>
                        </a:rPr>
                        <m:t>=</m:t>
                      </m:r>
                      <m:rad>
                        <m:radPr>
                          <m:degHide m:val="on"/>
                          <m:ctrlPr>
                            <a:rPr lang="zh-CN" altLang="en-US" b="1" i="1">
                              <a:latin typeface="Cambria Math" panose="02040503050406030204" pitchFamily="18" charset="0"/>
                            </a:rPr>
                          </m:ctrlPr>
                        </m:radPr>
                        <m:deg/>
                        <m:e>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𝒏</m:t>
                              </m:r>
                            </m:e>
                            <m:sub>
                              <m:r>
                                <a:rPr lang="zh-CN" altLang="en-US" b="1" i="0">
                                  <a:latin typeface="Cambria Math" panose="02040503050406030204" pitchFamily="18" charset="0"/>
                                </a:rPr>
                                <m:t>𝟏</m:t>
                              </m:r>
                            </m:sub>
                            <m:sup>
                              <m:r>
                                <a:rPr lang="zh-CN" altLang="en-US" b="1" i="0">
                                  <a:latin typeface="Cambria Math" panose="02040503050406030204" pitchFamily="18" charset="0"/>
                                </a:rPr>
                                <m:t>𝟐</m:t>
                              </m:r>
                            </m:sup>
                          </m:sSubSup>
                          <m:r>
                            <a:rPr lang="zh-CN" altLang="en-US" b="1" i="0">
                              <a:latin typeface="Cambria Math" panose="02040503050406030204" pitchFamily="18" charset="0"/>
                            </a:rPr>
                            <m:t>−</m:t>
                          </m:r>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𝒏</m:t>
                              </m:r>
                            </m:e>
                            <m:sub>
                              <m:r>
                                <a:rPr lang="zh-CN" altLang="en-US" b="1" i="0">
                                  <a:latin typeface="Cambria Math" panose="02040503050406030204" pitchFamily="18" charset="0"/>
                                </a:rPr>
                                <m:t>𝟐</m:t>
                              </m:r>
                            </m:sub>
                            <m:sup>
                              <m:r>
                                <a:rPr lang="zh-CN" altLang="en-US" b="1" i="0">
                                  <a:latin typeface="Cambria Math" panose="02040503050406030204" pitchFamily="18" charset="0"/>
                                </a:rPr>
                                <m:t>𝟐</m:t>
                              </m:r>
                            </m:sup>
                          </m:sSubSup>
                        </m:e>
                      </m:rad>
                    </m:oMath>
                  </m:oMathPara>
                </a14:m>
                <a:endParaRPr lang="zh-CN" altLang="en-US" b="1" dirty="0"/>
              </a:p>
            </p:txBody>
          </p:sp>
        </mc:Choice>
        <mc:Fallback xmlns="">
          <p:sp>
            <p:nvSpPr>
              <p:cNvPr id="9" name="矩形 8"/>
              <p:cNvSpPr>
                <a:spLocks noRot="1" noChangeAspect="1" noMove="1" noResize="1" noEditPoints="1" noAdjustHandles="1" noChangeArrowheads="1" noChangeShapeType="1" noTextEdit="1"/>
              </p:cNvSpPr>
              <p:nvPr/>
            </p:nvSpPr>
            <p:spPr>
              <a:xfrm>
                <a:off x="3383868" y="4167714"/>
                <a:ext cx="2391873" cy="656013"/>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48132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259178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41604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光纤传感器</a:t>
            </a:r>
          </a:p>
        </p:txBody>
      </p:sp>
      <mc:AlternateContent xmlns:mc="http://schemas.openxmlformats.org/markup-compatibility/2006" xmlns:a14="http://schemas.microsoft.com/office/drawing/2010/main">
        <mc:Choice Requires="a14">
          <p:sp>
            <p:nvSpPr>
              <p:cNvPr id="5" name="矩形 4"/>
              <p:cNvSpPr/>
              <p:nvPr/>
            </p:nvSpPr>
            <p:spPr>
              <a:xfrm>
                <a:off x="234498" y="1747865"/>
                <a:ext cx="8686800" cy="287444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光线光纤的入射角最大为：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纤维光学中把</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𝒔𝒊𝒏</m:t>
                        </m:r>
                        <m:r>
                          <a:rPr lang="en-US" altLang="zh-CN" b="1" i="1">
                            <a:latin typeface="Cambria Math" panose="02040503050406030204" pitchFamily="18" charset="0"/>
                          </a:rPr>
                          <m:t>𝜽</m:t>
                        </m:r>
                      </m:e>
                      <m:sub>
                        <m:r>
                          <a:rPr lang="en-US" altLang="zh-CN" b="1" i="1">
                            <a:latin typeface="Cambria Math" panose="02040503050406030204" pitchFamily="18" charset="0"/>
                          </a:rPr>
                          <m:t>𝒄</m:t>
                        </m:r>
                      </m:sub>
                    </m:sSub>
                  </m:oMath>
                </a14:m>
                <a:r>
                  <a:rPr lang="zh-CN" altLang="en-US" b="1" dirty="0"/>
                  <a:t> </a:t>
                </a:r>
                <a14:m>
                  <m:oMath xmlns:m="http://schemas.openxmlformats.org/officeDocument/2006/math">
                    <m:func>
                      <m:funcPr>
                        <m:ctrlPr>
                          <a:rPr lang="zh-CN" altLang="en-US" b="1" i="1">
                            <a:latin typeface="Cambria Math" panose="02040503050406030204" pitchFamily="18" charset="0"/>
                          </a:rPr>
                        </m:ctrlPr>
                      </m:funcPr>
                      <m:fName>
                        <m:r>
                          <m:rPr>
                            <m:nor/>
                          </m:rPr>
                          <a:rPr lang="en-US" altLang="zh-CN" b="1" dirty="0">
                            <a:solidFill>
                              <a:prstClr val="black"/>
                            </a:solidFill>
                            <a:latin typeface="Times New Roman" panose="02020603050405020304" pitchFamily="18" charset="0"/>
                            <a:ea typeface="微软雅黑" panose="020B0503020204020204" pitchFamily="34" charset="-122"/>
                          </a:rPr>
                          <m:t>=</m:t>
                        </m:r>
                      </m:fName>
                      <m:e>
                        <m:rad>
                          <m:radPr>
                            <m:degHide m:val="on"/>
                            <m:ctrlPr>
                              <a:rPr lang="zh-CN" altLang="en-US" b="1" i="1">
                                <a:latin typeface="Cambria Math" panose="02040503050406030204" pitchFamily="18" charset="0"/>
                              </a:rPr>
                            </m:ctrlPr>
                          </m:radPr>
                          <m:deg/>
                          <m:e>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𝒏</m:t>
                                </m:r>
                              </m:e>
                              <m:sub>
                                <m:r>
                                  <a:rPr lang="zh-CN" altLang="en-US" b="1">
                                    <a:latin typeface="Cambria Math" panose="02040503050406030204" pitchFamily="18" charset="0"/>
                                  </a:rPr>
                                  <m:t>𝟏</m:t>
                                </m:r>
                              </m:sub>
                              <m:sup>
                                <m:r>
                                  <a:rPr lang="zh-CN" altLang="en-US" b="1">
                                    <a:latin typeface="Cambria Math" panose="02040503050406030204" pitchFamily="18" charset="0"/>
                                  </a:rPr>
                                  <m:t>𝟐</m:t>
                                </m:r>
                              </m:sup>
                            </m:sSubSup>
                            <m:r>
                              <a:rPr lang="zh-CN" altLang="en-US" b="1">
                                <a:latin typeface="Cambria Math" panose="02040503050406030204" pitchFamily="18" charset="0"/>
                              </a:rPr>
                              <m:t>−</m:t>
                            </m:r>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𝒏</m:t>
                                </m:r>
                              </m:e>
                              <m:sub>
                                <m:r>
                                  <a:rPr lang="zh-CN" altLang="en-US" b="1">
                                    <a:latin typeface="Cambria Math" panose="02040503050406030204" pitchFamily="18" charset="0"/>
                                  </a:rPr>
                                  <m:t>𝟐</m:t>
                                </m:r>
                              </m:sub>
                              <m:sup>
                                <m:r>
                                  <a:rPr lang="zh-CN" altLang="en-US" b="1">
                                    <a:latin typeface="Cambria Math" panose="02040503050406030204" pitchFamily="18" charset="0"/>
                                  </a:rPr>
                                  <m:t>𝟐</m:t>
                                </m:r>
                              </m:sup>
                            </m:sSubSup>
                          </m:e>
                        </m:rad>
                      </m:e>
                    </m:func>
                  </m:oMath>
                </a14:m>
                <a:r>
                  <a:rPr lang="zh-CN" altLang="en-US" b="1" dirty="0">
                    <a:solidFill>
                      <a:prstClr val="black"/>
                    </a:solidFill>
                    <a:latin typeface="Times New Roman" panose="02020603050405020304" pitchFamily="18" charset="0"/>
                    <a:ea typeface="微软雅黑" panose="020B0503020204020204" pitchFamily="34" charset="-122"/>
                  </a:rPr>
                  <a:t>定义为“数值孔径”（</a:t>
                </a:r>
                <a:r>
                  <a:rPr lang="en-US" altLang="zh-CN" b="1" dirty="0">
                    <a:solidFill>
                      <a:prstClr val="black"/>
                    </a:solidFill>
                    <a:latin typeface="Times New Roman" panose="02020603050405020304" pitchFamily="18" charset="0"/>
                    <a:ea typeface="微软雅黑" panose="020B0503020204020204" pitchFamily="34" charset="-122"/>
                  </a:rPr>
                  <a:t>NA</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数值孔径反映了纤芯接收光的</a:t>
                </a:r>
                <a:r>
                  <a:rPr lang="zh-CN" altLang="en-US" b="1" dirty="0">
                    <a:solidFill>
                      <a:srgbClr val="FF0000"/>
                    </a:solidFill>
                    <a:latin typeface="Times New Roman" panose="02020603050405020304" pitchFamily="18" charset="0"/>
                    <a:ea typeface="微软雅黑" panose="020B0503020204020204" pitchFamily="34" charset="-122"/>
                  </a:rPr>
                  <a:t>入射角</a:t>
                </a:r>
                <a:r>
                  <a:rPr lang="zh-CN" altLang="en-US" b="1" dirty="0">
                    <a:solidFill>
                      <a:prstClr val="black"/>
                    </a:solidFill>
                    <a:latin typeface="Times New Roman" panose="02020603050405020304" pitchFamily="18" charset="0"/>
                    <a:ea typeface="微软雅黑" panose="020B0503020204020204" pitchFamily="34" charset="-122"/>
                  </a:rPr>
                  <a:t>范围；</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无论光源的发射功率有多大，只有当入射光处于</a:t>
                </a:r>
                <a:r>
                  <a:rPr lang="en-US" altLang="zh-CN" b="1" dirty="0">
                    <a:solidFill>
                      <a:prstClr val="black"/>
                    </a:solidFill>
                    <a:latin typeface="Times New Roman" panose="02020603050405020304" pitchFamily="18" charset="0"/>
                    <a:ea typeface="微软雅黑" panose="020B0503020204020204" pitchFamily="34" charset="-122"/>
                  </a:rPr>
                  <a:t>2</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𝜽</m:t>
                        </m:r>
                      </m:e>
                      <m:sub>
                        <m:r>
                          <a:rPr lang="zh-CN" altLang="en-US" b="1">
                            <a:latin typeface="Cambria Math" panose="02040503050406030204" pitchFamily="18" charset="0"/>
                          </a:rPr>
                          <m:t>𝟎</m:t>
                        </m:r>
                      </m:sub>
                    </m:sSub>
                  </m:oMath>
                </a14:m>
                <a:r>
                  <a:rPr lang="zh-CN" altLang="en-US" b="1" dirty="0">
                    <a:solidFill>
                      <a:prstClr val="black"/>
                    </a:solidFill>
                    <a:latin typeface="Times New Roman" panose="02020603050405020304" pitchFamily="18" charset="0"/>
                    <a:ea typeface="微软雅黑" panose="020B0503020204020204" pitchFamily="34" charset="-122"/>
                  </a:rPr>
                  <a:t>的光锥内时，光纤就能导光；</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纤芯与包层的</a:t>
                </a:r>
                <a:r>
                  <a:rPr lang="zh-CN" altLang="en-US" b="1" dirty="0">
                    <a:solidFill>
                      <a:srgbClr val="FF0000"/>
                    </a:solidFill>
                    <a:latin typeface="Times New Roman" panose="02020603050405020304" pitchFamily="18" charset="0"/>
                    <a:ea typeface="微软雅黑" panose="020B0503020204020204" pitchFamily="34" charset="-122"/>
                  </a:rPr>
                  <a:t>折射率差</a:t>
                </a:r>
                <a:r>
                  <a:rPr lang="zh-CN" altLang="en-US" b="1" dirty="0">
                    <a:solidFill>
                      <a:prstClr val="black"/>
                    </a:solidFill>
                    <a:latin typeface="Times New Roman" panose="02020603050405020304" pitchFamily="18" charset="0"/>
                    <a:ea typeface="微软雅黑" panose="020B0503020204020204" pitchFamily="34" charset="-122"/>
                  </a:rPr>
                  <a:t>值越</a:t>
                </a:r>
                <a:r>
                  <a:rPr lang="zh-CN" altLang="en-US" b="1" dirty="0">
                    <a:solidFill>
                      <a:srgbClr val="FF0000"/>
                    </a:solidFill>
                    <a:latin typeface="Times New Roman" panose="02020603050405020304" pitchFamily="18" charset="0"/>
                    <a:ea typeface="微软雅黑" panose="020B0503020204020204" pitchFamily="34" charset="-122"/>
                  </a:rPr>
                  <a:t>大</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rgbClr val="FF0000"/>
                    </a:solidFill>
                    <a:latin typeface="Times New Roman" panose="02020603050405020304" pitchFamily="18" charset="0"/>
                    <a:ea typeface="微软雅黑" panose="020B0503020204020204" pitchFamily="34" charset="-122"/>
                  </a:rPr>
                  <a:t>数值孔径</a:t>
                </a:r>
                <a:r>
                  <a:rPr lang="zh-CN" altLang="en-US" b="1" dirty="0">
                    <a:solidFill>
                      <a:prstClr val="black"/>
                    </a:solidFill>
                    <a:latin typeface="Times New Roman" panose="02020603050405020304" pitchFamily="18" charset="0"/>
                    <a:ea typeface="微软雅黑" panose="020B0503020204020204" pitchFamily="34" charset="-122"/>
                  </a:rPr>
                  <a:t>就越</a:t>
                </a:r>
                <a:r>
                  <a:rPr lang="zh-CN" altLang="en-US" b="1" dirty="0">
                    <a:solidFill>
                      <a:srgbClr val="FF0000"/>
                    </a:solidFill>
                    <a:latin typeface="Times New Roman" panose="02020603050405020304" pitchFamily="18" charset="0"/>
                    <a:ea typeface="微软雅黑" panose="020B0503020204020204" pitchFamily="34" charset="-122"/>
                  </a:rPr>
                  <a:t>大</a:t>
                </a:r>
                <a:r>
                  <a:rPr lang="zh-CN" altLang="en-US" b="1" dirty="0">
                    <a:solidFill>
                      <a:prstClr val="black"/>
                    </a:solidFill>
                    <a:latin typeface="Times New Roman" panose="02020603050405020304" pitchFamily="18" charset="0"/>
                    <a:ea typeface="微软雅黑" panose="020B0503020204020204" pitchFamily="34" charset="-122"/>
                  </a:rPr>
                  <a:t>，光纤的</a:t>
                </a:r>
                <a:r>
                  <a:rPr lang="zh-CN" altLang="en-US" b="1" dirty="0">
                    <a:solidFill>
                      <a:srgbClr val="FF0000"/>
                    </a:solidFill>
                    <a:latin typeface="Times New Roman" panose="02020603050405020304" pitchFamily="18" charset="0"/>
                    <a:ea typeface="微软雅黑" panose="020B0503020204020204" pitchFamily="34" charset="-122"/>
                  </a:rPr>
                  <a:t>集光</a:t>
                </a:r>
                <a:r>
                  <a:rPr lang="zh-CN" altLang="en-US" b="1" dirty="0">
                    <a:solidFill>
                      <a:prstClr val="black"/>
                    </a:solidFill>
                    <a:latin typeface="Times New Roman" panose="02020603050405020304" pitchFamily="18" charset="0"/>
                    <a:ea typeface="微软雅黑" panose="020B0503020204020204" pitchFamily="34" charset="-122"/>
                  </a:rPr>
                  <a:t>能力越</a:t>
                </a:r>
                <a:r>
                  <a:rPr lang="zh-CN" altLang="en-US" b="1" dirty="0">
                    <a:solidFill>
                      <a:srgbClr val="FF0000"/>
                    </a:solidFill>
                    <a:latin typeface="Times New Roman" panose="02020603050405020304" pitchFamily="18" charset="0"/>
                    <a:ea typeface="微软雅黑" panose="020B0503020204020204" pitchFamily="34" charset="-122"/>
                  </a:rPr>
                  <a:t>强</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234498" y="1747865"/>
                <a:ext cx="8686800" cy="2874441"/>
              </a:xfrm>
              <a:prstGeom prst="rect">
                <a:avLst/>
              </a:prstGeom>
              <a:blipFill>
                <a:blip r:embed="rId3"/>
                <a:stretch>
                  <a:fillRect l="-280" b="-1053"/>
                </a:stretch>
              </a:blipFill>
            </p:spPr>
            <p:txBody>
              <a:bodyPr/>
              <a:lstStyle/>
              <a:p>
                <a:r>
                  <a:rPr lang="zh-CN" altLang="en-US">
                    <a:noFill/>
                  </a:rPr>
                  <a:t> </a:t>
                </a:r>
              </a:p>
            </p:txBody>
          </p:sp>
        </mc:Fallback>
      </mc:AlternateContent>
      <p:sp>
        <p:nvSpPr>
          <p:cNvPr id="6" name="矩形 5"/>
          <p:cNvSpPr/>
          <p:nvPr/>
        </p:nvSpPr>
        <p:spPr>
          <a:xfrm>
            <a:off x="890585" y="1269801"/>
            <a:ext cx="3105351"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光纤导光原理及数值孔径</a:t>
            </a:r>
          </a:p>
        </p:txBody>
      </p:sp>
      <p:sp>
        <p:nvSpPr>
          <p:cNvPr id="7" name="七角星 6"/>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3059832" y="2175706"/>
                <a:ext cx="3037883" cy="6560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𝜽</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𝜽</m:t>
                          </m:r>
                        </m:e>
                        <m:sub>
                          <m:r>
                            <a:rPr lang="zh-CN" altLang="en-US" b="1" i="0">
                              <a:latin typeface="Cambria Math" panose="02040503050406030204" pitchFamily="18" charset="0"/>
                            </a:rPr>
                            <m:t>𝖈</m:t>
                          </m:r>
                        </m:sub>
                      </m:sSub>
                      <m:r>
                        <a:rPr lang="zh-CN" altLang="en-US" b="1" i="0">
                          <a:latin typeface="Cambria Math" panose="02040503050406030204" pitchFamily="18" charset="0"/>
                        </a:rPr>
                        <m:t>=</m:t>
                      </m:r>
                      <m:r>
                        <a:rPr lang="zh-CN" altLang="en-US" b="1" i="0">
                          <a:latin typeface="Cambria Math" panose="02040503050406030204" pitchFamily="18" charset="0"/>
                        </a:rPr>
                        <m:t>𝐚𝐫𝐜𝐬𝐢</m:t>
                      </m:r>
                      <m:func>
                        <m:funcPr>
                          <m:ctrlPr>
                            <a:rPr lang="zh-CN" altLang="en-US" b="1" i="1">
                              <a:latin typeface="Cambria Math" panose="02040503050406030204" pitchFamily="18" charset="0"/>
                            </a:rPr>
                          </m:ctrlPr>
                        </m:funcPr>
                        <m:fName>
                          <m:r>
                            <a:rPr lang="zh-CN" altLang="en-US" b="1" i="0">
                              <a:latin typeface="Cambria Math" panose="02040503050406030204" pitchFamily="18" charset="0"/>
                            </a:rPr>
                            <m:t>𝐧</m:t>
                          </m:r>
                        </m:fName>
                        <m:e>
                          <m:rad>
                            <m:radPr>
                              <m:degHide m:val="on"/>
                              <m:ctrlPr>
                                <a:rPr lang="zh-CN" altLang="en-US" b="1" i="1">
                                  <a:latin typeface="Cambria Math" panose="02040503050406030204" pitchFamily="18" charset="0"/>
                                </a:rPr>
                              </m:ctrlPr>
                            </m:radPr>
                            <m:deg/>
                            <m:e>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𝒏</m:t>
                                  </m:r>
                                </m:e>
                                <m:sub>
                                  <m:r>
                                    <a:rPr lang="zh-CN" altLang="en-US" b="1" i="0">
                                      <a:latin typeface="Cambria Math" panose="02040503050406030204" pitchFamily="18" charset="0"/>
                                    </a:rPr>
                                    <m:t>𝟏</m:t>
                                  </m:r>
                                </m:sub>
                                <m:sup>
                                  <m:r>
                                    <a:rPr lang="zh-CN" altLang="en-US" b="1" i="0">
                                      <a:latin typeface="Cambria Math" panose="02040503050406030204" pitchFamily="18" charset="0"/>
                                    </a:rPr>
                                    <m:t>𝟐</m:t>
                                  </m:r>
                                </m:sup>
                              </m:sSubSup>
                              <m:r>
                                <a:rPr lang="zh-CN" altLang="en-US" b="1" i="0">
                                  <a:latin typeface="Cambria Math" panose="02040503050406030204" pitchFamily="18" charset="0"/>
                                </a:rPr>
                                <m:t>−</m:t>
                              </m:r>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𝒏</m:t>
                                  </m:r>
                                </m:e>
                                <m:sub>
                                  <m:r>
                                    <a:rPr lang="zh-CN" altLang="en-US" b="1" i="0">
                                      <a:latin typeface="Cambria Math" panose="02040503050406030204" pitchFamily="18" charset="0"/>
                                    </a:rPr>
                                    <m:t>𝟐</m:t>
                                  </m:r>
                                </m:sub>
                                <m:sup>
                                  <m:r>
                                    <a:rPr lang="zh-CN" altLang="en-US" b="1" i="0">
                                      <a:latin typeface="Cambria Math" panose="02040503050406030204" pitchFamily="18" charset="0"/>
                                    </a:rPr>
                                    <m:t>𝟐</m:t>
                                  </m:r>
                                </m:sup>
                              </m:sSubSup>
                            </m:e>
                          </m:rad>
                        </m:e>
                      </m:func>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059832" y="2175706"/>
                <a:ext cx="3037883" cy="65601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7328214" y="1806374"/>
                <a:ext cx="1576009" cy="369332"/>
              </a:xfrm>
              <a:prstGeom prst="rect">
                <a:avLst/>
              </a:prstGeom>
            </p:spPr>
            <p:txBody>
              <a:bodyPr wrap="none">
                <a:spAutoFit/>
              </a:bodyPr>
              <a:lstStyle/>
              <a:p>
                <a:r>
                  <a:rPr lang="zh-CN" altLang="zh-CN" b="1" dirty="0">
                    <a:solidFill>
                      <a:prstClr val="black"/>
                    </a:solidFill>
                    <a:latin typeface="Times New Roman" panose="02020603050405020304" pitchFamily="18" charset="0"/>
                    <a:ea typeface="微软雅黑" panose="020B0503020204020204" pitchFamily="34" charset="-122"/>
                  </a:rPr>
                  <a:t>空气，</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𝒏</m:t>
                        </m:r>
                      </m:e>
                      <m:sub>
                        <m:r>
                          <a:rPr lang="en-US" altLang="zh-CN" b="1" i="1">
                            <a:solidFill>
                              <a:prstClr val="black"/>
                            </a:solidFill>
                            <a:latin typeface="Cambria Math" panose="02040503050406030204" pitchFamily="18" charset="0"/>
                            <a:ea typeface="微软雅黑" panose="020B0503020204020204" pitchFamily="34" charset="-122"/>
                          </a:rPr>
                          <m:t>𝟎</m:t>
                        </m:r>
                      </m:sub>
                    </m:sSub>
                    <m:r>
                      <a:rPr lang="en-US" altLang="zh-CN" b="1">
                        <a:solidFill>
                          <a:prstClr val="black"/>
                        </a:solidFill>
                        <a:latin typeface="Cambria Math" panose="02040503050406030204" pitchFamily="18" charset="0"/>
                        <a:ea typeface="微软雅黑" panose="020B0503020204020204" pitchFamily="34" charset="-122"/>
                      </a:rPr>
                      <m:t>=</m:t>
                    </m:r>
                    <m:r>
                      <a:rPr lang="en-US" altLang="zh-CN" b="1" i="1">
                        <a:solidFill>
                          <a:prstClr val="black"/>
                        </a:solidFill>
                        <a:latin typeface="Cambria Math" panose="02040503050406030204" pitchFamily="18" charset="0"/>
                        <a:ea typeface="微软雅黑" panose="020B0503020204020204" pitchFamily="34" charset="-122"/>
                      </a:rPr>
                      <m:t>𝟏</m:t>
                    </m:r>
                  </m:oMath>
                </a14:m>
                <a:endParaRPr lang="zh-CN" altLang="en-US"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7328214" y="1806374"/>
                <a:ext cx="1576009" cy="369332"/>
              </a:xfrm>
              <a:prstGeom prst="rect">
                <a:avLst/>
              </a:prstGeom>
              <a:blipFill>
                <a:blip r:embed="rId5"/>
                <a:stretch>
                  <a:fillRect l="-3089" t="-8197"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49361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259178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41604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光纤传感器</a:t>
            </a:r>
          </a:p>
        </p:txBody>
      </p:sp>
      <p:sp>
        <p:nvSpPr>
          <p:cNvPr id="5" name="矩形 4"/>
          <p:cNvSpPr/>
          <p:nvPr/>
        </p:nvSpPr>
        <p:spPr>
          <a:xfrm>
            <a:off x="234498" y="1747865"/>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endParaRPr>
          </a:p>
        </p:txBody>
      </p:sp>
      <p:sp>
        <p:nvSpPr>
          <p:cNvPr id="6" name="矩形 5"/>
          <p:cNvSpPr/>
          <p:nvPr/>
        </p:nvSpPr>
        <p:spPr>
          <a:xfrm>
            <a:off x="890585" y="1269801"/>
            <a:ext cx="2817319"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光纤传感器的工作原理</a:t>
            </a:r>
          </a:p>
        </p:txBody>
      </p:sp>
      <p:sp>
        <p:nvSpPr>
          <p:cNvPr id="7" name="七角星 6"/>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8" name="图片 7" descr="c-1"/>
          <p:cNvPicPr>
            <a:picLocks noChangeAspect="1"/>
          </p:cNvPicPr>
          <p:nvPr/>
        </p:nvPicPr>
        <p:blipFill>
          <a:blip r:embed="rId3"/>
          <a:stretch>
            <a:fillRect/>
          </a:stretch>
        </p:blipFill>
        <p:spPr>
          <a:xfrm>
            <a:off x="529841" y="1821745"/>
            <a:ext cx="3502099" cy="1506089"/>
          </a:xfrm>
          <a:prstGeom prst="rect">
            <a:avLst/>
          </a:prstGeom>
        </p:spPr>
      </p:pic>
      <p:pic>
        <p:nvPicPr>
          <p:cNvPr id="9" name="图片 8" descr="c-2"/>
          <p:cNvPicPr>
            <a:picLocks noChangeAspect="1"/>
          </p:cNvPicPr>
          <p:nvPr/>
        </p:nvPicPr>
        <p:blipFill>
          <a:blip r:embed="rId4"/>
          <a:stretch>
            <a:fillRect/>
          </a:stretch>
        </p:blipFill>
        <p:spPr>
          <a:xfrm>
            <a:off x="517528" y="3360802"/>
            <a:ext cx="3571194" cy="1558389"/>
          </a:xfrm>
          <a:prstGeom prst="rect">
            <a:avLst/>
          </a:prstGeom>
        </p:spPr>
      </p:pic>
      <p:sp>
        <p:nvSpPr>
          <p:cNvPr id="2" name="矩形 1"/>
          <p:cNvSpPr/>
          <p:nvPr/>
        </p:nvSpPr>
        <p:spPr>
          <a:xfrm>
            <a:off x="4212556" y="2390123"/>
            <a:ext cx="4528126" cy="369332"/>
          </a:xfrm>
          <a:prstGeom prst="rect">
            <a:avLst/>
          </a:prstGeom>
        </p:spPr>
        <p:txBody>
          <a:bodyPr wrap="square">
            <a:spAutoFit/>
          </a:bodyPr>
          <a:lstStyle/>
          <a:p>
            <a:r>
              <a:rPr lang="zh-CN" altLang="en-US" b="1" dirty="0">
                <a:solidFill>
                  <a:prstClr val="black"/>
                </a:solidFill>
                <a:latin typeface="Times New Roman" panose="02020603050405020304" pitchFamily="18" charset="0"/>
                <a:ea typeface="微软雅黑" panose="020B0503020204020204" pitchFamily="34" charset="-122"/>
              </a:rPr>
              <a:t>电类传感器完成的是从非电量到电量的转变</a:t>
            </a:r>
            <a:r>
              <a:rPr lang="zh-CN" altLang="en-US" b="1" dirty="0">
                <a:latin typeface="微软雅黑" panose="020B0503020204020204" pitchFamily="34" charset="-122"/>
                <a:ea typeface="微软雅黑" panose="020B0503020204020204" pitchFamily="34" charset="-122"/>
              </a:rPr>
              <a:t>；</a:t>
            </a:r>
          </a:p>
        </p:txBody>
      </p:sp>
      <p:sp>
        <p:nvSpPr>
          <p:cNvPr id="11" name="文本框 10"/>
          <p:cNvSpPr txBox="1"/>
          <p:nvPr/>
        </p:nvSpPr>
        <p:spPr>
          <a:xfrm>
            <a:off x="4222178" y="3955330"/>
            <a:ext cx="4571912" cy="369332"/>
          </a:xfrm>
          <a:prstGeom prst="rect">
            <a:avLst/>
          </a:prstGeom>
        </p:spPr>
        <p:txBody>
          <a:bodyPr wrap="square">
            <a:spAutoFit/>
          </a:bodyPr>
          <a:lstStyle>
            <a:defPPr>
              <a:defRPr lang="zh-CN"/>
            </a:defPPr>
            <a:lvl1pPr>
              <a:defRPr b="1">
                <a:solidFill>
                  <a:prstClr val="black"/>
                </a:solidFill>
                <a:latin typeface="Times New Roman" panose="02020603050405020304" pitchFamily="18" charset="0"/>
                <a:ea typeface="微软雅黑" panose="020B0503020204020204" pitchFamily="34" charset="-122"/>
              </a:defRPr>
            </a:lvl1pPr>
          </a:lstStyle>
          <a:p>
            <a:r>
              <a:rPr lang="zh-CN" altLang="en-US" dirty="0"/>
              <a:t>光纤传感器完成的是从非光量到光量的转变；</a:t>
            </a:r>
          </a:p>
        </p:txBody>
      </p:sp>
    </p:spTree>
    <p:extLst>
      <p:ext uri="{BB962C8B-B14F-4D97-AF65-F5344CB8AC3E}">
        <p14:creationId xmlns:p14="http://schemas.microsoft.com/office/powerpoint/2010/main" val="2830082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5998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1632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应变片与应变效应</a:t>
            </a:r>
          </a:p>
        </p:txBody>
      </p:sp>
      <p:sp>
        <p:nvSpPr>
          <p:cNvPr id="8" name="矩形 7"/>
          <p:cNvSpPr/>
          <p:nvPr/>
        </p:nvSpPr>
        <p:spPr>
          <a:xfrm>
            <a:off x="246211" y="1727731"/>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25000"/>
              </a:lnSpc>
              <a:buClr>
                <a:schemeClr val="accent3">
                  <a:lumMod val="75000"/>
                </a:schemeClr>
              </a:buClr>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应变片主要分为</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金属</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应变片和</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半导体</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应变片两大类。其中，金属应变片包括丝式、箔式等多种形式。</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矩形 8"/>
          <p:cNvSpPr/>
          <p:nvPr/>
        </p:nvSpPr>
        <p:spPr>
          <a:xfrm>
            <a:off x="899592" y="1266314"/>
            <a:ext cx="165618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应变片类型</a:t>
            </a:r>
          </a:p>
        </p:txBody>
      </p:sp>
      <p:sp>
        <p:nvSpPr>
          <p:cNvPr id="10" name="七角星 9"/>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矩形 2"/>
          <p:cNvSpPr/>
          <p:nvPr/>
        </p:nvSpPr>
        <p:spPr>
          <a:xfrm>
            <a:off x="815345" y="3824197"/>
            <a:ext cx="1620957" cy="338554"/>
          </a:xfrm>
          <a:prstGeom prst="rect">
            <a:avLst/>
          </a:prstGeom>
        </p:spPr>
        <p:txBody>
          <a:bodyPr wrap="none">
            <a:spAutoFit/>
          </a:bodyPr>
          <a:lstStyle/>
          <a:p>
            <a:r>
              <a:rPr lang="zh-CN" altLang="en-US" sz="1600" b="1" dirty="0">
                <a:solidFill>
                  <a:prstClr val="black"/>
                </a:solidFill>
                <a:latin typeface="Times New Roman" panose="02020603050405020304" pitchFamily="18" charset="0"/>
                <a:ea typeface="微软雅黑" panose="020B0503020204020204" pitchFamily="34" charset="-122"/>
              </a:rPr>
              <a:t>金属丝式应变片</a:t>
            </a:r>
          </a:p>
        </p:txBody>
      </p:sp>
      <p:sp>
        <p:nvSpPr>
          <p:cNvPr id="6" name="矩形 5"/>
          <p:cNvSpPr/>
          <p:nvPr/>
        </p:nvSpPr>
        <p:spPr>
          <a:xfrm>
            <a:off x="256418" y="4179669"/>
            <a:ext cx="2808312" cy="646331"/>
          </a:xfrm>
          <a:prstGeom prst="rect">
            <a:avLst/>
          </a:prstGeom>
        </p:spPr>
        <p:txBody>
          <a:bodyPr wrap="square">
            <a:spAutoFit/>
          </a:bodyPr>
          <a:lstStyle/>
          <a:p>
            <a:pPr algn="just"/>
            <a:r>
              <a:rPr lang="zh-CN" altLang="en-US" sz="1200" b="1" dirty="0">
                <a:solidFill>
                  <a:srgbClr val="111111"/>
                </a:solidFill>
                <a:latin typeface="微软雅黑" panose="020B0503020204020204" pitchFamily="34" charset="-122"/>
                <a:ea typeface="微软雅黑" panose="020B0503020204020204" pitchFamily="34" charset="-122"/>
              </a:rPr>
              <a:t>早期使用，主要分为纸质型和胶基型。制造简单，价格低，适用于短期室内实验。但端部弧形段可能产生横向效应。</a:t>
            </a:r>
            <a:endParaRPr lang="zh-CN" altLang="en-US" sz="1200" b="1"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1043608" y="2447811"/>
            <a:ext cx="1303440" cy="1442739"/>
          </a:xfrm>
          <a:prstGeom prst="rect">
            <a:avLst/>
          </a:prstGeom>
        </p:spPr>
      </p:pic>
      <p:pic>
        <p:nvPicPr>
          <p:cNvPr id="11" name="图片 10"/>
          <p:cNvPicPr>
            <a:picLocks noChangeAspect="1"/>
          </p:cNvPicPr>
          <p:nvPr/>
        </p:nvPicPr>
        <p:blipFill>
          <a:blip r:embed="rId4"/>
          <a:stretch>
            <a:fillRect/>
          </a:stretch>
        </p:blipFill>
        <p:spPr>
          <a:xfrm>
            <a:off x="3901133" y="2430926"/>
            <a:ext cx="1376956" cy="1427210"/>
          </a:xfrm>
          <a:prstGeom prst="rect">
            <a:avLst/>
          </a:prstGeom>
        </p:spPr>
      </p:pic>
      <p:sp>
        <p:nvSpPr>
          <p:cNvPr id="12" name="矩形 11"/>
          <p:cNvSpPr/>
          <p:nvPr/>
        </p:nvSpPr>
        <p:spPr>
          <a:xfrm>
            <a:off x="3745982" y="3807278"/>
            <a:ext cx="1620957" cy="338554"/>
          </a:xfrm>
          <a:prstGeom prst="rect">
            <a:avLst/>
          </a:prstGeom>
        </p:spPr>
        <p:txBody>
          <a:bodyPr wrap="none">
            <a:spAutoFit/>
          </a:bodyPr>
          <a:lstStyle/>
          <a:p>
            <a:r>
              <a:rPr lang="zh-CN" altLang="zh-CN" sz="1600" b="1" dirty="0">
                <a:solidFill>
                  <a:prstClr val="black"/>
                </a:solidFill>
                <a:latin typeface="Times New Roman" panose="02020603050405020304" pitchFamily="18" charset="0"/>
                <a:ea typeface="微软雅黑" panose="020B0503020204020204" pitchFamily="34" charset="-122"/>
              </a:rPr>
              <a:t>金属箔式应变片</a:t>
            </a:r>
            <a:endParaRPr lang="zh-CN" altLang="en-US" sz="1600" b="1" dirty="0">
              <a:solidFill>
                <a:prstClr val="black"/>
              </a:solidFill>
              <a:latin typeface="Times New Roman" panose="02020603050405020304" pitchFamily="18" charset="0"/>
              <a:ea typeface="微软雅黑" panose="020B0503020204020204" pitchFamily="34" charset="-122"/>
            </a:endParaRPr>
          </a:p>
        </p:txBody>
      </p:sp>
      <p:sp>
        <p:nvSpPr>
          <p:cNvPr id="15" name="矩形 14"/>
          <p:cNvSpPr/>
          <p:nvPr/>
        </p:nvSpPr>
        <p:spPr>
          <a:xfrm>
            <a:off x="3005435" y="4119922"/>
            <a:ext cx="3168352" cy="830997"/>
          </a:xfrm>
          <a:prstGeom prst="rect">
            <a:avLst/>
          </a:prstGeom>
        </p:spPr>
        <p:txBody>
          <a:bodyPr wrap="square">
            <a:spAutoFit/>
          </a:bodyPr>
          <a:lstStyle/>
          <a:p>
            <a:pPr algn="just"/>
            <a:r>
              <a:rPr lang="zh-CN" altLang="en-US" sz="1200" b="1" dirty="0">
                <a:solidFill>
                  <a:srgbClr val="111111"/>
                </a:solidFill>
                <a:latin typeface="微软雅黑" panose="020B0503020204020204" pitchFamily="34" charset="-122"/>
                <a:ea typeface="微软雅黑" panose="020B0503020204020204" pitchFamily="34" charset="-122"/>
              </a:rPr>
              <a:t>通过光刻和腐蚀在绝缘基片上制成，厚度</a:t>
            </a:r>
            <a:r>
              <a:rPr lang="en-US" altLang="zh-CN" sz="1200" b="1" dirty="0">
                <a:solidFill>
                  <a:srgbClr val="111111"/>
                </a:solidFill>
                <a:latin typeface="微软雅黑" panose="020B0503020204020204" pitchFamily="34" charset="-122"/>
                <a:ea typeface="微软雅黑" panose="020B0503020204020204" pitchFamily="34" charset="-122"/>
              </a:rPr>
              <a:t>0.001</a:t>
            </a:r>
            <a:r>
              <a:rPr lang="zh-CN" altLang="en-US" sz="1200" b="1" dirty="0">
                <a:solidFill>
                  <a:srgbClr val="111111"/>
                </a:solidFill>
                <a:latin typeface="微软雅黑" panose="020B0503020204020204" pitchFamily="34" charset="-122"/>
                <a:ea typeface="微软雅黑" panose="020B0503020204020204" pitchFamily="34" charset="-122"/>
              </a:rPr>
              <a:t>～</a:t>
            </a:r>
            <a:r>
              <a:rPr lang="en-US" altLang="zh-CN" sz="1200" b="1" dirty="0">
                <a:solidFill>
                  <a:srgbClr val="111111"/>
                </a:solidFill>
                <a:latin typeface="微软雅黑" panose="020B0503020204020204" pitchFamily="34" charset="-122"/>
                <a:ea typeface="微软雅黑" panose="020B0503020204020204" pitchFamily="34" charset="-122"/>
              </a:rPr>
              <a:t>0.1mm</a:t>
            </a:r>
            <a:r>
              <a:rPr lang="zh-CN" altLang="en-US" sz="1200" b="1" dirty="0">
                <a:solidFill>
                  <a:srgbClr val="111111"/>
                </a:solidFill>
                <a:latin typeface="微软雅黑" panose="020B0503020204020204" pitchFamily="34" charset="-122"/>
                <a:ea typeface="微软雅黑" panose="020B0503020204020204" pitchFamily="34" charset="-122"/>
              </a:rPr>
              <a:t>。相比丝式，面积大，散热好，电流大，横向效应小，柔性好，寿命长，工艺成熟，适合大批量生产，因此广泛使用。</a:t>
            </a:r>
          </a:p>
        </p:txBody>
      </p:sp>
      <p:pic>
        <p:nvPicPr>
          <p:cNvPr id="16" name="图片 15"/>
          <p:cNvPicPr>
            <a:picLocks noChangeAspect="1"/>
          </p:cNvPicPr>
          <p:nvPr/>
        </p:nvPicPr>
        <p:blipFill>
          <a:blip r:embed="rId5"/>
          <a:stretch>
            <a:fillRect/>
          </a:stretch>
        </p:blipFill>
        <p:spPr>
          <a:xfrm>
            <a:off x="6677023" y="2409842"/>
            <a:ext cx="1178511" cy="1469378"/>
          </a:xfrm>
          <a:prstGeom prst="rect">
            <a:avLst/>
          </a:prstGeom>
        </p:spPr>
      </p:pic>
      <p:sp>
        <p:nvSpPr>
          <p:cNvPr id="17" name="矩形 16"/>
          <p:cNvSpPr/>
          <p:nvPr/>
        </p:nvSpPr>
        <p:spPr>
          <a:xfrm>
            <a:off x="6558392" y="3820256"/>
            <a:ext cx="1415772" cy="338554"/>
          </a:xfrm>
          <a:prstGeom prst="rect">
            <a:avLst/>
          </a:prstGeom>
        </p:spPr>
        <p:txBody>
          <a:bodyPr wrap="none">
            <a:spAutoFit/>
          </a:bodyPr>
          <a:lstStyle/>
          <a:p>
            <a:r>
              <a:rPr lang="zh-CN" altLang="zh-CN" sz="1600" b="1" dirty="0">
                <a:solidFill>
                  <a:prstClr val="black"/>
                </a:solidFill>
                <a:latin typeface="Times New Roman" panose="02020603050405020304" pitchFamily="18" charset="0"/>
                <a:ea typeface="微软雅黑" panose="020B0503020204020204" pitchFamily="34" charset="-122"/>
              </a:rPr>
              <a:t>半导体应变片</a:t>
            </a:r>
            <a:endParaRPr lang="zh-CN" altLang="en-US" sz="1600" b="1" dirty="0">
              <a:solidFill>
                <a:prstClr val="black"/>
              </a:solidFill>
              <a:latin typeface="Times New Roman" panose="02020603050405020304" pitchFamily="18" charset="0"/>
              <a:ea typeface="微软雅黑" panose="020B0503020204020204" pitchFamily="34" charset="-122"/>
            </a:endParaRPr>
          </a:p>
        </p:txBody>
      </p:sp>
      <p:sp>
        <p:nvSpPr>
          <p:cNvPr id="18" name="矩形 17"/>
          <p:cNvSpPr/>
          <p:nvPr/>
        </p:nvSpPr>
        <p:spPr>
          <a:xfrm>
            <a:off x="6228184" y="4179668"/>
            <a:ext cx="2232248" cy="646331"/>
          </a:xfrm>
          <a:prstGeom prst="rect">
            <a:avLst/>
          </a:prstGeom>
        </p:spPr>
        <p:txBody>
          <a:bodyPr wrap="square">
            <a:spAutoFit/>
          </a:bodyPr>
          <a:lstStyle/>
          <a:p>
            <a:pPr algn="just"/>
            <a:r>
              <a:rPr lang="zh-CN" altLang="en-US" sz="1200" b="1" dirty="0">
                <a:solidFill>
                  <a:srgbClr val="111111"/>
                </a:solidFill>
                <a:latin typeface="微软雅黑" panose="020B0503020204020204" pitchFamily="34" charset="-122"/>
                <a:ea typeface="微软雅黑" panose="020B0503020204020204" pitchFamily="34" charset="-122"/>
              </a:rPr>
              <a:t>基于压阻效应工作，灵敏度高于金属丝式和箔式应变片几十倍，横向效应小，应用广泛。</a:t>
            </a:r>
          </a:p>
        </p:txBody>
      </p:sp>
    </p:spTree>
    <p:extLst>
      <p:ext uri="{BB962C8B-B14F-4D97-AF65-F5344CB8AC3E}">
        <p14:creationId xmlns:p14="http://schemas.microsoft.com/office/powerpoint/2010/main" val="33101999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259178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41604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光纤传感器</a:t>
            </a:r>
          </a:p>
        </p:txBody>
      </p:sp>
      <p:sp>
        <p:nvSpPr>
          <p:cNvPr id="5" name="矩形 4"/>
          <p:cNvSpPr/>
          <p:nvPr/>
        </p:nvSpPr>
        <p:spPr>
          <a:xfrm>
            <a:off x="234498" y="1747865"/>
            <a:ext cx="8686800" cy="311790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光纤传感器由</a:t>
            </a:r>
            <a:r>
              <a:rPr lang="zh-CN" altLang="en-US" b="1" dirty="0">
                <a:solidFill>
                  <a:srgbClr val="FF0000"/>
                </a:solidFill>
                <a:latin typeface="Times New Roman" panose="02020603050405020304" pitchFamily="18" charset="0"/>
                <a:ea typeface="微软雅黑" panose="020B0503020204020204" pitchFamily="34" charset="-122"/>
              </a:rPr>
              <a:t>光发送器</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rgbClr val="FF0000"/>
                </a:solidFill>
                <a:latin typeface="Times New Roman" panose="02020603050405020304" pitchFamily="18" charset="0"/>
                <a:ea typeface="微软雅黑" panose="020B0503020204020204" pitchFamily="34" charset="-122"/>
              </a:rPr>
              <a:t>敏感元件</a:t>
            </a:r>
            <a:r>
              <a:rPr lang="zh-CN" altLang="en-US" b="1" dirty="0">
                <a:solidFill>
                  <a:prstClr val="black"/>
                </a:solidFill>
                <a:latin typeface="Times New Roman" panose="02020603050405020304" pitchFamily="18" charset="0"/>
                <a:ea typeface="微软雅黑" panose="020B0503020204020204" pitchFamily="34" charset="-122"/>
              </a:rPr>
              <a:t>（光纤或非光纤的）、光接收器、</a:t>
            </a:r>
            <a:r>
              <a:rPr lang="zh-CN" altLang="en-US" b="1" dirty="0">
                <a:solidFill>
                  <a:srgbClr val="FF0000"/>
                </a:solidFill>
                <a:latin typeface="Times New Roman" panose="02020603050405020304" pitchFamily="18" charset="0"/>
                <a:ea typeface="微软雅黑" panose="020B0503020204020204" pitchFamily="34" charset="-122"/>
              </a:rPr>
              <a:t>信号处理系统</a:t>
            </a:r>
            <a:r>
              <a:rPr lang="zh-CN" altLang="en-US" b="1" dirty="0">
                <a:solidFill>
                  <a:prstClr val="black"/>
                </a:solidFill>
                <a:latin typeface="Times New Roman" panose="02020603050405020304" pitchFamily="18" charset="0"/>
                <a:ea typeface="微软雅黑" panose="020B0503020204020204" pitchFamily="34" charset="-122"/>
              </a:rPr>
              <a:t>以及</a:t>
            </a:r>
            <a:r>
              <a:rPr lang="zh-CN" altLang="en-US" b="1" dirty="0">
                <a:solidFill>
                  <a:srgbClr val="FF0000"/>
                </a:solidFill>
                <a:latin typeface="Times New Roman" panose="02020603050405020304" pitchFamily="18" charset="0"/>
                <a:ea typeface="微软雅黑" panose="020B0503020204020204" pitchFamily="34" charset="-122"/>
              </a:rPr>
              <a:t>光纤</a:t>
            </a:r>
            <a:r>
              <a:rPr lang="zh-CN" altLang="en-US" b="1" dirty="0">
                <a:solidFill>
                  <a:prstClr val="black"/>
                </a:solidFill>
                <a:latin typeface="Times New Roman" panose="02020603050405020304" pitchFamily="18" charset="0"/>
                <a:ea typeface="微软雅黑" panose="020B0503020204020204" pitchFamily="34" charset="-122"/>
              </a:rPr>
              <a:t>构成；</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光发送器发出的光通过光纤引导至</a:t>
            </a:r>
            <a:r>
              <a:rPr lang="zh-CN" altLang="en-US" b="1" dirty="0">
                <a:solidFill>
                  <a:srgbClr val="FF0000"/>
                </a:solidFill>
                <a:latin typeface="Times New Roman" panose="02020603050405020304" pitchFamily="18" charset="0"/>
                <a:ea typeface="微软雅黑" panose="020B0503020204020204" pitchFamily="34" charset="-122"/>
              </a:rPr>
              <a:t>敏感</a:t>
            </a:r>
            <a:r>
              <a:rPr lang="zh-CN" altLang="en-US" b="1" dirty="0">
                <a:solidFill>
                  <a:prstClr val="black"/>
                </a:solidFill>
                <a:latin typeface="Times New Roman" panose="02020603050405020304" pitchFamily="18" charset="0"/>
                <a:ea typeface="微软雅黑" panose="020B0503020204020204" pitchFamily="34" charset="-122"/>
              </a:rPr>
              <a:t>元件，其中光的某一性质受到被测量的</a:t>
            </a:r>
            <a:r>
              <a:rPr lang="zh-CN" altLang="en-US" b="1" dirty="0">
                <a:solidFill>
                  <a:srgbClr val="FF0000"/>
                </a:solidFill>
                <a:latin typeface="Times New Roman" panose="02020603050405020304" pitchFamily="18" charset="0"/>
                <a:ea typeface="微软雅黑" panose="020B0503020204020204" pitchFamily="34" charset="-122"/>
              </a:rPr>
              <a:t>调制</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已调制的光通过接收光纤耦合到</a:t>
            </a:r>
            <a:r>
              <a:rPr lang="zh-CN" altLang="en-US" b="1" dirty="0">
                <a:solidFill>
                  <a:srgbClr val="FF0000"/>
                </a:solidFill>
                <a:latin typeface="Times New Roman" panose="02020603050405020304" pitchFamily="18" charset="0"/>
                <a:ea typeface="微软雅黑" panose="020B0503020204020204" pitchFamily="34" charset="-122"/>
              </a:rPr>
              <a:t>光接收器</a:t>
            </a:r>
            <a:r>
              <a:rPr lang="zh-CN" altLang="en-US" b="1" dirty="0">
                <a:solidFill>
                  <a:prstClr val="black"/>
                </a:solidFill>
                <a:latin typeface="Times New Roman" panose="02020603050405020304" pitchFamily="18" charset="0"/>
                <a:ea typeface="微软雅黑" panose="020B0503020204020204" pitchFamily="34" charset="-122"/>
              </a:rPr>
              <a:t>，将</a:t>
            </a:r>
            <a:r>
              <a:rPr lang="zh-CN" altLang="en-US" b="1" dirty="0">
                <a:solidFill>
                  <a:srgbClr val="FF0000"/>
                </a:solidFill>
                <a:latin typeface="Times New Roman" panose="02020603050405020304" pitchFamily="18" charset="0"/>
                <a:ea typeface="微软雅黑" panose="020B0503020204020204" pitchFamily="34" charset="-122"/>
              </a:rPr>
              <a:t>光</a:t>
            </a:r>
            <a:r>
              <a:rPr lang="zh-CN" altLang="en-US" b="1" dirty="0">
                <a:solidFill>
                  <a:prstClr val="black"/>
                </a:solidFill>
                <a:latin typeface="Times New Roman" panose="02020603050405020304" pitchFamily="18" charset="0"/>
                <a:ea typeface="微软雅黑" panose="020B0503020204020204" pitchFamily="34" charset="-122"/>
              </a:rPr>
              <a:t>信号转换为</a:t>
            </a:r>
            <a:r>
              <a:rPr lang="zh-CN" altLang="en-US" b="1" dirty="0">
                <a:solidFill>
                  <a:srgbClr val="FF0000"/>
                </a:solidFill>
                <a:latin typeface="Times New Roman" panose="02020603050405020304" pitchFamily="18" charset="0"/>
                <a:ea typeface="微软雅黑" panose="020B0503020204020204" pitchFamily="34" charset="-122"/>
              </a:rPr>
              <a:t>电</a:t>
            </a:r>
            <a:r>
              <a:rPr lang="zh-CN" altLang="en-US" b="1" dirty="0">
                <a:solidFill>
                  <a:prstClr val="black"/>
                </a:solidFill>
                <a:latin typeface="Times New Roman" panose="02020603050405020304" pitchFamily="18" charset="0"/>
                <a:ea typeface="微软雅黑" panose="020B0503020204020204" pitchFamily="34" charset="-122"/>
              </a:rPr>
              <a:t>信号；</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信号处理系统将这些电信号转化为实用的测量结果。</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在讨论光的敏感测量时，必须考虑电矢量</a:t>
            </a:r>
            <a:r>
              <a:rPr lang="en-US" altLang="zh-CN" b="1" dirty="0">
                <a:solidFill>
                  <a:prstClr val="black"/>
                </a:solidFill>
                <a:latin typeface="Times New Roman" panose="02020603050405020304" pitchFamily="18" charset="0"/>
                <a:ea typeface="微软雅黑" panose="020B0503020204020204" pitchFamily="34" charset="-122"/>
              </a:rPr>
              <a:t>E</a:t>
            </a:r>
            <a:r>
              <a:rPr lang="zh-CN" altLang="en-US" b="1" dirty="0">
                <a:solidFill>
                  <a:prstClr val="black"/>
                </a:solidFill>
                <a:latin typeface="Times New Roman" panose="02020603050405020304" pitchFamily="18" charset="0"/>
                <a:ea typeface="微软雅黑" panose="020B0503020204020204" pitchFamily="34" charset="-122"/>
              </a:rPr>
              <a:t>的振动，通常用下式表示：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只要使光的</a:t>
            </a:r>
            <a:r>
              <a:rPr lang="zh-CN" altLang="en-US" b="1" dirty="0">
                <a:solidFill>
                  <a:schemeClr val="accent1"/>
                </a:solidFill>
                <a:latin typeface="Times New Roman" panose="02020603050405020304" pitchFamily="18" charset="0"/>
                <a:ea typeface="微软雅黑" panose="020B0503020204020204" pitchFamily="34" charset="-122"/>
              </a:rPr>
              <a:t>强度</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chemeClr val="accent1"/>
                </a:solidFill>
                <a:latin typeface="Times New Roman" panose="02020603050405020304" pitchFamily="18" charset="0"/>
                <a:ea typeface="微软雅黑" panose="020B0503020204020204" pitchFamily="34" charset="-122"/>
              </a:rPr>
              <a:t>偏振态</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chemeClr val="accent1"/>
                </a:solidFill>
                <a:latin typeface="Times New Roman" panose="02020603050405020304" pitchFamily="18" charset="0"/>
                <a:ea typeface="微软雅黑" panose="020B0503020204020204" pitchFamily="34" charset="-122"/>
              </a:rPr>
              <a:t>频率</a:t>
            </a:r>
            <a:r>
              <a:rPr lang="zh-CN" altLang="en-US" b="1" dirty="0">
                <a:solidFill>
                  <a:prstClr val="black"/>
                </a:solidFill>
                <a:latin typeface="Times New Roman" panose="02020603050405020304" pitchFamily="18" charset="0"/>
                <a:ea typeface="微软雅黑" panose="020B0503020204020204" pitchFamily="34" charset="-122"/>
              </a:rPr>
              <a:t>和</a:t>
            </a:r>
            <a:r>
              <a:rPr lang="zh-CN" altLang="en-US" b="1" dirty="0">
                <a:solidFill>
                  <a:schemeClr val="accent1"/>
                </a:solidFill>
                <a:latin typeface="Times New Roman" panose="02020603050405020304" pitchFamily="18" charset="0"/>
                <a:ea typeface="微软雅黑" panose="020B0503020204020204" pitchFamily="34" charset="-122"/>
              </a:rPr>
              <a:t>相位</a:t>
            </a:r>
            <a:r>
              <a:rPr lang="zh-CN" altLang="en-US" b="1" dirty="0">
                <a:solidFill>
                  <a:prstClr val="black"/>
                </a:solidFill>
                <a:latin typeface="Times New Roman" panose="02020603050405020304" pitchFamily="18" charset="0"/>
                <a:ea typeface="微软雅黑" panose="020B0503020204020204" pitchFamily="34" charset="-122"/>
              </a:rPr>
              <a:t>等参量之一随</a:t>
            </a:r>
            <a:r>
              <a:rPr lang="zh-CN" altLang="en-US" b="1" dirty="0">
                <a:solidFill>
                  <a:schemeClr val="accent1"/>
                </a:solidFill>
                <a:latin typeface="Times New Roman" panose="02020603050405020304" pitchFamily="18" charset="0"/>
                <a:ea typeface="微软雅黑" panose="020B0503020204020204" pitchFamily="34" charset="-122"/>
              </a:rPr>
              <a:t>被测量</a:t>
            </a:r>
            <a:r>
              <a:rPr lang="zh-CN" altLang="en-US" b="1" dirty="0">
                <a:solidFill>
                  <a:prstClr val="black"/>
                </a:solidFill>
                <a:latin typeface="Times New Roman" panose="02020603050405020304" pitchFamily="18" charset="0"/>
                <a:ea typeface="微软雅黑" panose="020B0503020204020204" pitchFamily="34" charset="-122"/>
              </a:rPr>
              <a:t>状态的变化而变化，或者说受被测量</a:t>
            </a:r>
            <a:r>
              <a:rPr lang="zh-CN" altLang="en-US" b="1" dirty="0">
                <a:solidFill>
                  <a:schemeClr val="accent1"/>
                </a:solidFill>
                <a:latin typeface="Times New Roman" panose="02020603050405020304" pitchFamily="18" charset="0"/>
                <a:ea typeface="微软雅黑" panose="020B0503020204020204" pitchFamily="34" charset="-122"/>
              </a:rPr>
              <a:t>调制</a:t>
            </a:r>
            <a:r>
              <a:rPr lang="zh-CN" altLang="en-US" b="1" dirty="0">
                <a:solidFill>
                  <a:prstClr val="black"/>
                </a:solidFill>
                <a:latin typeface="Times New Roman" panose="02020603050405020304" pitchFamily="18" charset="0"/>
                <a:ea typeface="微软雅黑" panose="020B0503020204020204" pitchFamily="34" charset="-122"/>
              </a:rPr>
              <a:t>，那么就有可能获得所需要的被测量的信息。</a:t>
            </a:r>
          </a:p>
        </p:txBody>
      </p:sp>
      <p:sp>
        <p:nvSpPr>
          <p:cNvPr id="6" name="矩形 5"/>
          <p:cNvSpPr/>
          <p:nvPr/>
        </p:nvSpPr>
        <p:spPr>
          <a:xfrm>
            <a:off x="890585" y="1269801"/>
            <a:ext cx="2817319"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光纤传感器的工作原理</a:t>
            </a:r>
          </a:p>
        </p:txBody>
      </p:sp>
      <p:sp>
        <p:nvSpPr>
          <p:cNvPr id="7" name="七角星 6"/>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3493498" y="3867894"/>
                <a:ext cx="21687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b="1" i="1">
                              <a:latin typeface="Cambria Math" panose="02040503050406030204" pitchFamily="18" charset="0"/>
                            </a:rPr>
                          </m:ctrlPr>
                        </m:dPr>
                        <m:e>
                          <m:r>
                            <a:rPr lang="zh-CN" altLang="en-US" b="1" i="1">
                              <a:latin typeface="Cambria Math" panose="02040503050406030204" pitchFamily="18" charset="0"/>
                            </a:rPr>
                            <m:t>𝑬</m:t>
                          </m:r>
                          <m:r>
                            <a:rPr lang="zh-CN" altLang="en-US" b="1" i="0">
                              <a:latin typeface="Cambria Math" panose="02040503050406030204" pitchFamily="18" charset="0"/>
                            </a:rPr>
                            <m:t>=</m:t>
                          </m:r>
                          <m:r>
                            <a:rPr lang="zh-CN" altLang="en-US" b="1" i="1">
                              <a:latin typeface="Cambria Math" panose="02040503050406030204" pitchFamily="18" charset="0"/>
                            </a:rPr>
                            <m:t>𝑨</m:t>
                          </m:r>
                          <m:r>
                            <a:rPr lang="zh-CN" altLang="en-US" b="1" i="0">
                              <a:latin typeface="Cambria Math" panose="02040503050406030204" pitchFamily="18" charset="0"/>
                            </a:rPr>
                            <m:t>𝐬𝐢</m:t>
                          </m:r>
                          <m:func>
                            <m:funcPr>
                              <m:ctrlPr>
                                <a:rPr lang="zh-CN" altLang="en-US" b="1" i="1">
                                  <a:latin typeface="Cambria Math" panose="02040503050406030204" pitchFamily="18" charset="0"/>
                                </a:rPr>
                              </m:ctrlPr>
                            </m:funcPr>
                            <m:fName>
                              <m:r>
                                <a:rPr lang="zh-CN" altLang="en-US" b="1" i="0">
                                  <a:latin typeface="Cambria Math" panose="02040503050406030204" pitchFamily="18" charset="0"/>
                                </a:rPr>
                                <m:t>𝐧</m:t>
                              </m:r>
                            </m:fName>
                            <m:e>
                              <m:r>
                                <a:rPr lang="zh-CN" altLang="en-US" b="1" i="0">
                                  <a:latin typeface="Cambria Math" panose="02040503050406030204" pitchFamily="18" charset="0"/>
                                </a:rPr>
                                <m:t>(</m:t>
                              </m:r>
                            </m:e>
                          </m:func>
                          <m:r>
                            <a:rPr lang="zh-CN" altLang="en-US" b="1" i="1">
                              <a:latin typeface="Cambria Math" panose="02040503050406030204" pitchFamily="18" charset="0"/>
                            </a:rPr>
                            <m:t>𝝎</m:t>
                          </m:r>
                          <m:r>
                            <a:rPr lang="zh-CN" altLang="en-US" b="1" i="1">
                              <a:latin typeface="Cambria Math" panose="02040503050406030204" pitchFamily="18" charset="0"/>
                            </a:rPr>
                            <m:t>𝒕</m:t>
                          </m:r>
                          <m:r>
                            <a:rPr lang="zh-CN" altLang="en-US" b="1" i="0">
                              <a:latin typeface="Cambria Math" panose="02040503050406030204" pitchFamily="18" charset="0"/>
                            </a:rPr>
                            <m:t>+</m:t>
                          </m:r>
                          <m:r>
                            <a:rPr lang="zh-CN" altLang="en-US" b="1" i="1">
                              <a:latin typeface="Cambria Math" panose="02040503050406030204" pitchFamily="18" charset="0"/>
                            </a:rPr>
                            <m:t>𝝋</m:t>
                          </m:r>
                        </m:e>
                      </m:d>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493498" y="3867894"/>
                <a:ext cx="2168799" cy="369332"/>
              </a:xfrm>
              <a:prstGeom prst="rect">
                <a:avLst/>
              </a:prstGeom>
              <a:blipFill>
                <a:blip r:embed="rId3"/>
                <a:stretch>
                  <a:fillRect t="-119672" r="-23315" b="-1836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19491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259178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41604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光纤传感器</a:t>
            </a:r>
          </a:p>
        </p:txBody>
      </p:sp>
      <p:sp>
        <p:nvSpPr>
          <p:cNvPr id="5" name="矩形 4"/>
          <p:cNvSpPr/>
          <p:nvPr/>
        </p:nvSpPr>
        <p:spPr>
          <a:xfrm>
            <a:off x="228600" y="1723069"/>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endParaRPr>
          </a:p>
        </p:txBody>
      </p:sp>
      <p:sp>
        <p:nvSpPr>
          <p:cNvPr id="6" name="矩形 5"/>
          <p:cNvSpPr/>
          <p:nvPr/>
        </p:nvSpPr>
        <p:spPr>
          <a:xfrm>
            <a:off x="890585" y="1269801"/>
            <a:ext cx="2241255"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光纤传感器的应用</a:t>
            </a:r>
          </a:p>
        </p:txBody>
      </p:sp>
      <p:sp>
        <p:nvSpPr>
          <p:cNvPr id="7" name="七角星 6"/>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4</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 name="矩形 1"/>
          <p:cNvSpPr/>
          <p:nvPr/>
        </p:nvSpPr>
        <p:spPr>
          <a:xfrm>
            <a:off x="3851290" y="4532511"/>
            <a:ext cx="1441420" cy="307777"/>
          </a:xfrm>
          <a:prstGeom prst="rect">
            <a:avLst/>
          </a:prstGeom>
        </p:spPr>
        <p:txBody>
          <a:bodyPr wrap="none">
            <a:spAutoFit/>
          </a:bodyPr>
          <a:lstStyle/>
          <a:p>
            <a:r>
              <a:rPr lang="zh-CN" altLang="zh-CN" sz="1400" b="1" dirty="0">
                <a:solidFill>
                  <a:prstClr val="black"/>
                </a:solidFill>
                <a:latin typeface="Times New Roman" panose="02020603050405020304" pitchFamily="18" charset="0"/>
                <a:ea typeface="微软雅黑" panose="020B0503020204020204" pitchFamily="34" charset="-122"/>
              </a:rPr>
              <a:t>法拉第磁光效应</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p:pic>
        <p:nvPicPr>
          <p:cNvPr id="9" name="图片 8"/>
          <p:cNvPicPr>
            <a:picLocks noChangeAspect="1"/>
          </p:cNvPicPr>
          <p:nvPr/>
        </p:nvPicPr>
        <p:blipFill>
          <a:blip r:embed="rId3"/>
          <a:stretch>
            <a:fillRect/>
          </a:stretch>
        </p:blipFill>
        <p:spPr>
          <a:xfrm>
            <a:off x="1169508" y="1798899"/>
            <a:ext cx="6804983" cy="2748871"/>
          </a:xfrm>
          <a:prstGeom prst="rect">
            <a:avLst/>
          </a:prstGeom>
        </p:spPr>
      </p:pic>
      <p:sp>
        <p:nvSpPr>
          <p:cNvPr id="4" name="矩形 3"/>
          <p:cNvSpPr/>
          <p:nvPr/>
        </p:nvSpPr>
        <p:spPr>
          <a:xfrm>
            <a:off x="7100448" y="4446212"/>
            <a:ext cx="1800493" cy="369332"/>
          </a:xfrm>
          <a:prstGeom prst="rect">
            <a:avLst/>
          </a:prstGeom>
        </p:spPr>
        <p:txBody>
          <a:bodyPr wrap="none">
            <a:spAutoFit/>
          </a:bodyPr>
          <a:lstStyle/>
          <a:p>
            <a:r>
              <a:rPr lang="zh-CN" altLang="zh-CN" b="1" dirty="0">
                <a:solidFill>
                  <a:prstClr val="black"/>
                </a:solidFill>
                <a:latin typeface="Times New Roman" panose="02020603050405020304" pitchFamily="18" charset="0"/>
                <a:ea typeface="微软雅黑" panose="020B0503020204020204" pitchFamily="34" charset="-122"/>
              </a:rPr>
              <a:t>光纤电流传感器</a:t>
            </a:r>
            <a:endParaRPr lang="zh-CN" altLang="en-US" b="1" dirty="0">
              <a:solidFill>
                <a:prstClr val="black"/>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6362916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259178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41604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光纤传感器</a:t>
            </a:r>
          </a:p>
        </p:txBody>
      </p:sp>
      <mc:AlternateContent xmlns:mc="http://schemas.openxmlformats.org/markup-compatibility/2006" xmlns:a14="http://schemas.microsoft.com/office/drawing/2010/main">
        <mc:Choice Requires="a14">
          <p:sp>
            <p:nvSpPr>
              <p:cNvPr id="5" name="矩形 4"/>
              <p:cNvSpPr/>
              <p:nvPr/>
            </p:nvSpPr>
            <p:spPr>
              <a:xfrm>
                <a:off x="234498" y="1707654"/>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法拉第磁光效应表明，在磁场作用下，偏振光的振动面发生旋转，旋转的角度</a:t>
                </a:r>
                <a14:m>
                  <m:oMath xmlns:m="http://schemas.openxmlformats.org/officeDocument/2006/math">
                    <m:r>
                      <a:rPr lang="zh-CN" altLang="en-US" b="1" i="1">
                        <a:latin typeface="Cambria Math" panose="02040503050406030204" pitchFamily="18" charset="0"/>
                      </a:rPr>
                      <m:t>𝜽</m:t>
                    </m:r>
                  </m:oMath>
                </a14:m>
                <a:r>
                  <a:rPr lang="zh-CN" altLang="en-US" b="1" dirty="0">
                    <a:solidFill>
                      <a:prstClr val="black"/>
                    </a:solidFill>
                    <a:latin typeface="Times New Roman" panose="02020603050405020304" pitchFamily="18" charset="0"/>
                    <a:ea typeface="微软雅黑" panose="020B0503020204020204" pitchFamily="34" charset="-122"/>
                  </a:rPr>
                  <a:t>与光在物质中传播的距离</a:t>
                </a:r>
                <a14:m>
                  <m:oMath xmlns:m="http://schemas.openxmlformats.org/officeDocument/2006/math">
                    <m:r>
                      <a:rPr lang="zh-CN" altLang="en-US" b="1" i="1">
                        <a:latin typeface="Cambria Math" panose="02040503050406030204" pitchFamily="18" charset="0"/>
                      </a:rPr>
                      <m:t>𝑳</m:t>
                    </m:r>
                  </m:oMath>
                </a14:m>
                <a:r>
                  <a:rPr lang="zh-CN" altLang="en-US" b="1" dirty="0">
                    <a:solidFill>
                      <a:prstClr val="black"/>
                    </a:solidFill>
                    <a:latin typeface="Times New Roman" panose="02020603050405020304" pitchFamily="18" charset="0"/>
                    <a:ea typeface="微软雅黑" panose="020B0503020204020204" pitchFamily="34" charset="-122"/>
                  </a:rPr>
                  <a:t>以及磁场强度</a:t>
                </a:r>
                <a14:m>
                  <m:oMath xmlns:m="http://schemas.openxmlformats.org/officeDocument/2006/math">
                    <m:r>
                      <a:rPr lang="zh-CN" altLang="en-US" b="1" i="1">
                        <a:latin typeface="Cambria Math" panose="02040503050406030204" pitchFamily="18" charset="0"/>
                      </a:rPr>
                      <m:t>𝑯</m:t>
                    </m:r>
                  </m:oMath>
                </a14:m>
                <a:r>
                  <a:rPr lang="zh-CN" altLang="en-US" b="1" dirty="0">
                    <a:solidFill>
                      <a:prstClr val="black"/>
                    </a:solidFill>
                    <a:latin typeface="Times New Roman" panose="02020603050405020304" pitchFamily="18" charset="0"/>
                    <a:ea typeface="微软雅黑" panose="020B0503020204020204" pitchFamily="34" charset="-122"/>
                  </a:rPr>
                  <a:t>成正比，即：</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如果这个磁场是由长直载流导线产生的，根据安培环路定律可得：</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根据法拉第磁光效应，引起光纤中线偏振光的偏转角为：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234498" y="1707654"/>
                <a:ext cx="8686800" cy="3139321"/>
              </a:xfrm>
              <a:prstGeom prst="rect">
                <a:avLst/>
              </a:prstGeom>
              <a:blipFill>
                <a:blip r:embed="rId3"/>
                <a:stretch>
                  <a:fillRect l="-280" t="-385"/>
                </a:stretch>
              </a:blipFill>
            </p:spPr>
            <p:txBody>
              <a:bodyPr/>
              <a:lstStyle/>
              <a:p>
                <a:r>
                  <a:rPr lang="zh-CN" altLang="en-US">
                    <a:noFill/>
                  </a:rPr>
                  <a:t> </a:t>
                </a:r>
              </a:p>
            </p:txBody>
          </p:sp>
        </mc:Fallback>
      </mc:AlternateContent>
      <p:sp>
        <p:nvSpPr>
          <p:cNvPr id="6" name="矩形 5"/>
          <p:cNvSpPr/>
          <p:nvPr/>
        </p:nvSpPr>
        <p:spPr>
          <a:xfrm>
            <a:off x="890585" y="1269801"/>
            <a:ext cx="2241255"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光纤传感器的应用</a:t>
            </a:r>
          </a:p>
        </p:txBody>
      </p:sp>
      <p:sp>
        <p:nvSpPr>
          <p:cNvPr id="7" name="七角星 6"/>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4</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3959300" y="2562458"/>
                <a:ext cx="12618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𝜽</m:t>
                      </m:r>
                      <m:r>
                        <a:rPr lang="zh-CN" altLang="en-US" b="1" i="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𝑽</m:t>
                          </m:r>
                        </m:e>
                        <m:sub>
                          <m:r>
                            <a:rPr lang="en-US" altLang="zh-CN" b="1" i="1">
                              <a:latin typeface="Cambria Math" panose="02040503050406030204" pitchFamily="18" charset="0"/>
                            </a:rPr>
                            <m:t>𝒅</m:t>
                          </m:r>
                        </m:sub>
                      </m:sSub>
                      <m:r>
                        <a:rPr lang="zh-CN" altLang="en-US" b="1" i="1">
                          <a:latin typeface="Cambria Math" panose="02040503050406030204" pitchFamily="18" charset="0"/>
                        </a:rPr>
                        <m:t>𝑳𝑯</m:t>
                      </m:r>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959300" y="2562458"/>
                <a:ext cx="1261820" cy="369332"/>
              </a:xfrm>
              <a:prstGeom prst="rect">
                <a:avLst/>
              </a:prstGeom>
              <a:blipFill>
                <a:blip r:embed="rId4"/>
                <a:stretch>
                  <a:fillRect b="-1639"/>
                </a:stretch>
              </a:blipFill>
            </p:spPr>
            <p:txBody>
              <a:bodyPr/>
              <a:lstStyle/>
              <a:p>
                <a:r>
                  <a:rPr lang="zh-CN" altLang="en-US">
                    <a:noFill/>
                  </a:rPr>
                  <a:t> </a:t>
                </a:r>
              </a:p>
            </p:txBody>
          </p:sp>
        </mc:Fallback>
      </mc:AlternateContent>
      <p:sp>
        <p:nvSpPr>
          <p:cNvPr id="10" name="Rectangular Callout 7"/>
          <p:cNvSpPr/>
          <p:nvPr/>
        </p:nvSpPr>
        <p:spPr bwMode="auto">
          <a:xfrm>
            <a:off x="3030177" y="2378015"/>
            <a:ext cx="925898" cy="498157"/>
          </a:xfrm>
          <a:prstGeom prst="wedgeRectCallout">
            <a:avLst>
              <a:gd name="adj1" fmla="val 107275"/>
              <a:gd name="adj2" fmla="val -4543"/>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物质的菲尔德常数</a:t>
            </a:r>
          </a:p>
        </p:txBody>
      </p:sp>
      <p:sp>
        <p:nvSpPr>
          <p:cNvPr id="15" name="Rectangular Callout 7"/>
          <p:cNvSpPr/>
          <p:nvPr/>
        </p:nvSpPr>
        <p:spPr bwMode="auto">
          <a:xfrm>
            <a:off x="1841884" y="3411795"/>
            <a:ext cx="2006018" cy="239271"/>
          </a:xfrm>
          <a:prstGeom prst="wedgeRectCallout">
            <a:avLst>
              <a:gd name="adj1" fmla="val 79132"/>
              <a:gd name="adj2" fmla="val -1031"/>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载流导线中的电流强度</a:t>
            </a:r>
          </a:p>
        </p:txBody>
      </p:sp>
      <mc:AlternateContent xmlns:mc="http://schemas.openxmlformats.org/markup-compatibility/2006" xmlns:a14="http://schemas.microsoft.com/office/drawing/2010/main">
        <mc:Choice Requires="a14">
          <p:sp>
            <p:nvSpPr>
              <p:cNvPr id="9" name="矩形 8"/>
              <p:cNvSpPr/>
              <p:nvPr/>
            </p:nvSpPr>
            <p:spPr>
              <a:xfrm>
                <a:off x="3847902" y="3367326"/>
                <a:ext cx="14441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𝑯</m:t>
                      </m:r>
                      <m:r>
                        <a:rPr lang="zh-CN" altLang="en-US" b="1" i="0">
                          <a:latin typeface="Cambria Math" panose="02040503050406030204" pitchFamily="18" charset="0"/>
                        </a:rPr>
                        <m:t>=</m:t>
                      </m:r>
                      <m:f>
                        <m:fPr>
                          <m:type m:val="lin"/>
                          <m:ctrlPr>
                            <a:rPr lang="zh-CN" altLang="en-US" b="1" i="1">
                              <a:latin typeface="Cambria Math" panose="02040503050406030204" pitchFamily="18" charset="0"/>
                            </a:rPr>
                          </m:ctrlPr>
                        </m:fPr>
                        <m:num>
                          <m:r>
                            <a:rPr lang="zh-CN" altLang="en-US" b="1" i="1">
                              <a:latin typeface="Cambria Math" panose="02040503050406030204" pitchFamily="18" charset="0"/>
                            </a:rPr>
                            <m:t>𝑰</m:t>
                          </m:r>
                        </m:num>
                        <m:den>
                          <m:r>
                            <a:rPr lang="zh-CN" altLang="en-US" b="1" i="0">
                              <a:latin typeface="Cambria Math" panose="02040503050406030204" pitchFamily="18" charset="0"/>
                            </a:rPr>
                            <m:t>𝟐</m:t>
                          </m:r>
                        </m:den>
                      </m:f>
                      <m:r>
                        <a:rPr lang="zh-CN" altLang="en-US" b="1" i="1">
                          <a:latin typeface="Cambria Math" panose="02040503050406030204" pitchFamily="18" charset="0"/>
                        </a:rPr>
                        <m:t>𝝅</m:t>
                      </m:r>
                      <m:r>
                        <a:rPr lang="zh-CN" altLang="en-US" b="1" i="1">
                          <a:latin typeface="Cambria Math" panose="02040503050406030204" pitchFamily="18" charset="0"/>
                        </a:rPr>
                        <m:t>𝑹</m:t>
                      </m:r>
                    </m:oMath>
                  </m:oMathPara>
                </a14:m>
                <a:endParaRPr lang="zh-CN" altLang="en-US" b="1" dirty="0"/>
              </a:p>
            </p:txBody>
          </p:sp>
        </mc:Choice>
        <mc:Fallback xmlns="">
          <p:sp>
            <p:nvSpPr>
              <p:cNvPr id="9" name="矩形 8"/>
              <p:cNvSpPr>
                <a:spLocks noRot="1" noChangeAspect="1" noMove="1" noResize="1" noEditPoints="1" noAdjustHandles="1" noChangeArrowheads="1" noChangeShapeType="1" noTextEdit="1"/>
              </p:cNvSpPr>
              <p:nvPr/>
            </p:nvSpPr>
            <p:spPr>
              <a:xfrm>
                <a:off x="3847902" y="3367326"/>
                <a:ext cx="1444178" cy="369332"/>
              </a:xfrm>
              <a:prstGeom prst="rect">
                <a:avLst/>
              </a:prstGeom>
              <a:blipFill>
                <a:blip r:embed="rId5"/>
                <a:stretch>
                  <a:fillRect t="-116393" r="-8017" b="-175410"/>
                </a:stretch>
              </a:blipFill>
            </p:spPr>
            <p:txBody>
              <a:bodyPr/>
              <a:lstStyle/>
              <a:p>
                <a:r>
                  <a:rPr lang="zh-CN" altLang="en-US">
                    <a:noFill/>
                  </a:rPr>
                  <a:t> </a:t>
                </a:r>
              </a:p>
            </p:txBody>
          </p:sp>
        </mc:Fallback>
      </mc:AlternateContent>
      <p:sp>
        <p:nvSpPr>
          <p:cNvPr id="16" name="Rectangular Callout 7"/>
          <p:cNvSpPr/>
          <p:nvPr/>
        </p:nvSpPr>
        <p:spPr bwMode="auto">
          <a:xfrm>
            <a:off x="5292080" y="3400017"/>
            <a:ext cx="1260140" cy="257302"/>
          </a:xfrm>
          <a:prstGeom prst="wedgeRectCallout">
            <a:avLst>
              <a:gd name="adj1" fmla="val -59685"/>
              <a:gd name="adj2" fmla="val -1031"/>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光纤缠绕半径</a:t>
            </a:r>
          </a:p>
        </p:txBody>
      </p:sp>
      <mc:AlternateContent xmlns:mc="http://schemas.openxmlformats.org/markup-compatibility/2006" xmlns:a14="http://schemas.microsoft.com/office/drawing/2010/main">
        <mc:Choice Requires="a14">
          <p:sp>
            <p:nvSpPr>
              <p:cNvPr id="17" name="矩形 16"/>
              <p:cNvSpPr/>
              <p:nvPr/>
            </p:nvSpPr>
            <p:spPr>
              <a:xfrm>
                <a:off x="3198904" y="4307936"/>
                <a:ext cx="27232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𝜽</m:t>
                      </m:r>
                      <m:r>
                        <a:rPr lang="zh-CN" altLang="en-US" b="1" i="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𝑽</m:t>
                          </m:r>
                        </m:e>
                        <m:sub>
                          <m:r>
                            <a:rPr lang="en-US" altLang="zh-CN" b="1" i="1">
                              <a:latin typeface="Cambria Math" panose="02040503050406030204" pitchFamily="18" charset="0"/>
                            </a:rPr>
                            <m:t>𝒅</m:t>
                          </m:r>
                        </m:sub>
                      </m:sSub>
                      <m:r>
                        <a:rPr lang="zh-CN" altLang="en-US" b="1" i="1">
                          <a:latin typeface="Cambria Math" panose="02040503050406030204" pitchFamily="18" charset="0"/>
                        </a:rPr>
                        <m:t>𝑳𝑯</m:t>
                      </m:r>
                      <m:r>
                        <a:rPr lang="zh-CN" altLang="en-US" b="1" i="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𝑽</m:t>
                          </m:r>
                        </m:e>
                        <m:sub>
                          <m:r>
                            <a:rPr lang="en-US" altLang="zh-CN" b="1" i="1">
                              <a:latin typeface="Cambria Math" panose="02040503050406030204" pitchFamily="18" charset="0"/>
                            </a:rPr>
                            <m:t>𝒅</m:t>
                          </m:r>
                        </m:sub>
                      </m:sSub>
                      <m:r>
                        <a:rPr lang="zh-CN" altLang="en-US" b="1" i="1">
                          <a:latin typeface="Cambria Math" panose="02040503050406030204" pitchFamily="18" charset="0"/>
                        </a:rPr>
                        <m:t>𝑳</m:t>
                      </m:r>
                      <m:f>
                        <m:fPr>
                          <m:type m:val="lin"/>
                          <m:ctrlPr>
                            <a:rPr lang="zh-CN" altLang="en-US" b="1" i="1">
                              <a:latin typeface="Cambria Math" panose="02040503050406030204" pitchFamily="18" charset="0"/>
                            </a:rPr>
                          </m:ctrlPr>
                        </m:fPr>
                        <m:num>
                          <m:r>
                            <a:rPr lang="zh-CN" altLang="en-US" b="1" i="1">
                              <a:latin typeface="Cambria Math" panose="02040503050406030204" pitchFamily="18" charset="0"/>
                            </a:rPr>
                            <m:t>𝑰</m:t>
                          </m:r>
                        </m:num>
                        <m:den>
                          <m:r>
                            <a:rPr lang="zh-CN" altLang="en-US" b="1" i="0">
                              <a:latin typeface="Cambria Math" panose="02040503050406030204" pitchFamily="18" charset="0"/>
                            </a:rPr>
                            <m:t>𝟐</m:t>
                          </m:r>
                        </m:den>
                      </m:f>
                      <m:r>
                        <a:rPr lang="zh-CN" altLang="en-US" b="1" i="1">
                          <a:latin typeface="Cambria Math" panose="02040503050406030204" pitchFamily="18" charset="0"/>
                        </a:rPr>
                        <m:t>𝝅</m:t>
                      </m:r>
                      <m:r>
                        <a:rPr lang="zh-CN" altLang="en-US" b="1" i="1">
                          <a:latin typeface="Cambria Math" panose="02040503050406030204" pitchFamily="18" charset="0"/>
                        </a:rPr>
                        <m:t>𝑹</m:t>
                      </m:r>
                    </m:oMath>
                  </m:oMathPara>
                </a14:m>
                <a:endParaRPr lang="zh-CN" altLang="en-US" b="1" dirty="0"/>
              </a:p>
            </p:txBody>
          </p:sp>
        </mc:Choice>
        <mc:Fallback xmlns="">
          <p:sp>
            <p:nvSpPr>
              <p:cNvPr id="17" name="矩形 16"/>
              <p:cNvSpPr>
                <a:spLocks noRot="1" noChangeAspect="1" noMove="1" noResize="1" noEditPoints="1" noAdjustHandles="1" noChangeArrowheads="1" noChangeShapeType="1" noTextEdit="1"/>
              </p:cNvSpPr>
              <p:nvPr/>
            </p:nvSpPr>
            <p:spPr>
              <a:xfrm>
                <a:off x="3198904" y="4307936"/>
                <a:ext cx="2723246" cy="369332"/>
              </a:xfrm>
              <a:prstGeom prst="rect">
                <a:avLst/>
              </a:prstGeom>
              <a:blipFill>
                <a:blip r:embed="rId6"/>
                <a:stretch>
                  <a:fillRect t="-118333" r="-4036" b="-18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651885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259178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41604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光纤传感器</a:t>
            </a:r>
          </a:p>
        </p:txBody>
      </p:sp>
      <mc:AlternateContent xmlns:mc="http://schemas.openxmlformats.org/markup-compatibility/2006" xmlns:a14="http://schemas.microsoft.com/office/drawing/2010/main">
        <mc:Choice Requires="a14">
          <p:sp>
            <p:nvSpPr>
              <p:cNvPr id="5" name="矩形 4"/>
              <p:cNvSpPr/>
              <p:nvPr/>
            </p:nvSpPr>
            <p:spPr>
              <a:xfrm>
                <a:off x="234498" y="1842027"/>
                <a:ext cx="8686800" cy="252992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由检测及信号处理后得输出信号为：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整理得：</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由于光纤材料的费尔德常数</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𝑽</m:t>
                        </m:r>
                      </m:e>
                      <m:sub>
                        <m:r>
                          <a:rPr lang="en-US" altLang="zh-CN" b="1" i="1">
                            <a:latin typeface="Cambria Math" panose="02040503050406030204" pitchFamily="18" charset="0"/>
                          </a:rPr>
                          <m:t>𝒅</m:t>
                        </m:r>
                      </m:sub>
                    </m:sSub>
                  </m:oMath>
                </a14:m>
                <a:r>
                  <a:rPr lang="zh-CN" altLang="zh-CN" b="1" dirty="0">
                    <a:solidFill>
                      <a:prstClr val="black"/>
                    </a:solidFill>
                    <a:latin typeface="Times New Roman" panose="02020603050405020304" pitchFamily="18" charset="0"/>
                    <a:ea typeface="微软雅黑" panose="020B0503020204020204" pitchFamily="34" charset="-122"/>
                  </a:rPr>
                  <a:t>非常小，因此使用这种方法测量的电流值可以在几十到几十万安之间。</a:t>
                </a:r>
              </a:p>
            </p:txBody>
          </p:sp>
        </mc:Choice>
        <mc:Fallback xmlns="">
          <p:sp>
            <p:nvSpPr>
              <p:cNvPr id="5" name="矩形 4"/>
              <p:cNvSpPr>
                <a:spLocks noRot="1" noChangeAspect="1" noMove="1" noResize="1" noEditPoints="1" noAdjustHandles="1" noChangeArrowheads="1" noChangeShapeType="1" noTextEdit="1"/>
              </p:cNvSpPr>
              <p:nvPr/>
            </p:nvSpPr>
            <p:spPr>
              <a:xfrm>
                <a:off x="234498" y="1842027"/>
                <a:ext cx="8686800" cy="2529923"/>
              </a:xfrm>
              <a:prstGeom prst="rect">
                <a:avLst/>
              </a:prstGeom>
              <a:blipFill>
                <a:blip r:embed="rId3"/>
                <a:stretch>
                  <a:fillRect l="-280" t="-477" b="-1671"/>
                </a:stretch>
              </a:blipFill>
            </p:spPr>
            <p:txBody>
              <a:bodyPr/>
              <a:lstStyle/>
              <a:p>
                <a:r>
                  <a:rPr lang="zh-CN" altLang="en-US">
                    <a:noFill/>
                  </a:rPr>
                  <a:t> </a:t>
                </a:r>
              </a:p>
            </p:txBody>
          </p:sp>
        </mc:Fallback>
      </mc:AlternateContent>
      <p:sp>
        <p:nvSpPr>
          <p:cNvPr id="6" name="矩形 5"/>
          <p:cNvSpPr/>
          <p:nvPr/>
        </p:nvSpPr>
        <p:spPr>
          <a:xfrm>
            <a:off x="890585" y="1269801"/>
            <a:ext cx="2241255"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光纤传感器的应用</a:t>
            </a:r>
          </a:p>
        </p:txBody>
      </p:sp>
      <p:sp>
        <p:nvSpPr>
          <p:cNvPr id="7" name="七角星 6"/>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4</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p:cNvSpPr/>
              <p:nvPr/>
            </p:nvSpPr>
            <p:spPr>
              <a:xfrm>
                <a:off x="2591780" y="2238071"/>
                <a:ext cx="4557401" cy="656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0" smtClean="0">
                          <a:latin typeface="Cambria Math" panose="02040503050406030204" pitchFamily="18" charset="0"/>
                        </a:rPr>
                        <m:t>𝐏</m:t>
                      </m:r>
                      <m:r>
                        <a:rPr lang="zh-CN" altLang="en-US" b="1" i="0" smtClean="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0">
                                  <a:latin typeface="Cambria Math" panose="02040503050406030204" pitchFamily="18" charset="0"/>
                                </a:rPr>
                                <m:t>𝐈</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0">
                                  <a:latin typeface="Cambria Math" panose="02040503050406030204" pitchFamily="18" charset="0"/>
                                </a:rPr>
                                <m:t>𝐈</m:t>
                              </m:r>
                            </m:e>
                            <m:sub>
                              <m:r>
                                <a:rPr lang="zh-CN" altLang="en-US" b="1" i="0">
                                  <a:latin typeface="Cambria Math" panose="02040503050406030204" pitchFamily="18" charset="0"/>
                                </a:rPr>
                                <m:t>𝟐</m:t>
                              </m:r>
                            </m:sub>
                          </m:sSub>
                        </m:num>
                        <m:den>
                          <m:sSub>
                            <m:sSubPr>
                              <m:ctrlPr>
                                <a:rPr lang="zh-CN" altLang="en-US" b="1" i="1">
                                  <a:latin typeface="Cambria Math" panose="02040503050406030204" pitchFamily="18" charset="0"/>
                                </a:rPr>
                              </m:ctrlPr>
                            </m:sSubPr>
                            <m:e>
                              <m:r>
                                <a:rPr lang="zh-CN" altLang="en-US" b="1" i="0">
                                  <a:latin typeface="Cambria Math" panose="02040503050406030204" pitchFamily="18" charset="0"/>
                                </a:rPr>
                                <m:t>𝐈</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0">
                                  <a:latin typeface="Cambria Math" panose="02040503050406030204" pitchFamily="18" charset="0"/>
                                </a:rPr>
                                <m:t>𝐈</m:t>
                              </m:r>
                            </m:e>
                            <m:sub>
                              <m:r>
                                <a:rPr lang="zh-CN" altLang="en-US" b="1" i="0">
                                  <a:latin typeface="Cambria Math" panose="02040503050406030204" pitchFamily="18" charset="0"/>
                                </a:rPr>
                                <m:t>𝟐</m:t>
                              </m:r>
                            </m:sub>
                          </m:sSub>
                        </m:den>
                      </m:f>
                      <m:r>
                        <a:rPr lang="zh-CN" altLang="en-US" b="1" i="0">
                          <a:latin typeface="Cambria Math" panose="02040503050406030204" pitchFamily="18" charset="0"/>
                        </a:rPr>
                        <m:t>=</m:t>
                      </m:r>
                      <m:r>
                        <a:rPr lang="zh-CN" altLang="en-US" b="1" i="0">
                          <a:latin typeface="Cambria Math" panose="02040503050406030204" pitchFamily="18" charset="0"/>
                        </a:rPr>
                        <m:t>𝐬𝐢𝐧𝟐</m:t>
                      </m:r>
                      <m:r>
                        <a:rPr lang="zh-CN" altLang="en-US" b="1" i="0">
                          <a:latin typeface="Cambria Math" panose="02040503050406030204" pitchFamily="18" charset="0"/>
                        </a:rPr>
                        <m:t>𝛉</m:t>
                      </m:r>
                      <m:r>
                        <a:rPr lang="zh-CN" altLang="en-US" b="1" i="0">
                          <a:latin typeface="Cambria Math" panose="02040503050406030204" pitchFamily="18" charset="0"/>
                        </a:rPr>
                        <m:t>≈</m:t>
                      </m:r>
                      <m:r>
                        <a:rPr lang="zh-CN" altLang="en-US" b="1">
                          <a:latin typeface="Cambria Math" panose="02040503050406030204" pitchFamily="18" charset="0"/>
                        </a:rPr>
                        <m:t>𝟐</m:t>
                      </m:r>
                      <m:r>
                        <a:rPr lang="zh-CN" altLang="en-US" b="1">
                          <a:latin typeface="Cambria Math" panose="02040503050406030204" pitchFamily="18" charset="0"/>
                        </a:rPr>
                        <m:t>𝛉</m:t>
                      </m:r>
                      <m:r>
                        <a:rPr lang="en-US" altLang="zh-CN" b="1" i="1" smtClean="0">
                          <a:latin typeface="Cambria Math" panose="02040503050406030204" pitchFamily="18" charset="0"/>
                        </a:rPr>
                        <m:t>=</m:t>
                      </m:r>
                      <m:f>
                        <m:fPr>
                          <m:ctrlPr>
                            <a:rPr lang="zh-CN" altLang="en-US" b="1" i="1">
                              <a:latin typeface="Cambria Math" panose="02040503050406030204" pitchFamily="18" charset="0"/>
                            </a:rPr>
                          </m:ctrlPr>
                        </m:fPr>
                        <m:num>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𝑽</m:t>
                              </m:r>
                            </m:e>
                            <m:sub>
                              <m:r>
                                <a:rPr lang="en-US" altLang="zh-CN" b="1" i="1">
                                  <a:latin typeface="Cambria Math" panose="02040503050406030204" pitchFamily="18" charset="0"/>
                                </a:rPr>
                                <m:t>𝒅</m:t>
                              </m:r>
                            </m:sub>
                          </m:sSub>
                          <m:r>
                            <a:rPr lang="zh-CN" altLang="en-US" b="1" i="0">
                              <a:latin typeface="Cambria Math" panose="02040503050406030204" pitchFamily="18" charset="0"/>
                            </a:rPr>
                            <m:t>𝐋𝐈</m:t>
                          </m:r>
                        </m:num>
                        <m:den>
                          <m:r>
                            <a:rPr lang="zh-CN" altLang="en-US" b="1" i="0">
                              <a:latin typeface="Cambria Math" panose="02040503050406030204" pitchFamily="18" charset="0"/>
                            </a:rPr>
                            <m:t>𝛑</m:t>
                          </m:r>
                          <m:r>
                            <a:rPr lang="zh-CN" altLang="en-US" b="1" i="0">
                              <a:latin typeface="Cambria Math" panose="02040503050406030204" pitchFamily="18" charset="0"/>
                            </a:rPr>
                            <m:t>𝐑</m:t>
                          </m:r>
                        </m:den>
                      </m:f>
                      <m:r>
                        <a:rPr lang="zh-CN" altLang="en-US" b="1" i="0">
                          <a:latin typeface="Cambria Math" panose="02040503050406030204" pitchFamily="18" charset="0"/>
                        </a:rPr>
                        <m:t>=</m:t>
                      </m:r>
                      <m:r>
                        <a:rPr lang="zh-CN" altLang="en-US" b="1" i="0">
                          <a:latin typeface="Cambria Math" panose="02040503050406030204" pitchFamily="18" charset="0"/>
                        </a:rPr>
                        <m:t>𝟐</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𝑽</m:t>
                          </m:r>
                        </m:e>
                        <m:sub>
                          <m:r>
                            <a:rPr lang="en-US" altLang="zh-CN" b="1" i="1">
                              <a:latin typeface="Cambria Math" panose="02040503050406030204" pitchFamily="18" charset="0"/>
                            </a:rPr>
                            <m:t>𝒅</m:t>
                          </m:r>
                        </m:sub>
                      </m:sSub>
                      <m:r>
                        <a:rPr lang="zh-CN" altLang="en-US" b="1" i="0">
                          <a:latin typeface="Cambria Math" panose="02040503050406030204" pitchFamily="18" charset="0"/>
                        </a:rPr>
                        <m:t>𝐍𝐈</m:t>
                      </m:r>
                    </m:oMath>
                  </m:oMathPara>
                </a14:m>
                <a:endParaRPr lang="zh-CN" altLang="en-US" b="1" dirty="0"/>
              </a:p>
            </p:txBody>
          </p:sp>
        </mc:Choice>
        <mc:Fallback xmlns="">
          <p:sp>
            <p:nvSpPr>
              <p:cNvPr id="8" name="矩形 7"/>
              <p:cNvSpPr>
                <a:spLocks noRot="1" noChangeAspect="1" noMove="1" noResize="1" noEditPoints="1" noAdjustHandles="1" noChangeArrowheads="1" noChangeShapeType="1" noTextEdit="1"/>
              </p:cNvSpPr>
              <p:nvPr/>
            </p:nvSpPr>
            <p:spPr>
              <a:xfrm>
                <a:off x="2591780" y="2238071"/>
                <a:ext cx="4557401" cy="65620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7668344" y="2053405"/>
                <a:ext cx="1035861" cy="369332"/>
              </a:xfrm>
              <a:prstGeom prst="rect">
                <a:avLst/>
              </a:prstGeom>
            </p:spPr>
            <p:txBody>
              <a:bodyPr wrap="none">
                <a:spAutoFit/>
              </a:bodyPr>
              <a:lstStyle/>
              <a:p>
                <a14:m>
                  <m:oMath xmlns:m="http://schemas.openxmlformats.org/officeDocument/2006/math">
                    <m:r>
                      <a:rPr lang="zh-CN" altLang="en-US" b="1">
                        <a:latin typeface="Cambria Math" panose="02040503050406030204" pitchFamily="18" charset="0"/>
                      </a:rPr>
                      <m:t>𝐋</m:t>
                    </m:r>
                  </m:oMath>
                </a14:m>
                <a:r>
                  <a:rPr lang="en-US" altLang="zh-CN" dirty="0"/>
                  <a:t>=</a:t>
                </a:r>
                <a14:m>
                  <m:oMath xmlns:m="http://schemas.openxmlformats.org/officeDocument/2006/math">
                    <m:r>
                      <a:rPr lang="zh-CN" altLang="en-US" b="1">
                        <a:latin typeface="Cambria Math" panose="02040503050406030204" pitchFamily="18" charset="0"/>
                      </a:rPr>
                      <m:t>𝟐𝐍</m:t>
                    </m:r>
                    <m:r>
                      <a:rPr lang="zh-CN" altLang="en-US" b="1">
                        <a:latin typeface="Cambria Math" panose="02040503050406030204" pitchFamily="18" charset="0"/>
                      </a:rPr>
                      <m:t>𝛑</m:t>
                    </m:r>
                    <m:r>
                      <a:rPr lang="zh-CN" altLang="en-US" b="1">
                        <a:latin typeface="Cambria Math" panose="02040503050406030204" pitchFamily="18" charset="0"/>
                      </a:rPr>
                      <m:t>𝐑</m:t>
                    </m:r>
                  </m:oMath>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7668344" y="2053405"/>
                <a:ext cx="1035861" cy="369332"/>
              </a:xfrm>
              <a:prstGeom prst="rect">
                <a:avLst/>
              </a:prstGeom>
              <a:blipFill>
                <a:blip r:embed="rId5"/>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959932" y="3017466"/>
                <a:ext cx="1216935" cy="6574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𝑰</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𝑷</m:t>
                          </m:r>
                        </m:num>
                        <m:den>
                          <m:r>
                            <a:rPr lang="zh-CN" altLang="en-US" b="1" i="0">
                              <a:latin typeface="Cambria Math" panose="02040503050406030204" pitchFamily="18" charset="0"/>
                            </a:rPr>
                            <m:t>𝟐</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𝑽</m:t>
                              </m:r>
                            </m:e>
                            <m:sub>
                              <m:r>
                                <a:rPr lang="zh-CN" altLang="en-US" b="1" i="1">
                                  <a:latin typeface="Cambria Math" panose="02040503050406030204" pitchFamily="18" charset="0"/>
                                </a:rPr>
                                <m:t>𝒅</m:t>
                              </m:r>
                            </m:sub>
                          </m:sSub>
                          <m:r>
                            <a:rPr lang="zh-CN" altLang="en-US" b="1" i="1">
                              <a:latin typeface="Cambria Math" panose="02040503050406030204" pitchFamily="18" charset="0"/>
                            </a:rPr>
                            <m:t>𝑵</m:t>
                          </m:r>
                        </m:den>
                      </m:f>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3959932" y="3017466"/>
                <a:ext cx="1216935" cy="657488"/>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87133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0" y="1779662"/>
            <a:ext cx="2843808" cy="136815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矩形 6"/>
          <p:cNvSpPr/>
          <p:nvPr/>
        </p:nvSpPr>
        <p:spPr>
          <a:xfrm>
            <a:off x="2915816" y="123478"/>
            <a:ext cx="5148064" cy="13681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 name="矩形 4"/>
          <p:cNvSpPr/>
          <p:nvPr/>
        </p:nvSpPr>
        <p:spPr>
          <a:xfrm>
            <a:off x="2880320" y="1923678"/>
            <a:ext cx="5148064" cy="1015663"/>
          </a:xfrm>
          <a:prstGeom prst="rect">
            <a:avLst/>
          </a:prstGeom>
          <a:solidFill>
            <a:schemeClr val="bg1"/>
          </a:solidFill>
        </p:spPr>
        <p:txBody>
          <a:bodyPr wrap="square">
            <a:spAutoFit/>
          </a:bodyPr>
          <a:lstStyle/>
          <a:p>
            <a:pPr algn="ctr"/>
            <a:r>
              <a:rPr lang="en-US" altLang="zh-CN" sz="6000" b="1" dirty="0">
                <a:solidFill>
                  <a:schemeClr val="accent1">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T</a:t>
            </a:r>
            <a:r>
              <a:rPr lang="en-GB" altLang="zh-CN" sz="6000" b="1" dirty="0">
                <a:solidFill>
                  <a:schemeClr val="accent1">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he     End!</a:t>
            </a:r>
            <a:endParaRPr lang="zh-CN" altLang="zh-CN" sz="6000" b="1" dirty="0">
              <a:solidFill>
                <a:schemeClr val="accent1">
                  <a:lumMod val="75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矩形 9"/>
          <p:cNvSpPr/>
          <p:nvPr/>
        </p:nvSpPr>
        <p:spPr>
          <a:xfrm>
            <a:off x="7991872" y="1779662"/>
            <a:ext cx="1152128" cy="136815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菱形 12"/>
          <p:cNvSpPr/>
          <p:nvPr/>
        </p:nvSpPr>
        <p:spPr>
          <a:xfrm>
            <a:off x="7812360" y="4155926"/>
            <a:ext cx="936104" cy="581892"/>
          </a:xfrm>
          <a:prstGeom prst="diamond">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菱形 13"/>
          <p:cNvSpPr/>
          <p:nvPr/>
        </p:nvSpPr>
        <p:spPr>
          <a:xfrm>
            <a:off x="7344308" y="4136372"/>
            <a:ext cx="936104" cy="581892"/>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新月形 5"/>
          <p:cNvSpPr/>
          <p:nvPr/>
        </p:nvSpPr>
        <p:spPr>
          <a:xfrm rot="5400000">
            <a:off x="3908409" y="1003093"/>
            <a:ext cx="576063" cy="2129201"/>
          </a:xfrm>
          <a:prstGeom prst="moon">
            <a:avLst>
              <a:gd name="adj" fmla="val 1436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新月形 11"/>
          <p:cNvSpPr/>
          <p:nvPr/>
        </p:nvSpPr>
        <p:spPr>
          <a:xfrm rot="16200000">
            <a:off x="6081017" y="1669836"/>
            <a:ext cx="613404" cy="2129201"/>
          </a:xfrm>
          <a:prstGeom prst="moon">
            <a:avLst>
              <a:gd name="adj" fmla="val 1436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十字箭头标注 14"/>
          <p:cNvSpPr/>
          <p:nvPr/>
        </p:nvSpPr>
        <p:spPr>
          <a:xfrm>
            <a:off x="395536" y="339502"/>
            <a:ext cx="1476164" cy="720080"/>
          </a:xfrm>
          <a:prstGeom prst="quadArrowCallou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200" b="1" dirty="0">
                <a:latin typeface="Times New Roman" panose="02020603050405020304" pitchFamily="18" charset="0"/>
                <a:ea typeface="微软雅黑" panose="020B0503020204020204" pitchFamily="34" charset="-122"/>
                <a:sym typeface="Times New Roman" panose="02020603050405020304" pitchFamily="18" charset="0"/>
              </a:rPr>
              <a:t>Sensor</a:t>
            </a:r>
            <a:endParaRPr lang="zh-CN" altLang="en-US" sz="12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3247507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5998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1632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应变片与应变效应</a:t>
            </a:r>
          </a:p>
        </p:txBody>
      </p:sp>
      <mc:AlternateContent xmlns:mc="http://schemas.openxmlformats.org/markup-compatibility/2006" xmlns:a14="http://schemas.microsoft.com/office/drawing/2010/main">
        <mc:Choice Requires="a14">
          <p:sp>
            <p:nvSpPr>
              <p:cNvPr id="8" name="矩形 7"/>
              <p:cNvSpPr/>
              <p:nvPr/>
            </p:nvSpPr>
            <p:spPr>
              <a:xfrm>
                <a:off x="246211" y="1905672"/>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标准电阻值</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𝟎</m:t>
                        </m:r>
                      </m:sub>
                    </m:sSub>
                  </m:oMath>
                </a14:m>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：在</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无应变</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的情况下的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电阻</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值，单位为</a:t>
                </a:r>
                <a:r>
                  <a:rPr lang="en-US" altLang="zh-CN"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Ω</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绝缘电阻</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𝑮</m:t>
                        </m:r>
                      </m:sub>
                    </m:sSub>
                  </m:oMath>
                </a14:m>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：已粘贴的应变片的引线与被测试件之间的电阻值，通常要求在</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100MΩ</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以上；</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灵敏度系数</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𝑺</m:t>
                        </m:r>
                      </m:e>
                      <m:sub>
                        <m:r>
                          <a:rPr lang="en-US" altLang="zh-CN" b="1" i="1">
                            <a:latin typeface="Cambria Math" panose="02040503050406030204" pitchFamily="18" charset="0"/>
                          </a:rPr>
                          <m:t>𝑹</m:t>
                        </m:r>
                      </m:sub>
                    </m:sSub>
                  </m:oMath>
                </a14:m>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 ：应变片安装到被测物体表面后，在其</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轴</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线方向上的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单向应力</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作用下，应变片</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阻值</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相对</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变化与被测物表面上安装应变片区域的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轴向应变</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之比；</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应变极限</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𝜺</m:t>
                        </m:r>
                      </m:e>
                      <m:sub>
                        <m:r>
                          <a:rPr lang="en-US" altLang="zh-CN" b="1" i="1">
                            <a:latin typeface="Cambria Math" panose="02040503050406030204" pitchFamily="18" charset="0"/>
                          </a:rPr>
                          <m:t>𝒎𝒂𝒙</m:t>
                        </m:r>
                      </m:sub>
                    </m:sSub>
                  </m:oMath>
                </a14:m>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 ：在</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恒温</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条件下，使</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非线性</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达到</a:t>
                </a:r>
                <a:r>
                  <a:rPr lang="en-US" altLang="zh-CN"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10</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时的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真实</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应变值，其是衡量应变片测量范围和过载能力的指标；</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允许电流</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𝑰</m:t>
                        </m:r>
                      </m:e>
                      <m:sub>
                        <m:r>
                          <a:rPr lang="en-US" altLang="zh-CN" b="1" i="1">
                            <a:latin typeface="Cambria Math" panose="02040503050406030204" pitchFamily="18" charset="0"/>
                          </a:rPr>
                          <m:t>𝒆</m:t>
                        </m:r>
                      </m:sub>
                    </m:sSub>
                  </m:oMath>
                </a14:m>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 ：应变片</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允许</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通过的最</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大</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电流，单位是</a:t>
                </a:r>
                <a:r>
                  <a:rPr lang="en-US" altLang="zh-CN"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246211" y="1905672"/>
                <a:ext cx="8686800" cy="2862322"/>
              </a:xfrm>
              <a:prstGeom prst="rect">
                <a:avLst/>
              </a:prstGeom>
              <a:blipFill>
                <a:blip r:embed="rId3"/>
                <a:stretch>
                  <a:fillRect l="-280" b="-1057"/>
                </a:stretch>
              </a:blipFill>
            </p:spPr>
            <p:txBody>
              <a:bodyPr/>
              <a:lstStyle/>
              <a:p>
                <a:r>
                  <a:rPr lang="zh-CN" altLang="en-US">
                    <a:noFill/>
                  </a:rPr>
                  <a:t> </a:t>
                </a:r>
              </a:p>
            </p:txBody>
          </p:sp>
        </mc:Fallback>
      </mc:AlternateContent>
      <p:sp>
        <p:nvSpPr>
          <p:cNvPr id="9" name="矩形 8"/>
          <p:cNvSpPr/>
          <p:nvPr/>
        </p:nvSpPr>
        <p:spPr>
          <a:xfrm>
            <a:off x="899592" y="1338322"/>
            <a:ext cx="180020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应变片的参数</a:t>
            </a:r>
          </a:p>
        </p:txBody>
      </p:sp>
      <p:sp>
        <p:nvSpPr>
          <p:cNvPr id="10" name="七角星 9"/>
          <p:cNvSpPr/>
          <p:nvPr/>
        </p:nvSpPr>
        <p:spPr>
          <a:xfrm>
            <a:off x="395536"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4</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12812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471601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应变片的温度误差及补偿</a:t>
            </a:r>
          </a:p>
        </p:txBody>
      </p:sp>
      <p:sp>
        <p:nvSpPr>
          <p:cNvPr id="6" name="矩形 5"/>
          <p:cNvSpPr/>
          <p:nvPr/>
        </p:nvSpPr>
        <p:spPr>
          <a:xfrm>
            <a:off x="246211" y="1727731"/>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由于测量现场环境</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温度</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的改变而给测量带来的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附加误差</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，称为应变片的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温度误差</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产生应变片温度误差的主要因素有以下两个方面：</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电阻温度系数的影响；</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试件材料和电阻丝材料的线膨胀系数不同的影响。</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0" lvl="1">
              <a:lnSpc>
                <a:spcPct val="125000"/>
              </a:lnSpc>
              <a:buClr>
                <a:schemeClr val="accent3">
                  <a:lumMod val="75000"/>
                </a:schemeClr>
              </a:buClr>
            </a:pP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）电阻温度系数的影响</a:t>
            </a: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当温度变化时，金属电阻丝的电阻也将改变，敏感栅的电阻丝阻值随温度变化的关系可表示为：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矩形 6"/>
          <p:cNvSpPr/>
          <p:nvPr/>
        </p:nvSpPr>
        <p:spPr>
          <a:xfrm>
            <a:off x="899592" y="1266314"/>
            <a:ext cx="237626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应变片的温度误差</a:t>
            </a:r>
          </a:p>
        </p:txBody>
      </p:sp>
      <p:sp>
        <p:nvSpPr>
          <p:cNvPr id="8" name="七角星 7"/>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Rectangular Callout 7"/>
              <p:cNvSpPr/>
              <p:nvPr/>
            </p:nvSpPr>
            <p:spPr bwMode="auto">
              <a:xfrm>
                <a:off x="5655501" y="3831144"/>
                <a:ext cx="1688807" cy="634260"/>
              </a:xfrm>
              <a:prstGeom prst="wedgeRectCallout">
                <a:avLst>
                  <a:gd name="adj1" fmla="val -85523"/>
                  <a:gd name="adj2" fmla="val 31603"/>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温度为</a:t>
                </a:r>
                <a14:m>
                  <m:oMath xmlns:m="http://schemas.openxmlformats.org/officeDocument/2006/math">
                    <m:sSub>
                      <m:sSubPr>
                        <m:ctrlPr>
                          <a:rPr lang="zh-CN" altLang="zh-CN" b="1" i="1" smtClean="0">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𝒕</m:t>
                        </m:r>
                      </m:e>
                      <m:sub>
                        <m:r>
                          <a:rPr lang="en-US" altLang="zh-CN" b="1" i="1">
                            <a:solidFill>
                              <a:schemeClr val="tx1"/>
                            </a:solidFill>
                            <a:latin typeface="Cambria Math" panose="02040503050406030204" pitchFamily="18" charset="0"/>
                          </a:rPr>
                          <m:t>𝟎</m:t>
                        </m:r>
                      </m:sub>
                    </m:sSub>
                  </m:oMath>
                </a14:m>
                <a:r>
                  <a:rPr lang="zh-CN" altLang="en-US" sz="1400" b="1" dirty="0">
                    <a:solidFill>
                      <a:prstClr val="black"/>
                    </a:solidFill>
                    <a:latin typeface="Times New Roman" panose="02020603050405020304" pitchFamily="18" charset="0"/>
                    <a:ea typeface="微软雅黑" panose="020B0503020204020204" pitchFamily="34" charset="-122"/>
                  </a:rPr>
                  <a:t>时的金属丝的电阻温度系数</a:t>
                </a:r>
                <a:endParaRPr lang="en-US" sz="1400"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0" name="Rectangular Callout 7"/>
              <p:cNvSpPr>
                <a:spLocks noRot="1" noChangeAspect="1" noMove="1" noResize="1" noEditPoints="1" noAdjustHandles="1" noChangeArrowheads="1" noChangeShapeType="1" noTextEdit="1"/>
              </p:cNvSpPr>
              <p:nvPr/>
            </p:nvSpPr>
            <p:spPr bwMode="auto">
              <a:xfrm>
                <a:off x="5655501" y="3831144"/>
                <a:ext cx="1688807" cy="634260"/>
              </a:xfrm>
              <a:prstGeom prst="wedgeRectCallout">
                <a:avLst>
                  <a:gd name="adj1" fmla="val -85523"/>
                  <a:gd name="adj2" fmla="val 31603"/>
                </a:avLst>
              </a:prstGeom>
              <a:blipFill>
                <a:blip r:embed="rId3"/>
                <a:stretch>
                  <a:fillRect/>
                </a:stretch>
              </a:blipFill>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488498" y="4191930"/>
                <a:ext cx="21670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𝒕</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r>
                            <a:rPr lang="zh-CN" altLang="en-US" b="1" i="0">
                              <a:latin typeface="Cambria Math" panose="02040503050406030204" pitchFamily="18" charset="0"/>
                            </a:rPr>
                            <m:t>𝟏</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𝜶</m:t>
                              </m:r>
                            </m:e>
                            <m:sub>
                              <m:r>
                                <a:rPr lang="zh-CN" altLang="en-US" b="1" i="0">
                                  <a:latin typeface="Cambria Math" panose="02040503050406030204" pitchFamily="18" charset="0"/>
                                </a:rPr>
                                <m:t>𝟎</m:t>
                              </m:r>
                            </m:sub>
                          </m:sSub>
                          <m:r>
                            <a:rPr lang="zh-CN" altLang="en-US" b="1" i="0">
                              <a:latin typeface="Cambria Math" panose="02040503050406030204" pitchFamily="18" charset="0"/>
                            </a:rPr>
                            <m:t>𝚫</m:t>
                          </m:r>
                          <m:r>
                            <a:rPr lang="zh-CN" altLang="en-US" b="1" i="1">
                              <a:latin typeface="Cambria Math" panose="02040503050406030204" pitchFamily="18" charset="0"/>
                            </a:rPr>
                            <m:t>𝒕</m:t>
                          </m:r>
                        </m:e>
                      </m:d>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3488498" y="4191930"/>
                <a:ext cx="2167003" cy="369332"/>
              </a:xfrm>
              <a:prstGeom prst="rect">
                <a:avLst/>
              </a:prstGeom>
              <a:blipFill>
                <a:blip r:embed="rId4"/>
                <a:stretch>
                  <a:fillRect t="-121667" r="-23315" b="-188333"/>
                </a:stretch>
              </a:blipFill>
            </p:spPr>
            <p:txBody>
              <a:bodyPr/>
              <a:lstStyle/>
              <a:p>
                <a:r>
                  <a:rPr lang="zh-CN" altLang="en-US">
                    <a:noFill/>
                  </a:rPr>
                  <a:t> </a:t>
                </a:r>
              </a:p>
            </p:txBody>
          </p:sp>
        </mc:Fallback>
      </mc:AlternateContent>
      <p:sp>
        <p:nvSpPr>
          <p:cNvPr id="11" name="Rectangular Callout 7"/>
          <p:cNvSpPr/>
          <p:nvPr/>
        </p:nvSpPr>
        <p:spPr bwMode="auto">
          <a:xfrm>
            <a:off x="5796136" y="4574533"/>
            <a:ext cx="1080120" cy="301368"/>
          </a:xfrm>
          <a:prstGeom prst="wedgeRectCallout">
            <a:avLst>
              <a:gd name="adj1" fmla="val -88148"/>
              <a:gd name="adj2" fmla="val -71888"/>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温度变化值</a:t>
            </a:r>
            <a:endParaRPr lang="en-US" sz="1400" b="1" dirty="0">
              <a:solidFill>
                <a:prstClr val="black"/>
              </a:solidFill>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Rectangular Callout 7"/>
              <p:cNvSpPr/>
              <p:nvPr/>
            </p:nvSpPr>
            <p:spPr bwMode="auto">
              <a:xfrm>
                <a:off x="2303749" y="4343395"/>
                <a:ext cx="972107" cy="515067"/>
              </a:xfrm>
              <a:prstGeom prst="wedgeRectCallout">
                <a:avLst>
                  <a:gd name="adj1" fmla="val 79271"/>
                  <a:gd name="adj2" fmla="val -44088"/>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温度为</a:t>
                </a:r>
                <a14:m>
                  <m:oMath xmlns:m="http://schemas.openxmlformats.org/officeDocument/2006/math">
                    <m:r>
                      <a:rPr lang="en-US" altLang="zh-CN" sz="1400" b="1" i="1" smtClean="0">
                        <a:solidFill>
                          <a:prstClr val="black"/>
                        </a:solidFill>
                        <a:latin typeface="Cambria Math" panose="02040503050406030204" pitchFamily="18" charset="0"/>
                        <a:ea typeface="微软雅黑" panose="020B0503020204020204" pitchFamily="34" charset="-122"/>
                      </a:rPr>
                      <m:t>𝒕</m:t>
                    </m:r>
                  </m:oMath>
                </a14:m>
                <a:r>
                  <a:rPr lang="zh-CN" altLang="en-US" sz="1400" b="1" dirty="0">
                    <a:solidFill>
                      <a:prstClr val="black"/>
                    </a:solidFill>
                    <a:latin typeface="Times New Roman" panose="02020603050405020304" pitchFamily="18" charset="0"/>
                    <a:ea typeface="微软雅黑" panose="020B0503020204020204" pitchFamily="34" charset="-122"/>
                  </a:rPr>
                  <a:t>时的电阻值</a:t>
                </a:r>
                <a:endParaRPr lang="en-US" sz="1400"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2" name="Rectangular Callout 7"/>
              <p:cNvSpPr>
                <a:spLocks noRot="1" noChangeAspect="1" noMove="1" noResize="1" noEditPoints="1" noAdjustHandles="1" noChangeArrowheads="1" noChangeShapeType="1" noTextEdit="1"/>
              </p:cNvSpPr>
              <p:nvPr/>
            </p:nvSpPr>
            <p:spPr bwMode="auto">
              <a:xfrm>
                <a:off x="2303749" y="4343395"/>
                <a:ext cx="972107" cy="515067"/>
              </a:xfrm>
              <a:prstGeom prst="wedgeRectCallout">
                <a:avLst>
                  <a:gd name="adj1" fmla="val 79271"/>
                  <a:gd name="adj2" fmla="val -44088"/>
                </a:avLst>
              </a:prstGeom>
              <a:blipFill>
                <a:blip r:embed="rId5"/>
                <a:stretch>
                  <a:fillRect/>
                </a:stretch>
              </a:blipFill>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Rectangular Callout 7"/>
              <p:cNvSpPr/>
              <p:nvPr/>
            </p:nvSpPr>
            <p:spPr bwMode="auto">
              <a:xfrm>
                <a:off x="2994587" y="3831144"/>
                <a:ext cx="1937453" cy="268701"/>
              </a:xfrm>
              <a:prstGeom prst="wedgeRectCallout">
                <a:avLst>
                  <a:gd name="adj1" fmla="val 17441"/>
                  <a:gd name="adj2" fmla="val 122107"/>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温度为</a:t>
                </a:r>
                <a14:m>
                  <m:oMath xmlns:m="http://schemas.openxmlformats.org/officeDocument/2006/math">
                    <m:sSub>
                      <m:sSubPr>
                        <m:ctrlPr>
                          <a:rPr lang="zh-CN" altLang="zh-CN" b="1" i="1" smtClean="0">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𝒕</m:t>
                        </m:r>
                      </m:e>
                      <m:sub>
                        <m:r>
                          <a:rPr lang="en-US" altLang="zh-CN" b="1" i="1">
                            <a:solidFill>
                              <a:schemeClr val="tx1"/>
                            </a:solidFill>
                            <a:latin typeface="Cambria Math" panose="02040503050406030204" pitchFamily="18" charset="0"/>
                          </a:rPr>
                          <m:t>𝟎</m:t>
                        </m:r>
                      </m:sub>
                    </m:sSub>
                  </m:oMath>
                </a14:m>
                <a:r>
                  <a:rPr lang="zh-CN" altLang="en-US" sz="1400" b="1" dirty="0">
                    <a:solidFill>
                      <a:prstClr val="black"/>
                    </a:solidFill>
                    <a:latin typeface="Times New Roman" panose="02020603050405020304" pitchFamily="18" charset="0"/>
                    <a:ea typeface="微软雅黑" panose="020B0503020204020204" pitchFamily="34" charset="-122"/>
                  </a:rPr>
                  <a:t>时的电阻值</a:t>
                </a:r>
                <a:endParaRPr lang="en-US" sz="1400"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5" name="Rectangular Callout 7"/>
              <p:cNvSpPr>
                <a:spLocks noRot="1" noChangeAspect="1" noMove="1" noResize="1" noEditPoints="1" noAdjustHandles="1" noChangeArrowheads="1" noChangeShapeType="1" noTextEdit="1"/>
              </p:cNvSpPr>
              <p:nvPr/>
            </p:nvSpPr>
            <p:spPr bwMode="auto">
              <a:xfrm>
                <a:off x="2994587" y="3831144"/>
                <a:ext cx="1937453" cy="268701"/>
              </a:xfrm>
              <a:prstGeom prst="wedgeRectCallout">
                <a:avLst>
                  <a:gd name="adj1" fmla="val 17441"/>
                  <a:gd name="adj2" fmla="val 122107"/>
                </a:avLst>
              </a:prstGeom>
              <a:blipFill>
                <a:blip r:embed="rId6"/>
                <a:stretch>
                  <a:fillRect/>
                </a:stretch>
              </a:blipFill>
              <a:extLst/>
            </p:spPr>
            <p:txBody>
              <a:bodyPr/>
              <a:lstStyle/>
              <a:p>
                <a:r>
                  <a:rPr lang="zh-CN" altLang="en-US">
                    <a:noFill/>
                  </a:rPr>
                  <a:t> </a:t>
                </a:r>
              </a:p>
            </p:txBody>
          </p:sp>
        </mc:Fallback>
      </mc:AlternateContent>
    </p:spTree>
    <p:extLst>
      <p:ext uri="{BB962C8B-B14F-4D97-AF65-F5344CB8AC3E}">
        <p14:creationId xmlns:p14="http://schemas.microsoft.com/office/powerpoint/2010/main" val="4099063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471601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应变片的温度误差及补偿</a:t>
            </a:r>
          </a:p>
        </p:txBody>
      </p:sp>
      <mc:AlternateContent xmlns:mc="http://schemas.openxmlformats.org/markup-compatibility/2006" xmlns:a14="http://schemas.microsoft.com/office/drawing/2010/main">
        <mc:Choice Requires="a14">
          <p:sp>
            <p:nvSpPr>
              <p:cNvPr id="6" name="矩形 5"/>
              <p:cNvSpPr/>
              <p:nvPr/>
            </p:nvSpPr>
            <p:spPr>
              <a:xfrm>
                <a:off x="246211" y="1727731"/>
                <a:ext cx="8686800" cy="324146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当温度变化</a:t>
                </a:r>
                <a14:m>
                  <m:oMath xmlns:m="http://schemas.openxmlformats.org/officeDocument/2006/math">
                    <m:r>
                      <a:rPr lang="zh-CN" altLang="en-US" b="1">
                        <a:latin typeface="Cambria Math" panose="02040503050406030204" pitchFamily="18" charset="0"/>
                      </a:rPr>
                      <m:t>𝚫</m:t>
                    </m:r>
                    <m:r>
                      <a:rPr lang="zh-CN" altLang="en-US" b="1" i="1">
                        <a:latin typeface="Cambria Math" panose="02040503050406030204" pitchFamily="18" charset="0"/>
                      </a:rPr>
                      <m:t>𝒕</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时，电阻丝电阻的变化值为：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0" lvl="1">
                  <a:lnSpc>
                    <a:spcPct val="125000"/>
                  </a:lnSpc>
                  <a:buClr>
                    <a:schemeClr val="accent3">
                      <a:lumMod val="75000"/>
                    </a:schemeClr>
                  </a:buClr>
                </a:pP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）试件材料和电阻丝材料的线膨胀系数不同的影响</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当试件与电阻丝材料的线膨胀系数不同时，由于环境温度的变化，电阻丝会产生附加变形，从而产生附加电阻变化；</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设电阻丝和试件在温度为</a:t>
                </a:r>
                <a:r>
                  <a:rPr lang="en-US" altLang="zh-CN" b="1" dirty="0">
                    <a:solidFill>
                      <a:prstClr val="black"/>
                    </a:solidFill>
                    <a:latin typeface="Times New Roman" panose="02020603050405020304" pitchFamily="18" charset="0"/>
                    <a:ea typeface="微软雅黑" panose="020B0503020204020204" pitchFamily="34" charset="-122"/>
                  </a:rPr>
                  <a:t>0℃</a:t>
                </a:r>
                <a:r>
                  <a:rPr lang="zh-CN" altLang="zh-CN" b="1" dirty="0">
                    <a:solidFill>
                      <a:prstClr val="black"/>
                    </a:solidFill>
                    <a:latin typeface="Times New Roman" panose="02020603050405020304" pitchFamily="18" charset="0"/>
                    <a:ea typeface="微软雅黑" panose="020B0503020204020204" pitchFamily="34" charset="-122"/>
                  </a:rPr>
                  <a:t>时的长度均为</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𝒍</m:t>
                        </m:r>
                      </m:e>
                      <m:sub>
                        <m:r>
                          <a:rPr lang="en-US" altLang="zh-CN" b="1" i="1">
                            <a:latin typeface="Cambria Math" panose="02040503050406030204" pitchFamily="18" charset="0"/>
                          </a:rPr>
                          <m:t>𝟎</m:t>
                        </m:r>
                      </m:sub>
                    </m:sSub>
                  </m:oMath>
                </a14:m>
                <a:r>
                  <a:rPr lang="en-US" altLang="zh-CN" b="1" dirty="0">
                    <a:solidFill>
                      <a:prstClr val="black"/>
                    </a:solidFill>
                    <a:latin typeface="Times New Roman" panose="02020603050405020304" pitchFamily="18" charset="0"/>
                    <a:ea typeface="微软雅黑" panose="020B0503020204020204" pitchFamily="34" charset="-122"/>
                  </a:rPr>
                  <a:t>, </a:t>
                </a:r>
                <a:r>
                  <a:rPr lang="zh-CN" altLang="zh-CN" b="1" dirty="0">
                    <a:solidFill>
                      <a:prstClr val="black"/>
                    </a:solidFill>
                    <a:latin typeface="Times New Roman" panose="02020603050405020304" pitchFamily="18" charset="0"/>
                    <a:ea typeface="微软雅黑" panose="020B0503020204020204" pitchFamily="34" charset="-122"/>
                  </a:rPr>
                  <a:t>它们的线膨胀系数分别为</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𝜷</m:t>
                        </m:r>
                      </m:e>
                      <m:sub>
                        <m:r>
                          <a:rPr lang="en-US" altLang="zh-CN" b="1" i="1">
                            <a:latin typeface="Cambria Math" panose="02040503050406030204" pitchFamily="18" charset="0"/>
                          </a:rPr>
                          <m:t>𝒔</m:t>
                        </m:r>
                      </m:sub>
                    </m:sSub>
                  </m:oMath>
                </a14:m>
                <a:r>
                  <a:rPr lang="zh-CN" altLang="zh-CN" b="1" dirty="0">
                    <a:solidFill>
                      <a:prstClr val="black"/>
                    </a:solidFill>
                    <a:latin typeface="Times New Roman" panose="02020603050405020304" pitchFamily="18" charset="0"/>
                    <a:ea typeface="微软雅黑" panose="020B0503020204020204" pitchFamily="34" charset="-122"/>
                  </a:rPr>
                  <a:t>和</a:t>
                </a:r>
                <a14:m>
                  <m:oMath xmlns:m="http://schemas.openxmlformats.org/officeDocument/2006/math">
                    <m:sSub>
                      <m:sSubPr>
                        <m:ctrlPr>
                          <a:rPr lang="zh-CN" altLang="zh-CN" b="1" i="1" smtClean="0">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𝜷</m:t>
                        </m:r>
                      </m:e>
                      <m:sub>
                        <m:r>
                          <a:rPr lang="en-US" altLang="zh-CN" b="1" i="1">
                            <a:solidFill>
                              <a:schemeClr val="tx1"/>
                            </a:solidFill>
                            <a:latin typeface="Cambria Math" panose="02040503050406030204" pitchFamily="18" charset="0"/>
                          </a:rPr>
                          <m:t>𝒈</m:t>
                        </m:r>
                      </m:sub>
                    </m:sSub>
                  </m:oMath>
                </a14:m>
                <a:r>
                  <a:rPr lang="zh-CN" altLang="zh-CN" b="1" dirty="0">
                    <a:solidFill>
                      <a:prstClr val="black"/>
                    </a:solidFill>
                    <a:latin typeface="Times New Roman" panose="02020603050405020304" pitchFamily="18" charset="0"/>
                    <a:ea typeface="微软雅黑" panose="020B0503020204020204" pitchFamily="34" charset="-122"/>
                  </a:rPr>
                  <a:t>，若两者不粘贴，则它们的长度分别为</a:t>
                </a:r>
                <a:r>
                  <a:rPr lang="zh-CN" altLang="en-US" b="1" dirty="0">
                    <a:solidFill>
                      <a:prstClr val="black"/>
                    </a:solidFill>
                    <a:latin typeface="Times New Roman" panose="02020603050405020304" pitchFamily="18" charset="0"/>
                    <a:ea typeface="微软雅黑" panose="020B0503020204020204" pitchFamily="34" charset="-122"/>
                  </a:rPr>
                  <a:t>：</a:t>
                </a:r>
                <a:endParaRPr lang="zh-CN"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246211" y="1727731"/>
                <a:ext cx="8686800" cy="3241465"/>
              </a:xfrm>
              <a:prstGeom prst="rect">
                <a:avLst/>
              </a:prstGeom>
              <a:blipFill>
                <a:blip r:embed="rId3"/>
                <a:stretch>
                  <a:fillRect l="-420"/>
                </a:stretch>
              </a:blipFill>
            </p:spPr>
            <p:txBody>
              <a:bodyPr/>
              <a:lstStyle/>
              <a:p>
                <a:r>
                  <a:rPr lang="zh-CN" altLang="en-US">
                    <a:noFill/>
                  </a:rPr>
                  <a:t> </a:t>
                </a:r>
              </a:p>
            </p:txBody>
          </p:sp>
        </mc:Fallback>
      </mc:AlternateContent>
      <p:sp>
        <p:nvSpPr>
          <p:cNvPr id="7" name="矩形 6"/>
          <p:cNvSpPr/>
          <p:nvPr/>
        </p:nvSpPr>
        <p:spPr>
          <a:xfrm>
            <a:off x="899592" y="1266314"/>
            <a:ext cx="237626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应变片的温度误差</a:t>
            </a:r>
          </a:p>
        </p:txBody>
      </p:sp>
      <p:sp>
        <p:nvSpPr>
          <p:cNvPr id="8" name="七角星 7"/>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178990" y="2108604"/>
                <a:ext cx="278601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𝒕</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𝒕</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𝟎</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𝒂</m:t>
                          </m:r>
                        </m:e>
                        <m:sub>
                          <m:r>
                            <a:rPr lang="zh-CN" altLang="en-US" b="1" i="0">
                              <a:latin typeface="Cambria Math" panose="02040503050406030204" pitchFamily="18" charset="0"/>
                            </a:rPr>
                            <m:t>𝟎</m:t>
                          </m:r>
                        </m:sub>
                      </m:sSub>
                      <m:r>
                        <a:rPr lang="zh-CN" altLang="en-US" b="1" i="0">
                          <a:latin typeface="Cambria Math" panose="02040503050406030204" pitchFamily="18" charset="0"/>
                        </a:rPr>
                        <m:t>𝚫</m:t>
                      </m:r>
                      <m:r>
                        <a:rPr lang="zh-CN" altLang="en-US" b="1" i="1">
                          <a:latin typeface="Cambria Math" panose="02040503050406030204" pitchFamily="18" charset="0"/>
                        </a:rPr>
                        <m:t>𝒕</m:t>
                      </m:r>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3178990" y="2108604"/>
                <a:ext cx="2786019"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707855" y="4155926"/>
                <a:ext cx="20163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𝒍</m:t>
                              </m:r>
                            </m:e>
                            <m:sub>
                              <m:r>
                                <a:rPr lang="zh-CN" altLang="en-US" b="1" i="1">
                                  <a:latin typeface="Cambria Math" panose="02040503050406030204" pitchFamily="18" charset="0"/>
                                </a:rPr>
                                <m:t>𝒔</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𝒍</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r>
                            <a:rPr lang="zh-CN" altLang="en-US" b="1" i="0">
                              <a:latin typeface="Cambria Math" panose="02040503050406030204" pitchFamily="18" charset="0"/>
                            </a:rPr>
                            <m:t>𝟏</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𝜷</m:t>
                              </m:r>
                            </m:e>
                            <m:sub>
                              <m:r>
                                <a:rPr lang="zh-CN" altLang="en-US" b="1" i="1">
                                  <a:latin typeface="Cambria Math" panose="02040503050406030204" pitchFamily="18" charset="0"/>
                                </a:rPr>
                                <m:t>𝒔</m:t>
                              </m:r>
                            </m:sub>
                          </m:sSub>
                          <m:r>
                            <a:rPr lang="zh-CN" altLang="en-US" b="1" i="0">
                              <a:latin typeface="Cambria Math" panose="02040503050406030204" pitchFamily="18" charset="0"/>
                            </a:rPr>
                            <m:t>𝚫</m:t>
                          </m:r>
                          <m:r>
                            <a:rPr lang="zh-CN" altLang="en-US" b="1" i="1">
                              <a:latin typeface="Cambria Math" panose="02040503050406030204" pitchFamily="18" charset="0"/>
                            </a:rPr>
                            <m:t>𝒕</m:t>
                          </m:r>
                        </m:e>
                      </m:d>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707855" y="4155926"/>
                <a:ext cx="2016321" cy="369332"/>
              </a:xfrm>
              <a:prstGeom prst="rect">
                <a:avLst/>
              </a:prstGeom>
              <a:blipFill>
                <a:blip r:embed="rId5"/>
                <a:stretch>
                  <a:fillRect t="-121667" r="-25076" b="-18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707855" y="4539509"/>
                <a:ext cx="2037033" cy="4154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𝒍</m:t>
                              </m:r>
                            </m:e>
                            <m:sub>
                              <m:r>
                                <a:rPr lang="zh-CN" altLang="en-US" b="1" i="0">
                                  <a:latin typeface="Cambria Math" panose="02040503050406030204" pitchFamily="18" charset="0"/>
                                </a:rPr>
                                <m:t>𝐠</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𝒍</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r>
                            <a:rPr lang="zh-CN" altLang="en-US" b="1" i="0">
                              <a:latin typeface="Cambria Math" panose="02040503050406030204" pitchFamily="18" charset="0"/>
                            </a:rPr>
                            <m:t>𝟏</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𝜷</m:t>
                              </m:r>
                            </m:e>
                            <m:sub>
                              <m:r>
                                <a:rPr lang="zh-CN" altLang="en-US" b="1" i="0">
                                  <a:latin typeface="Cambria Math" panose="02040503050406030204" pitchFamily="18" charset="0"/>
                                </a:rPr>
                                <m:t>𝐠</m:t>
                              </m:r>
                            </m:sub>
                          </m:sSub>
                          <m:r>
                            <a:rPr lang="zh-CN" altLang="en-US" b="1" i="0">
                              <a:latin typeface="Cambria Math" panose="02040503050406030204" pitchFamily="18" charset="0"/>
                            </a:rPr>
                            <m:t>𝚫</m:t>
                          </m:r>
                          <m:r>
                            <a:rPr lang="zh-CN" altLang="en-US" b="1" i="1">
                              <a:latin typeface="Cambria Math" panose="02040503050406030204" pitchFamily="18" charset="0"/>
                            </a:rPr>
                            <m:t>𝒕</m:t>
                          </m:r>
                        </m:e>
                      </m:d>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3707855" y="4539509"/>
                <a:ext cx="2037033" cy="415435"/>
              </a:xfrm>
              <a:prstGeom prst="rect">
                <a:avLst/>
              </a:prstGeom>
              <a:blipFill>
                <a:blip r:embed="rId6"/>
                <a:stretch>
                  <a:fillRect t="-151471" r="-31138" b="-2235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6901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471601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应变片的温度误差及补偿</a:t>
            </a:r>
          </a:p>
        </p:txBody>
      </p:sp>
      <mc:AlternateContent xmlns:mc="http://schemas.openxmlformats.org/markup-compatibility/2006" xmlns:a14="http://schemas.microsoft.com/office/drawing/2010/main">
        <mc:Choice Requires="a14">
          <p:sp>
            <p:nvSpPr>
              <p:cNvPr id="6" name="矩形 5"/>
              <p:cNvSpPr/>
              <p:nvPr/>
            </p:nvSpPr>
            <p:spPr>
              <a:xfrm>
                <a:off x="246211" y="1707654"/>
                <a:ext cx="8686800" cy="323992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当两者粘贴在一起时，电阻丝产生的附加变形</a:t>
                </a:r>
                <a14:m>
                  <m:oMath xmlns:m="http://schemas.openxmlformats.org/officeDocument/2006/math">
                    <m:r>
                      <a:rPr lang="en-US" altLang="zh-CN" b="1" i="1">
                        <a:latin typeface="Cambria Math" panose="02040503050406030204" pitchFamily="18" charset="0"/>
                      </a:rPr>
                      <m:t>𝜟</m:t>
                    </m:r>
                    <m:r>
                      <a:rPr lang="en-US" altLang="zh-CN" b="1" i="1">
                        <a:latin typeface="Cambria Math" panose="02040503050406030204" pitchFamily="18" charset="0"/>
                      </a:rPr>
                      <m:t>𝒍</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、附加应变</a:t>
                </a:r>
                <a14:m>
                  <m:oMath xmlns:m="http://schemas.openxmlformats.org/officeDocument/2006/math">
                    <m:sSub>
                      <m:sSubPr>
                        <m:ctrlPr>
                          <a:rPr lang="zh-CN"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𝜀</m:t>
                        </m:r>
                      </m:e>
                      <m:sub>
                        <m:r>
                          <a:rPr lang="en-US" altLang="zh-CN" i="1">
                            <a:solidFill>
                              <a:schemeClr val="tx1"/>
                            </a:solidFill>
                            <a:latin typeface="Cambria Math" panose="02040503050406030204" pitchFamily="18" charset="0"/>
                          </a:rPr>
                          <m:t>𝛽</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和附加电阻变化</a:t>
                </a:r>
                <a14:m>
                  <m:oMath xmlns:m="http://schemas.openxmlformats.org/officeDocument/2006/math">
                    <m:r>
                      <a:rPr lang="en-US" altLang="zh-CN" b="1" i="1">
                        <a:latin typeface="Cambria Math" panose="02040503050406030204" pitchFamily="18" charset="0"/>
                      </a:rPr>
                      <m:t>𝚫</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𝜷</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分别为</a:t>
                </a:r>
                <a:r>
                  <a:rPr lang="zh-CN" altLang="en-US" b="1" dirty="0">
                    <a:solidFill>
                      <a:prstClr val="black"/>
                    </a:solidFill>
                    <a:latin typeface="Times New Roman" panose="02020603050405020304" pitchFamily="18" charset="0"/>
                    <a:ea typeface="微软雅黑" panose="020B0503020204020204" pitchFamily="34" charset="-122"/>
                  </a:rPr>
                  <a:t>：</a:t>
                </a:r>
                <a:endParaRPr lang="zh-CN"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由于温度变化而引起的应变片总电阻相对变化量为</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246211" y="1707654"/>
                <a:ext cx="8686800" cy="3239926"/>
              </a:xfrm>
              <a:prstGeom prst="rect">
                <a:avLst/>
              </a:prstGeom>
              <a:blipFill>
                <a:blip r:embed="rId3"/>
                <a:stretch>
                  <a:fillRect l="-280"/>
                </a:stretch>
              </a:blipFill>
            </p:spPr>
            <p:txBody>
              <a:bodyPr/>
              <a:lstStyle/>
              <a:p>
                <a:r>
                  <a:rPr lang="zh-CN" altLang="en-US">
                    <a:noFill/>
                  </a:rPr>
                  <a:t> </a:t>
                </a:r>
              </a:p>
            </p:txBody>
          </p:sp>
        </mc:Fallback>
      </mc:AlternateContent>
      <p:sp>
        <p:nvSpPr>
          <p:cNvPr id="7" name="矩形 6"/>
          <p:cNvSpPr/>
          <p:nvPr/>
        </p:nvSpPr>
        <p:spPr>
          <a:xfrm>
            <a:off x="899592" y="1266314"/>
            <a:ext cx="237626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应变片的温度误差</a:t>
            </a:r>
          </a:p>
        </p:txBody>
      </p:sp>
      <p:sp>
        <p:nvSpPr>
          <p:cNvPr id="8" name="七角星 7"/>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2997024" y="2305692"/>
                <a:ext cx="3185167" cy="3956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𝜟</m:t>
                      </m:r>
                      <m:r>
                        <a:rPr lang="zh-CN" altLang="en-US" b="1" i="1">
                          <a:latin typeface="Cambria Math" panose="02040503050406030204" pitchFamily="18" charset="0"/>
                        </a:rPr>
                        <m:t>𝒍</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𝒍</m:t>
                          </m:r>
                        </m:e>
                        <m:sub>
                          <m:r>
                            <a:rPr lang="zh-CN" altLang="en-US" b="1" i="1">
                              <a:latin typeface="Cambria Math" panose="02040503050406030204" pitchFamily="18" charset="0"/>
                            </a:rPr>
                            <m:t>𝒈</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𝒍</m:t>
                          </m:r>
                        </m:e>
                        <m:sub>
                          <m:r>
                            <a:rPr lang="zh-CN" altLang="en-US" b="1" i="1">
                              <a:latin typeface="Cambria Math" panose="02040503050406030204" pitchFamily="18" charset="0"/>
                            </a:rPr>
                            <m:t>𝒔</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𝜷</m:t>
                          </m:r>
                        </m:e>
                        <m:sub>
                          <m:r>
                            <a:rPr lang="zh-CN" altLang="en-US" b="1" i="1">
                              <a:latin typeface="Cambria Math" panose="02040503050406030204" pitchFamily="18" charset="0"/>
                            </a:rPr>
                            <m:t>𝒈</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𝜷</m:t>
                          </m:r>
                        </m:e>
                        <m:sub>
                          <m:r>
                            <a:rPr lang="zh-CN" altLang="en-US" b="1" i="1">
                              <a:latin typeface="Cambria Math" panose="02040503050406030204" pitchFamily="18" charset="0"/>
                            </a:rPr>
                            <m:t>𝒔</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𝒍</m:t>
                          </m:r>
                        </m:e>
                        <m:sub>
                          <m:r>
                            <a:rPr lang="zh-CN" altLang="en-US" b="1" i="0">
                              <a:latin typeface="Cambria Math" panose="02040503050406030204" pitchFamily="18" charset="0"/>
                            </a:rPr>
                            <m:t>𝟎</m:t>
                          </m:r>
                        </m:sub>
                      </m:sSub>
                      <m:r>
                        <a:rPr lang="zh-CN" altLang="en-US" b="1" i="0">
                          <a:latin typeface="Cambria Math" panose="02040503050406030204" pitchFamily="18" charset="0"/>
                        </a:rPr>
                        <m:t>𝚫</m:t>
                      </m:r>
                      <m:r>
                        <a:rPr lang="zh-CN" altLang="en-US" b="1" i="1">
                          <a:latin typeface="Cambria Math" panose="02040503050406030204" pitchFamily="18" charset="0"/>
                        </a:rPr>
                        <m:t>𝒕</m:t>
                      </m:r>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2997024" y="2305692"/>
                <a:ext cx="3185167" cy="395621"/>
              </a:xfrm>
              <a:prstGeom prst="rect">
                <a:avLst/>
              </a:prstGeom>
              <a:blipFill>
                <a:blip r:embed="rId4"/>
                <a:stretch>
                  <a:fillRect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319964" y="2793398"/>
                <a:ext cx="2539285" cy="665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1">
                              <a:latin typeface="Cambria Math" panose="02040503050406030204" pitchFamily="18" charset="0"/>
                            </a:rPr>
                            <m:t>𝜷</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𝒍</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𝒍</m:t>
                              </m:r>
                            </m:e>
                            <m:sub>
                              <m:r>
                                <a:rPr lang="zh-CN" altLang="en-US" b="1" i="0">
                                  <a:latin typeface="Cambria Math" panose="02040503050406030204" pitchFamily="18" charset="0"/>
                                </a:rPr>
                                <m:t>𝟎</m:t>
                              </m:r>
                            </m:sub>
                          </m:sSub>
                        </m:den>
                      </m:f>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𝜷</m:t>
                          </m:r>
                        </m:e>
                        <m:sub>
                          <m:r>
                            <a:rPr lang="zh-CN" altLang="en-US" b="1" i="0">
                              <a:latin typeface="Cambria Math" panose="02040503050406030204" pitchFamily="18" charset="0"/>
                            </a:rPr>
                            <m:t>𝐠</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𝜷</m:t>
                          </m:r>
                        </m:e>
                        <m:sub>
                          <m:r>
                            <a:rPr lang="zh-CN" altLang="en-US" b="1" i="1">
                              <a:latin typeface="Cambria Math" panose="02040503050406030204" pitchFamily="18" charset="0"/>
                            </a:rPr>
                            <m:t>𝒔</m:t>
                          </m:r>
                        </m:sub>
                      </m:sSub>
                      <m:r>
                        <a:rPr lang="zh-CN" altLang="en-US" b="1" i="0">
                          <a:latin typeface="Cambria Math" panose="02040503050406030204" pitchFamily="18" charset="0"/>
                        </a:rPr>
                        <m:t>)</m:t>
                      </m:r>
                      <m:r>
                        <a:rPr lang="zh-CN" altLang="en-US" b="1" i="0">
                          <a:latin typeface="Cambria Math" panose="02040503050406030204" pitchFamily="18" charset="0"/>
                        </a:rPr>
                        <m:t>𝚫</m:t>
                      </m:r>
                      <m:r>
                        <a:rPr lang="zh-CN" altLang="en-US" b="1" i="1">
                          <a:latin typeface="Cambria Math" panose="02040503050406030204" pitchFamily="18" charset="0"/>
                        </a:rPr>
                        <m:t>𝒕</m:t>
                      </m:r>
                    </m:oMath>
                  </m:oMathPara>
                </a14:m>
                <a:endParaRPr lang="zh-CN" altLang="en-US" b="1" dirty="0"/>
              </a:p>
            </p:txBody>
          </p:sp>
        </mc:Choice>
        <mc:Fallback xmlns="">
          <p:sp>
            <p:nvSpPr>
              <p:cNvPr id="9" name="矩形 8"/>
              <p:cNvSpPr>
                <a:spLocks noRot="1" noChangeAspect="1" noMove="1" noResize="1" noEditPoints="1" noAdjustHandles="1" noChangeArrowheads="1" noChangeShapeType="1" noTextEdit="1"/>
              </p:cNvSpPr>
              <p:nvPr/>
            </p:nvSpPr>
            <p:spPr>
              <a:xfrm>
                <a:off x="3319964" y="2793398"/>
                <a:ext cx="2539285" cy="66511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817582" y="3438799"/>
                <a:ext cx="3544047" cy="3956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𝐑</m:t>
                          </m:r>
                        </m:e>
                        <m:sub>
                          <m:r>
                            <a:rPr lang="zh-CN" altLang="en-US" b="1" i="1">
                              <a:latin typeface="Cambria Math" panose="02040503050406030204" pitchFamily="18" charset="0"/>
                            </a:rPr>
                            <m:t>𝛃</m:t>
                          </m:r>
                        </m:sub>
                      </m:sSub>
                      <m:r>
                        <a:rPr lang="zh-CN" altLang="en-US" b="1">
                          <a:latin typeface="Cambria Math" panose="02040503050406030204" pitchFamily="18" charset="0"/>
                        </a:rPr>
                        <m:t>=</m:t>
                      </m:r>
                      <m:r>
                        <a:rPr lang="en-US" altLang="zh-CN" b="1" i="1">
                          <a:latin typeface="Cambria Math" panose="02040503050406030204" pitchFamily="18" charset="0"/>
                        </a:rPr>
                        <m:t>𝑺</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𝐑</m:t>
                          </m:r>
                        </m:e>
                        <m:sub>
                          <m:r>
                            <a:rPr lang="zh-CN" altLang="en-US" b="1" i="1">
                              <a:latin typeface="Cambria Math" panose="02040503050406030204" pitchFamily="18" charset="0"/>
                            </a:rPr>
                            <m:t>𝟎</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𝛆</m:t>
                          </m:r>
                        </m:e>
                        <m:sub>
                          <m:r>
                            <a:rPr lang="zh-CN" altLang="en-US" b="1" i="1">
                              <a:latin typeface="Cambria Math" panose="02040503050406030204" pitchFamily="18" charset="0"/>
                            </a:rPr>
                            <m:t>𝛃</m:t>
                          </m:r>
                        </m:sub>
                      </m:sSub>
                      <m:r>
                        <a:rPr lang="zh-CN" altLang="en-US" b="1">
                          <a:latin typeface="Cambria Math" panose="02040503050406030204" pitchFamily="18" charset="0"/>
                        </a:rPr>
                        <m:t>=</m:t>
                      </m:r>
                      <m:r>
                        <a:rPr lang="en-US" altLang="zh-CN" i="1">
                          <a:latin typeface="Cambria Math" panose="02040503050406030204" pitchFamily="18" charset="0"/>
                        </a:rPr>
                        <m:t>𝑆</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𝐑</m:t>
                          </m:r>
                        </m:e>
                        <m:sub>
                          <m:r>
                            <a:rPr lang="zh-CN" altLang="en-US" b="1" i="1">
                              <a:latin typeface="Cambria Math" panose="02040503050406030204" pitchFamily="18" charset="0"/>
                            </a:rPr>
                            <m:t>𝟎</m:t>
                          </m:r>
                        </m:sub>
                      </m:sSub>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𝛃</m:t>
                          </m:r>
                        </m:e>
                        <m:sub>
                          <m:r>
                            <a:rPr lang="zh-CN" altLang="en-US" b="1" i="1">
                              <a:latin typeface="Cambria Math" panose="02040503050406030204" pitchFamily="18" charset="0"/>
                            </a:rPr>
                            <m:t>𝐠</m:t>
                          </m:r>
                        </m:sub>
                      </m:sSub>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𝛃</m:t>
                          </m:r>
                        </m:e>
                        <m:sub>
                          <m:r>
                            <a:rPr lang="zh-CN" altLang="en-US" b="1" i="1">
                              <a:latin typeface="Cambria Math" panose="02040503050406030204" pitchFamily="18" charset="0"/>
                            </a:rPr>
                            <m:t>𝐬</m:t>
                          </m:r>
                        </m:sub>
                      </m:sSub>
                      <m:r>
                        <a:rPr lang="zh-CN" altLang="en-US" b="1">
                          <a:latin typeface="Cambria Math" panose="02040503050406030204" pitchFamily="18" charset="0"/>
                        </a:rPr>
                        <m:t>)</m:t>
                      </m:r>
                      <m:r>
                        <a:rPr lang="zh-CN" altLang="en-US" b="1" i="1">
                          <a:latin typeface="Cambria Math" panose="02040503050406030204" pitchFamily="18" charset="0"/>
                        </a:rPr>
                        <m:t>𝚫</m:t>
                      </m:r>
                      <m:r>
                        <a:rPr lang="zh-CN" altLang="en-US" b="1" i="1">
                          <a:latin typeface="Cambria Math" panose="02040503050406030204" pitchFamily="18" charset="0"/>
                        </a:rPr>
                        <m:t>𝐭</m:t>
                      </m:r>
                    </m:oMath>
                  </m:oMathPara>
                </a14:m>
                <a:endParaRPr lang="zh-CN" altLang="en-US" b="1" dirty="0">
                  <a:latin typeface="Cambria Math" panose="020405030504060302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2817582" y="3438799"/>
                <a:ext cx="3544047" cy="395686"/>
              </a:xfrm>
              <a:prstGeom prst="rect">
                <a:avLst/>
              </a:prstGeom>
              <a:blipFill>
                <a:blip r:embed="rId6"/>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619672" y="4227444"/>
                <a:ext cx="4501169" cy="6692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a:latin typeface="Cambria Math" panose="02040503050406030204" pitchFamily="18" charset="0"/>
                            </a:rPr>
                          </m:ctrlPr>
                        </m:fPr>
                        <m:num>
                          <m:r>
                            <a:rPr lang="zh-CN" altLang="en-US" b="1" i="1">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𝒕</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𝟎</m:t>
                              </m:r>
                            </m:sub>
                          </m:sSub>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𝒕</m:t>
                              </m:r>
                            </m:sub>
                          </m:sSub>
                          <m:r>
                            <a:rPr lang="zh-CN" altLang="en-US" b="1" i="0">
                              <a:latin typeface="Cambria Math" panose="02040503050406030204" pitchFamily="18" charset="0"/>
                            </a:rPr>
                            <m:t>+</m:t>
                          </m:r>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𝜷</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𝟎</m:t>
                              </m:r>
                            </m:sub>
                          </m:sSub>
                        </m:den>
                      </m:f>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𝒂</m:t>
                          </m:r>
                        </m:e>
                        <m:sub>
                          <m:r>
                            <a:rPr lang="zh-CN" altLang="en-US" b="1" i="0">
                              <a:latin typeface="Cambria Math" panose="02040503050406030204" pitchFamily="18" charset="0"/>
                            </a:rPr>
                            <m:t>𝟎</m:t>
                          </m:r>
                        </m:sub>
                      </m:sSub>
                      <m:r>
                        <a:rPr lang="zh-CN" altLang="en-US" b="1" i="0">
                          <a:latin typeface="Cambria Math" panose="02040503050406030204" pitchFamily="18" charset="0"/>
                        </a:rPr>
                        <m:t>𝚫</m:t>
                      </m:r>
                      <m:r>
                        <a:rPr lang="zh-CN" altLang="en-US" b="1" i="1">
                          <a:latin typeface="Cambria Math" panose="02040503050406030204" pitchFamily="18" charset="0"/>
                        </a:rPr>
                        <m:t>𝒕</m:t>
                      </m:r>
                      <m:r>
                        <a:rPr lang="zh-CN" altLang="en-US" b="1" i="0">
                          <a:latin typeface="Cambria Math" panose="02040503050406030204" pitchFamily="18" charset="0"/>
                        </a:rPr>
                        <m:t>+</m:t>
                      </m:r>
                      <m:r>
                        <a:rPr lang="en-US" altLang="zh-CN" b="1" i="1">
                          <a:latin typeface="Cambria Math" panose="02040503050406030204" pitchFamily="18" charset="0"/>
                        </a:rPr>
                        <m:t>𝑺</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𝜷</m:t>
                          </m:r>
                        </m:e>
                        <m:sub>
                          <m:r>
                            <a:rPr lang="zh-CN" altLang="en-US" b="1" i="0">
                              <a:latin typeface="Cambria Math" panose="02040503050406030204" pitchFamily="18" charset="0"/>
                            </a:rPr>
                            <m:t>𝐠</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𝜷</m:t>
                          </m:r>
                        </m:e>
                        <m:sub>
                          <m:r>
                            <a:rPr lang="zh-CN" altLang="en-US" b="1" i="1">
                              <a:latin typeface="Cambria Math" panose="02040503050406030204" pitchFamily="18" charset="0"/>
                            </a:rPr>
                            <m:t>𝒔</m:t>
                          </m:r>
                        </m:sub>
                      </m:sSub>
                      <m:r>
                        <a:rPr lang="zh-CN" altLang="en-US" b="1" i="0">
                          <a:latin typeface="Cambria Math" panose="02040503050406030204" pitchFamily="18" charset="0"/>
                        </a:rPr>
                        <m:t>)</m:t>
                      </m:r>
                      <m:r>
                        <a:rPr lang="zh-CN" altLang="en-US" b="1" i="0">
                          <a:latin typeface="Cambria Math" panose="02040503050406030204" pitchFamily="18" charset="0"/>
                        </a:rPr>
                        <m:t>𝚫</m:t>
                      </m:r>
                      <m:r>
                        <a:rPr lang="zh-CN" altLang="en-US" b="1" i="1">
                          <a:latin typeface="Cambria Math" panose="02040503050406030204" pitchFamily="18" charset="0"/>
                        </a:rPr>
                        <m:t>𝒕</m:t>
                      </m:r>
                    </m:oMath>
                  </m:oMathPara>
                </a14:m>
                <a:endParaRPr lang="zh-CN" altLang="en-US" b="1" dirty="0"/>
              </a:p>
            </p:txBody>
          </p:sp>
        </mc:Choice>
        <mc:Fallback xmlns="">
          <p:sp>
            <p:nvSpPr>
              <p:cNvPr id="11" name="矩形 10"/>
              <p:cNvSpPr>
                <a:spLocks noRot="1" noChangeAspect="1" noMove="1" noResize="1" noEditPoints="1" noAdjustHandles="1" noChangeArrowheads="1" noChangeShapeType="1" noTextEdit="1"/>
              </p:cNvSpPr>
              <p:nvPr/>
            </p:nvSpPr>
            <p:spPr>
              <a:xfrm>
                <a:off x="1619672" y="4227444"/>
                <a:ext cx="4501169" cy="66928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5949240" y="3931671"/>
                <a:ext cx="2966160" cy="1037656"/>
              </a:xfrm>
              <a:prstGeom prst="rect">
                <a:avLst/>
              </a:prstGeom>
            </p:spPr>
            <p:txBody>
              <a:bodyPr wrap="square">
                <a:spAutoFit/>
              </a:bodyPr>
              <a:lstStyle/>
              <a:p>
                <a:pPr>
                  <a:lnSpc>
                    <a:spcPct val="125000"/>
                  </a:lnSpc>
                  <a:buClr>
                    <a:schemeClr val="accent3">
                      <a:lumMod val="75000"/>
                    </a:schemeClr>
                  </a:buClr>
                </a:pPr>
                <a:r>
                  <a:rPr lang="zh-CN" altLang="en-US" sz="12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12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附加电阻的相对变化量与以下因素有关：</a:t>
                </a:r>
                <a:endParaRPr lang="en-US" altLang="zh-CN" sz="12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sz="12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环境温度</a:t>
                </a:r>
                <a:endParaRPr lang="en-US" altLang="zh-CN" sz="12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sz="12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应变片自身的性能参数（</a:t>
                </a:r>
                <a14:m>
                  <m:oMath xmlns:m="http://schemas.openxmlformats.org/officeDocument/2006/math">
                    <m:r>
                      <a:rPr lang="en-US" altLang="zh-CN" sz="1200" b="1" i="1">
                        <a:latin typeface="Cambria Math" panose="02040503050406030204" pitchFamily="18" charset="0"/>
                      </a:rPr>
                      <m:t>𝑺</m:t>
                    </m:r>
                  </m:oMath>
                </a14:m>
                <a:r>
                  <a:rPr lang="zh-CN" altLang="en-US" sz="12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14:m>
                  <m:oMath xmlns:m="http://schemas.openxmlformats.org/officeDocument/2006/math">
                    <m:sSub>
                      <m:sSubPr>
                        <m:ctrlPr>
                          <a:rPr lang="zh-CN" altLang="en-US" sz="1200" b="1" i="1">
                            <a:latin typeface="Cambria Math" panose="02040503050406030204" pitchFamily="18" charset="0"/>
                          </a:rPr>
                        </m:ctrlPr>
                      </m:sSubPr>
                      <m:e>
                        <m:r>
                          <a:rPr lang="zh-CN" altLang="en-US" sz="1200" b="1" i="1">
                            <a:latin typeface="Cambria Math" panose="02040503050406030204" pitchFamily="18" charset="0"/>
                          </a:rPr>
                          <m:t>𝒂</m:t>
                        </m:r>
                      </m:e>
                      <m:sub>
                        <m:r>
                          <a:rPr lang="zh-CN" altLang="en-US" sz="1200" b="1">
                            <a:latin typeface="Cambria Math" panose="02040503050406030204" pitchFamily="18" charset="0"/>
                          </a:rPr>
                          <m:t>𝟎</m:t>
                        </m:r>
                      </m:sub>
                    </m:sSub>
                    <m:r>
                      <a:rPr lang="zh-CN" altLang="en-US" sz="1200" b="1" i="1">
                        <a:latin typeface="Cambria Math" panose="02040503050406030204" pitchFamily="18" charset="0"/>
                      </a:rPr>
                      <m:t> </m:t>
                    </m:r>
                  </m:oMath>
                </a14:m>
                <a:r>
                  <a:rPr lang="zh-CN" altLang="en-US" sz="12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14:m>
                  <m:oMath xmlns:m="http://schemas.openxmlformats.org/officeDocument/2006/math">
                    <m:sSub>
                      <m:sSubPr>
                        <m:ctrlPr>
                          <a:rPr lang="zh-CN" altLang="en-US" sz="1200" b="1" i="1">
                            <a:latin typeface="Cambria Math" panose="02040503050406030204" pitchFamily="18" charset="0"/>
                          </a:rPr>
                        </m:ctrlPr>
                      </m:sSubPr>
                      <m:e>
                        <m:r>
                          <a:rPr lang="zh-CN" altLang="en-US" sz="1200" b="1" i="1">
                            <a:latin typeface="Cambria Math" panose="02040503050406030204" pitchFamily="18" charset="0"/>
                          </a:rPr>
                          <m:t>𝜷</m:t>
                        </m:r>
                      </m:e>
                      <m:sub>
                        <m:r>
                          <a:rPr lang="zh-CN" altLang="en-US" sz="1200" b="1" i="1">
                            <a:latin typeface="Cambria Math" panose="02040503050406030204" pitchFamily="18" charset="0"/>
                          </a:rPr>
                          <m:t>𝒔</m:t>
                        </m:r>
                      </m:sub>
                    </m:sSub>
                  </m:oMath>
                </a14:m>
                <a:r>
                  <a:rPr lang="zh-CN" altLang="en-US" sz="12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sz="12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zh-CN" sz="1200" b="1" dirty="0">
                    <a:solidFill>
                      <a:prstClr val="black"/>
                    </a:solidFill>
                    <a:latin typeface="Times New Roman" panose="02020603050405020304" pitchFamily="18" charset="0"/>
                    <a:ea typeface="微软雅黑" panose="020B0503020204020204" pitchFamily="34" charset="-122"/>
                  </a:rPr>
                  <a:t>被测试件线膨胀系数</a:t>
                </a:r>
                <a14:m>
                  <m:oMath xmlns:m="http://schemas.openxmlformats.org/officeDocument/2006/math">
                    <m:sSub>
                      <m:sSubPr>
                        <m:ctrlPr>
                          <a:rPr lang="zh-CN" altLang="zh-CN" sz="1200" b="1" i="1">
                            <a:latin typeface="Cambria Math" panose="02040503050406030204" pitchFamily="18" charset="0"/>
                          </a:rPr>
                        </m:ctrlPr>
                      </m:sSubPr>
                      <m:e>
                        <m:r>
                          <a:rPr lang="en-US" altLang="zh-CN" sz="1200" b="1" i="1">
                            <a:latin typeface="Cambria Math" panose="02040503050406030204" pitchFamily="18" charset="0"/>
                          </a:rPr>
                          <m:t>𝜷</m:t>
                        </m:r>
                      </m:e>
                      <m:sub>
                        <m:r>
                          <a:rPr lang="en-US" altLang="zh-CN" sz="1200" b="1" i="1">
                            <a:latin typeface="Cambria Math" panose="02040503050406030204" pitchFamily="18" charset="0"/>
                          </a:rPr>
                          <m:t>𝒈</m:t>
                        </m:r>
                      </m:sub>
                    </m:sSub>
                  </m:oMath>
                </a14:m>
                <a:endParaRPr lang="en-US" altLang="zh-CN" sz="1600" b="1" i="1" dirty="0">
                  <a:latin typeface="Cambria Math" panose="02040503050406030204" pitchFamily="18" charset="0"/>
                  <a:sym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5949240" y="3931671"/>
                <a:ext cx="2966160" cy="1037656"/>
              </a:xfrm>
              <a:prstGeom prst="rect">
                <a:avLst/>
              </a:prstGeom>
              <a:blipFill>
                <a:blip r:embed="rId8"/>
                <a:stretch>
                  <a:fillRect l="-205" r="-5133" b="-11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45582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471601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应变片的温度误差及补偿</a:t>
            </a:r>
          </a:p>
        </p:txBody>
      </p:sp>
      <p:sp>
        <p:nvSpPr>
          <p:cNvPr id="6" name="矩形 5"/>
          <p:cNvSpPr/>
          <p:nvPr/>
        </p:nvSpPr>
        <p:spPr>
          <a:xfrm>
            <a:off x="246211" y="1707654"/>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温度补偿方法通常有两大类</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线路</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补偿法；</a:t>
            </a: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应变片自</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补偿法</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0" lvl="1">
              <a:lnSpc>
                <a:spcPct val="125000"/>
              </a:lnSpc>
              <a:buClr>
                <a:schemeClr val="accent3">
                  <a:lumMod val="75000"/>
                </a:schemeClr>
              </a:buClr>
            </a:pP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）线路补偿法</a:t>
            </a:r>
            <a:endParaRPr lang="en-US" altLang="zh-CN"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电桥</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补偿是一种</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常</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用且</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效果良好</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的线路补偿方法；</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矩形 6"/>
          <p:cNvSpPr/>
          <p:nvPr/>
        </p:nvSpPr>
        <p:spPr>
          <a:xfrm>
            <a:off x="899592" y="1266314"/>
            <a:ext cx="324036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电阻应变片的温度补偿方法</a:t>
            </a:r>
          </a:p>
        </p:txBody>
      </p:sp>
      <p:sp>
        <p:nvSpPr>
          <p:cNvPr id="8" name="七角星 7"/>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3596022" y="3436877"/>
            <a:ext cx="1951955" cy="1457683"/>
          </a:xfrm>
          <a:prstGeom prst="rect">
            <a:avLst/>
          </a:prstGeom>
        </p:spPr>
      </p:pic>
    </p:spTree>
    <p:extLst>
      <p:ext uri="{BB962C8B-B14F-4D97-AF65-F5344CB8AC3E}">
        <p14:creationId xmlns:p14="http://schemas.microsoft.com/office/powerpoint/2010/main" val="2982839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471601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应变片的温度误差及补偿</a:t>
            </a:r>
          </a:p>
        </p:txBody>
      </p:sp>
      <mc:AlternateContent xmlns:mc="http://schemas.openxmlformats.org/markup-compatibility/2006" xmlns:a14="http://schemas.microsoft.com/office/drawing/2010/main">
        <mc:Choice Requires="a14">
          <p:sp>
            <p:nvSpPr>
              <p:cNvPr id="6" name="矩形 5"/>
              <p:cNvSpPr/>
              <p:nvPr/>
            </p:nvSpPr>
            <p:spPr>
              <a:xfrm>
                <a:off x="246211" y="1707654"/>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电桥输出电压</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𝑼</m:t>
                        </m:r>
                      </m:e>
                      <m:sub>
                        <m:r>
                          <a:rPr lang="en-US" altLang="zh-CN" b="1" i="1">
                            <a:latin typeface="Cambria Math" panose="02040503050406030204" pitchFamily="18" charset="0"/>
                          </a:rPr>
                          <m:t>𝟎</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与桥臂参数的关系为：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在测量应变时，工</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作应变片</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粘贴在</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被测试件</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表面上，</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补偿应变片</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𝑩</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粘贴在与被测试件材料完全</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相同</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补偿块</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上，且</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仅工作应变片承受应变</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246211" y="1707654"/>
                <a:ext cx="8686800" cy="3208571"/>
              </a:xfrm>
              <a:prstGeom prst="rect">
                <a:avLst/>
              </a:prstGeom>
              <a:blipFill>
                <a:blip r:embed="rId3"/>
                <a:stretch>
                  <a:fillRect l="-280"/>
                </a:stretch>
              </a:blipFill>
            </p:spPr>
            <p:txBody>
              <a:bodyPr/>
              <a:lstStyle/>
              <a:p>
                <a:r>
                  <a:rPr lang="zh-CN" altLang="en-US">
                    <a:noFill/>
                  </a:rPr>
                  <a:t> </a:t>
                </a:r>
              </a:p>
            </p:txBody>
          </p:sp>
        </mc:Fallback>
      </mc:AlternateContent>
      <p:sp>
        <p:nvSpPr>
          <p:cNvPr id="7" name="矩形 6"/>
          <p:cNvSpPr/>
          <p:nvPr/>
        </p:nvSpPr>
        <p:spPr>
          <a:xfrm>
            <a:off x="899592" y="1266314"/>
            <a:ext cx="324036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电阻应变片的温度补偿方法</a:t>
            </a:r>
          </a:p>
        </p:txBody>
      </p:sp>
      <p:sp>
        <p:nvSpPr>
          <p:cNvPr id="8" name="七角星 7"/>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Rectangular Callout 7"/>
          <p:cNvSpPr/>
          <p:nvPr/>
        </p:nvSpPr>
        <p:spPr bwMode="auto">
          <a:xfrm>
            <a:off x="4589611" y="1751087"/>
            <a:ext cx="2880320" cy="345182"/>
          </a:xfrm>
          <a:prstGeom prst="wedgeRectCallout">
            <a:avLst>
              <a:gd name="adj1" fmla="val -65416"/>
              <a:gd name="adj2" fmla="val 87412"/>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由桥臂电阻和电源电压决定的常数</a:t>
            </a:r>
            <a:endParaRPr lang="en-US" sz="1400" b="1" dirty="0">
              <a:solidFill>
                <a:prstClr val="black"/>
              </a:solidFill>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3" name="矩形 2"/>
              <p:cNvSpPr/>
              <p:nvPr/>
            </p:nvSpPr>
            <p:spPr>
              <a:xfrm>
                <a:off x="3301011" y="2139702"/>
                <a:ext cx="25419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r>
                            <a:rPr lang="zh-CN" altLang="en-US" b="1" i="1">
                              <a:latin typeface="Cambria Math" panose="02040503050406030204" pitchFamily="18" charset="0"/>
                            </a:rPr>
                            <m:t>𝑨</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𝟒</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𝑩</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𝟑</m:t>
                              </m:r>
                            </m:sub>
                          </m:sSub>
                        </m:e>
                      </m:d>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301011" y="2139702"/>
                <a:ext cx="2541978" cy="369332"/>
              </a:xfrm>
              <a:prstGeom prst="rect">
                <a:avLst/>
              </a:prstGeom>
              <a:blipFill>
                <a:blip r:embed="rId4"/>
                <a:stretch>
                  <a:fillRect t="-119672" r="-19952" b="-183607"/>
                </a:stretch>
              </a:blipFill>
            </p:spPr>
            <p:txBody>
              <a:bodyPr/>
              <a:lstStyle/>
              <a:p>
                <a:r>
                  <a:rPr lang="zh-CN" altLang="en-US">
                    <a:noFill/>
                  </a:rPr>
                  <a:t> </a:t>
                </a:r>
              </a:p>
            </p:txBody>
          </p:sp>
        </mc:Fallback>
      </mc:AlternateContent>
      <p:pic>
        <p:nvPicPr>
          <p:cNvPr id="2" name="图片 1"/>
          <p:cNvPicPr>
            <a:picLocks noChangeAspect="1"/>
          </p:cNvPicPr>
          <p:nvPr/>
        </p:nvPicPr>
        <p:blipFill>
          <a:blip r:embed="rId5"/>
          <a:stretch>
            <a:fillRect/>
          </a:stretch>
        </p:blipFill>
        <p:spPr>
          <a:xfrm>
            <a:off x="2431661" y="3183818"/>
            <a:ext cx="4280678" cy="1548520"/>
          </a:xfrm>
          <a:prstGeom prst="rect">
            <a:avLst/>
          </a:prstGeom>
        </p:spPr>
      </p:pic>
    </p:spTree>
    <p:extLst>
      <p:ext uri="{BB962C8B-B14F-4D97-AF65-F5344CB8AC3E}">
        <p14:creationId xmlns:p14="http://schemas.microsoft.com/office/powerpoint/2010/main" val="2099432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471601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应变片的温度误差及补偿</a:t>
            </a:r>
          </a:p>
        </p:txBody>
      </p:sp>
      <mc:AlternateContent xmlns:mc="http://schemas.openxmlformats.org/markup-compatibility/2006" xmlns:a14="http://schemas.microsoft.com/office/drawing/2010/main">
        <mc:Choice Requires="a14">
          <p:sp>
            <p:nvSpPr>
              <p:cNvPr id="6" name="矩形 5"/>
              <p:cNvSpPr/>
              <p:nvPr/>
            </p:nvSpPr>
            <p:spPr>
              <a:xfrm>
                <a:off x="246211" y="1707654"/>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当被测试件不承受应变时，</a:t>
                </a:r>
                <a:r>
                  <a:rPr lang="zh-CN" altLang="en-US" b="1" dirty="0"/>
                  <a:t> </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𝑩</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又处于同一环境温度为</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t</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的温度场中，调整电桥参数使之达到平衡，此时有：</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工程上，一般按</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𝑩</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𝟑</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𝟒</m:t>
                        </m:r>
                      </m:sub>
                    </m:sSub>
                  </m:oMath>
                </a14:m>
                <a:r>
                  <a:rPr lang="zh-CN" altLang="zh-CN" b="1" dirty="0">
                    <a:solidFill>
                      <a:prstClr val="black"/>
                    </a:solidFill>
                    <a:latin typeface="Times New Roman" panose="02020603050405020304" pitchFamily="18" charset="0"/>
                    <a:ea typeface="微软雅黑" panose="020B0503020204020204" pitchFamily="34" charset="-122"/>
                  </a:rPr>
                  <a:t>选取桥臂电阻</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当温度升高或降低</a:t>
                </a:r>
                <a14:m>
                  <m:oMath xmlns:m="http://schemas.openxmlformats.org/officeDocument/2006/math">
                    <m:r>
                      <a:rPr lang="en-US" altLang="zh-CN" b="1" i="1">
                        <a:latin typeface="Cambria Math" panose="02040503050406030204" pitchFamily="18" charset="0"/>
                      </a:rPr>
                      <m:t>𝜟</m:t>
                    </m:r>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𝒕</m:t>
                        </m:r>
                      </m:e>
                      <m:sub>
                        <m:r>
                          <a:rPr lang="en-US" altLang="zh-CN" b="1" i="1">
                            <a:latin typeface="Cambria Math" panose="02040503050406030204" pitchFamily="18" charset="0"/>
                          </a:rPr>
                          <m:t>𝟎</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时，两个应变片因温度而引起的电阻变化量相等，电桥仍处于平衡状态，即：</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246211" y="1707654"/>
                <a:ext cx="8686800" cy="3208571"/>
              </a:xfrm>
              <a:prstGeom prst="rect">
                <a:avLst/>
              </a:prstGeom>
              <a:blipFill>
                <a:blip r:embed="rId3"/>
                <a:stretch>
                  <a:fillRect l="-280" r="-490"/>
                </a:stretch>
              </a:blipFill>
            </p:spPr>
            <p:txBody>
              <a:bodyPr/>
              <a:lstStyle/>
              <a:p>
                <a:r>
                  <a:rPr lang="zh-CN" altLang="en-US">
                    <a:noFill/>
                  </a:rPr>
                  <a:t> </a:t>
                </a:r>
              </a:p>
            </p:txBody>
          </p:sp>
        </mc:Fallback>
      </mc:AlternateContent>
      <p:sp>
        <p:nvSpPr>
          <p:cNvPr id="7" name="矩形 6"/>
          <p:cNvSpPr/>
          <p:nvPr/>
        </p:nvSpPr>
        <p:spPr>
          <a:xfrm>
            <a:off x="899592" y="1266314"/>
            <a:ext cx="324036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电阻应变片的温度补偿方法</a:t>
            </a:r>
          </a:p>
        </p:txBody>
      </p:sp>
      <p:sp>
        <p:nvSpPr>
          <p:cNvPr id="8" name="七角星 7"/>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3099203" y="2602196"/>
                <a:ext cx="29808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r>
                        <a:rPr lang="zh-CN" altLang="en-US" b="1" i="1">
                          <a:latin typeface="Cambria Math" panose="02040503050406030204" pitchFamily="18" charset="0"/>
                        </a:rPr>
                        <m:t>𝑨</m:t>
                      </m:r>
                      <m:d>
                        <m:dPr>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𝟒</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𝑩</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𝟑</m:t>
                              </m:r>
                            </m:sub>
                          </m:sSub>
                        </m:e>
                      </m:d>
                      <m:r>
                        <a:rPr lang="zh-CN" altLang="en-US" b="1" i="0">
                          <a:latin typeface="Cambria Math" panose="02040503050406030204" pitchFamily="18" charset="0"/>
                        </a:rPr>
                        <m:t>=</m:t>
                      </m:r>
                      <m:r>
                        <a:rPr lang="zh-CN" altLang="en-US" b="1" i="0">
                          <a:latin typeface="Cambria Math" panose="02040503050406030204" pitchFamily="18" charset="0"/>
                        </a:rPr>
                        <m:t>𝟎</m:t>
                      </m:r>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3099203" y="2602196"/>
                <a:ext cx="2980816"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115474" y="4227934"/>
                <a:ext cx="491305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r>
                        <a:rPr lang="zh-CN" altLang="en-US" b="1" i="1">
                          <a:latin typeface="Cambria Math" panose="02040503050406030204" pitchFamily="18" charset="0"/>
                        </a:rPr>
                        <m:t>𝑨</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r>
                            <a:rPr lang="zh-CN" altLang="en-US" b="1" i="1">
                              <a:latin typeface="Cambria Math" panose="02040503050406030204" pitchFamily="18" charset="0"/>
                            </a:rPr>
                            <m:t>𝒕</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𝟒</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𝑩</m:t>
                          </m:r>
                        </m:sub>
                      </m:sSub>
                      <m:r>
                        <a:rPr lang="zh-CN" altLang="en-US" b="1" i="0">
                          <a:latin typeface="Cambria Math" panose="02040503050406030204" pitchFamily="18" charset="0"/>
                        </a:rPr>
                        <m:t>+</m:t>
                      </m:r>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𝑩𝒕</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𝟑</m:t>
                          </m:r>
                        </m:sub>
                      </m:sSub>
                      <m:r>
                        <a:rPr lang="zh-CN" altLang="en-US" b="1" i="0">
                          <a:latin typeface="Cambria Math" panose="02040503050406030204" pitchFamily="18" charset="0"/>
                        </a:rPr>
                        <m:t>]=</m:t>
                      </m:r>
                      <m:r>
                        <a:rPr lang="zh-CN" altLang="en-US" b="1" i="0">
                          <a:latin typeface="Cambria Math" panose="02040503050406030204" pitchFamily="18" charset="0"/>
                        </a:rPr>
                        <m:t>𝟎</m:t>
                      </m:r>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2115474" y="4227934"/>
                <a:ext cx="4913051" cy="369332"/>
              </a:xfrm>
              <a:prstGeom prst="rect">
                <a:avLst/>
              </a:prstGeom>
              <a:blipFill>
                <a:blip r:embed="rId5"/>
                <a:stretch>
                  <a:fillRect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2034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339503"/>
            <a:ext cx="428396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矩形 3"/>
          <p:cNvSpPr/>
          <p:nvPr/>
        </p:nvSpPr>
        <p:spPr>
          <a:xfrm>
            <a:off x="107504" y="381893"/>
            <a:ext cx="4108817" cy="461665"/>
          </a:xfrm>
          <a:prstGeom prst="rect">
            <a:avLst/>
          </a:prstGeom>
        </p:spPr>
        <p:txBody>
          <a:bodyPr wrap="none">
            <a:spAutoFit/>
          </a:bodyPr>
          <a:lstStyle/>
          <a:p>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第</a:t>
            </a:r>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章 常用传感器的工作原理</a:t>
            </a:r>
            <a:endParaRPr lang="zh-CN"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2" name="圆柱形 21"/>
          <p:cNvSpPr/>
          <p:nvPr/>
        </p:nvSpPr>
        <p:spPr>
          <a:xfrm>
            <a:off x="1115616" y="1004394"/>
            <a:ext cx="828092" cy="504056"/>
          </a:xfrm>
          <a:prstGeom prst="can">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3" name="TextBox 22"/>
          <p:cNvSpPr txBox="1"/>
          <p:nvPr/>
        </p:nvSpPr>
        <p:spPr>
          <a:xfrm>
            <a:off x="2019038" y="2592146"/>
            <a:ext cx="648072"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pitchFamily="34" charset="-122"/>
                <a:sym typeface="Times New Roman" panose="02020603050405020304" pitchFamily="18" charset="0"/>
              </a:rPr>
              <a:t>9.1</a:t>
            </a: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圆柱形 23"/>
          <p:cNvSpPr/>
          <p:nvPr/>
        </p:nvSpPr>
        <p:spPr>
          <a:xfrm>
            <a:off x="2081428" y="2637015"/>
            <a:ext cx="828092" cy="504056"/>
          </a:xfrm>
          <a:prstGeom prst="can">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2" name="TextBox 31"/>
          <p:cNvSpPr txBox="1"/>
          <p:nvPr/>
        </p:nvSpPr>
        <p:spPr>
          <a:xfrm>
            <a:off x="2214592" y="2740961"/>
            <a:ext cx="648072"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pitchFamily="34" charset="-122"/>
                <a:sym typeface="Times New Roman" panose="02020603050405020304" pitchFamily="18" charset="0"/>
              </a:rPr>
              <a:t>3.3</a:t>
            </a: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3" name="TextBox 32"/>
          <p:cNvSpPr txBox="1"/>
          <p:nvPr/>
        </p:nvSpPr>
        <p:spPr>
          <a:xfrm>
            <a:off x="1223628" y="1108340"/>
            <a:ext cx="648072"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pitchFamily="34" charset="-122"/>
                <a:sym typeface="Times New Roman" panose="02020603050405020304" pitchFamily="18" charset="0"/>
              </a:rPr>
              <a:t>3.1</a:t>
            </a: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5" name="圆柱形 34"/>
          <p:cNvSpPr/>
          <p:nvPr/>
        </p:nvSpPr>
        <p:spPr>
          <a:xfrm>
            <a:off x="2447764" y="1004394"/>
            <a:ext cx="2016224" cy="504056"/>
          </a:xfrm>
          <a:prstGeom prst="can">
            <a:avLst>
              <a:gd name="adj" fmla="val 13750"/>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电阻应变式传感器</a:t>
            </a:r>
          </a:p>
        </p:txBody>
      </p:sp>
      <p:sp>
        <p:nvSpPr>
          <p:cNvPr id="36" name="圆柱形 35"/>
          <p:cNvSpPr/>
          <p:nvPr/>
        </p:nvSpPr>
        <p:spPr>
          <a:xfrm>
            <a:off x="3402725" y="2637015"/>
            <a:ext cx="1565320" cy="504056"/>
          </a:xfrm>
          <a:prstGeom prst="can">
            <a:avLst>
              <a:gd name="adj" fmla="val 13750"/>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电容式传感器</a:t>
            </a:r>
          </a:p>
        </p:txBody>
      </p:sp>
      <p:cxnSp>
        <p:nvCxnSpPr>
          <p:cNvPr id="41" name="直接连接符 40"/>
          <p:cNvCxnSpPr>
            <a:endCxn id="35" idx="2"/>
          </p:cNvCxnSpPr>
          <p:nvPr/>
        </p:nvCxnSpPr>
        <p:spPr>
          <a:xfrm>
            <a:off x="1972562" y="1256422"/>
            <a:ext cx="475202" cy="0"/>
          </a:xfrm>
          <a:prstGeom prst="line">
            <a:avLst/>
          </a:prstGeom>
          <a:ln w="28575">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24" idx="4"/>
            <a:endCxn id="36" idx="2"/>
          </p:cNvCxnSpPr>
          <p:nvPr/>
        </p:nvCxnSpPr>
        <p:spPr>
          <a:xfrm>
            <a:off x="2909520" y="2889043"/>
            <a:ext cx="493205" cy="0"/>
          </a:xfrm>
          <a:prstGeom prst="line">
            <a:avLst/>
          </a:prstGeom>
          <a:ln w="28575">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圆柱形 15"/>
          <p:cNvSpPr/>
          <p:nvPr/>
        </p:nvSpPr>
        <p:spPr>
          <a:xfrm>
            <a:off x="1763688" y="1815666"/>
            <a:ext cx="828092" cy="504056"/>
          </a:xfrm>
          <a:prstGeom prst="can">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TextBox 32"/>
          <p:cNvSpPr txBox="1"/>
          <p:nvPr/>
        </p:nvSpPr>
        <p:spPr>
          <a:xfrm>
            <a:off x="1871700" y="1919612"/>
            <a:ext cx="648072"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pitchFamily="34" charset="-122"/>
                <a:sym typeface="Times New Roman" panose="02020603050405020304" pitchFamily="18" charset="0"/>
              </a:rPr>
              <a:t>3.2</a:t>
            </a: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圆柱形 17"/>
          <p:cNvSpPr/>
          <p:nvPr/>
        </p:nvSpPr>
        <p:spPr>
          <a:xfrm>
            <a:off x="3095836" y="1815666"/>
            <a:ext cx="1584176" cy="504056"/>
          </a:xfrm>
          <a:prstGeom prst="can">
            <a:avLst>
              <a:gd name="adj" fmla="val 13750"/>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电感式传感器</a:t>
            </a:r>
          </a:p>
        </p:txBody>
      </p:sp>
      <p:cxnSp>
        <p:nvCxnSpPr>
          <p:cNvPr id="19" name="直接连接符 18"/>
          <p:cNvCxnSpPr>
            <a:endCxn id="18" idx="2"/>
          </p:cNvCxnSpPr>
          <p:nvPr/>
        </p:nvCxnSpPr>
        <p:spPr>
          <a:xfrm>
            <a:off x="2620634" y="2067694"/>
            <a:ext cx="475202" cy="0"/>
          </a:xfrm>
          <a:prstGeom prst="line">
            <a:avLst/>
          </a:prstGeom>
          <a:ln w="28575">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9" name="TextBox 22"/>
          <p:cNvSpPr txBox="1"/>
          <p:nvPr/>
        </p:nvSpPr>
        <p:spPr>
          <a:xfrm>
            <a:off x="2591780" y="3462985"/>
            <a:ext cx="648072"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pitchFamily="34" charset="-122"/>
                <a:sym typeface="Times New Roman" panose="02020603050405020304" pitchFamily="18" charset="0"/>
              </a:rPr>
              <a:t>9.1</a:t>
            </a: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0" name="圆柱形 29"/>
          <p:cNvSpPr/>
          <p:nvPr/>
        </p:nvSpPr>
        <p:spPr>
          <a:xfrm>
            <a:off x="2654170" y="3507854"/>
            <a:ext cx="828092" cy="504056"/>
          </a:xfrm>
          <a:prstGeom prst="can">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1" name="TextBox 31"/>
          <p:cNvSpPr txBox="1"/>
          <p:nvPr/>
        </p:nvSpPr>
        <p:spPr>
          <a:xfrm>
            <a:off x="2787334" y="3611800"/>
            <a:ext cx="648072"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pitchFamily="34" charset="-122"/>
                <a:sym typeface="Times New Roman" panose="02020603050405020304" pitchFamily="18" charset="0"/>
              </a:rPr>
              <a:t>3.4</a:t>
            </a: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4" name="圆柱形 33"/>
          <p:cNvSpPr/>
          <p:nvPr/>
        </p:nvSpPr>
        <p:spPr>
          <a:xfrm>
            <a:off x="3975467" y="3507854"/>
            <a:ext cx="1568642" cy="504056"/>
          </a:xfrm>
          <a:prstGeom prst="can">
            <a:avLst>
              <a:gd name="adj" fmla="val 13750"/>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磁敏式传感器</a:t>
            </a:r>
          </a:p>
        </p:txBody>
      </p:sp>
      <p:cxnSp>
        <p:nvCxnSpPr>
          <p:cNvPr id="37" name="直接连接符 36"/>
          <p:cNvCxnSpPr>
            <a:stCxn id="30" idx="4"/>
            <a:endCxn id="34" idx="2"/>
          </p:cNvCxnSpPr>
          <p:nvPr/>
        </p:nvCxnSpPr>
        <p:spPr>
          <a:xfrm>
            <a:off x="3482262" y="3759882"/>
            <a:ext cx="493205" cy="0"/>
          </a:xfrm>
          <a:prstGeom prst="line">
            <a:avLst/>
          </a:prstGeom>
          <a:ln w="28575">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2"/>
          <p:cNvSpPr txBox="1"/>
          <p:nvPr/>
        </p:nvSpPr>
        <p:spPr>
          <a:xfrm>
            <a:off x="3170776" y="4264653"/>
            <a:ext cx="648072"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pitchFamily="34" charset="-122"/>
                <a:sym typeface="Times New Roman" panose="02020603050405020304" pitchFamily="18" charset="0"/>
              </a:rPr>
              <a:t>9.1</a:t>
            </a: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6" name="圆柱形 25"/>
          <p:cNvSpPr/>
          <p:nvPr/>
        </p:nvSpPr>
        <p:spPr>
          <a:xfrm>
            <a:off x="3233166" y="4309522"/>
            <a:ext cx="828092" cy="504056"/>
          </a:xfrm>
          <a:prstGeom prst="can">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TextBox 31"/>
          <p:cNvSpPr txBox="1"/>
          <p:nvPr/>
        </p:nvSpPr>
        <p:spPr>
          <a:xfrm>
            <a:off x="3366330" y="4413468"/>
            <a:ext cx="648072"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pitchFamily="34" charset="-122"/>
                <a:sym typeface="Times New Roman" panose="02020603050405020304" pitchFamily="18" charset="0"/>
              </a:rPr>
              <a:t>3.5</a:t>
            </a: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圆柱形 27"/>
          <p:cNvSpPr/>
          <p:nvPr/>
        </p:nvSpPr>
        <p:spPr>
          <a:xfrm>
            <a:off x="4554462" y="4309522"/>
            <a:ext cx="2050909" cy="504056"/>
          </a:xfrm>
          <a:prstGeom prst="can">
            <a:avLst>
              <a:gd name="adj" fmla="val 13750"/>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其它新型传感器</a:t>
            </a:r>
          </a:p>
        </p:txBody>
      </p:sp>
      <p:cxnSp>
        <p:nvCxnSpPr>
          <p:cNvPr id="38" name="直接连接符 37"/>
          <p:cNvCxnSpPr>
            <a:stCxn id="26" idx="4"/>
            <a:endCxn id="28" idx="2"/>
          </p:cNvCxnSpPr>
          <p:nvPr/>
        </p:nvCxnSpPr>
        <p:spPr>
          <a:xfrm>
            <a:off x="4061258" y="4561550"/>
            <a:ext cx="493204" cy="0"/>
          </a:xfrm>
          <a:prstGeom prst="line">
            <a:avLst/>
          </a:prstGeom>
          <a:ln w="28575">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4967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471601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应变片的温度误差及补偿</a:t>
            </a:r>
          </a:p>
        </p:txBody>
      </p:sp>
      <mc:AlternateContent xmlns:mc="http://schemas.openxmlformats.org/markup-compatibility/2006" xmlns:a14="http://schemas.microsoft.com/office/drawing/2010/main">
        <mc:Choice Requires="a14">
          <p:sp>
            <p:nvSpPr>
              <p:cNvPr id="6" name="矩形 5"/>
              <p:cNvSpPr/>
              <p:nvPr/>
            </p:nvSpPr>
            <p:spPr>
              <a:xfrm>
                <a:off x="246211" y="1707654"/>
                <a:ext cx="8686800" cy="317779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如果被测试件受到应变</a:t>
                </a:r>
                <a14:m>
                  <m:oMath xmlns:m="http://schemas.openxmlformats.org/officeDocument/2006/math">
                    <m:r>
                      <a:rPr lang="en-US" altLang="zh-CN" b="1" i="1" smtClean="0">
                        <a:latin typeface="Cambria Math" panose="02040503050406030204" pitchFamily="18" charset="0"/>
                      </a:rPr>
                      <m:t>𝜺</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的影响，工作应变片电阻</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会有新的增量</a:t>
                </a:r>
                <a14:m>
                  <m:oMath xmlns:m="http://schemas.openxmlformats.org/officeDocument/2006/math">
                    <m:r>
                      <a:rPr lang="en-US" altLang="zh-CN" b="1" i="1">
                        <a:latin typeface="Cambria Math" panose="02040503050406030204" pitchFamily="18" charset="0"/>
                      </a:rPr>
                      <m:t>𝚫</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𝟏</m:t>
                        </m:r>
                      </m:sub>
                    </m:sSub>
                    <m:r>
                      <a:rPr lang="en-US" altLang="zh-CN" b="1" i="1">
                        <a:latin typeface="Cambria Math" panose="02040503050406030204" pitchFamily="18" charset="0"/>
                      </a:rPr>
                      <m:t>𝑺</m:t>
                    </m:r>
                    <m:r>
                      <a:rPr lang="en-US" altLang="zh-CN" b="1" i="1">
                        <a:latin typeface="Cambria Math" panose="02040503050406030204" pitchFamily="18" charset="0"/>
                      </a:rPr>
                      <m:t>𝜺</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由于补偿片不承受应变，所以不会产生新的增量；</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此时，电桥的输出电压：</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zh-CN" b="1" dirty="0">
                    <a:solidFill>
                      <a:prstClr val="black"/>
                    </a:solidFill>
                    <a:latin typeface="Times New Roman" panose="02020603050405020304" pitchFamily="18" charset="0"/>
                    <a:ea typeface="微软雅黑" panose="020B0503020204020204" pitchFamily="34" charset="-122"/>
                  </a:rPr>
                  <a:t>要实现完全补偿</a:t>
                </a:r>
                <a:r>
                  <a:rPr lang="zh-CN" altLang="en-US" b="1" dirty="0">
                    <a:solidFill>
                      <a:prstClr val="black"/>
                    </a:solidFill>
                    <a:latin typeface="Times New Roman" panose="02020603050405020304" pitchFamily="18" charset="0"/>
                    <a:ea typeface="微软雅黑" panose="020B0503020204020204" pitchFamily="34" charset="-122"/>
                  </a:rPr>
                  <a:t>必须满足：</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在应变片工作过程中，保证</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𝑹</m:t>
                        </m:r>
                      </m:e>
                      <m:sub>
                        <m:r>
                          <a:rPr lang="en-US" altLang="zh-CN" sz="1600" b="1" i="1">
                            <a:latin typeface="Cambria Math" panose="02040503050406030204" pitchFamily="18" charset="0"/>
                          </a:rPr>
                          <m:t>𝟑</m:t>
                        </m:r>
                      </m:sub>
                    </m:sSub>
                    <m:r>
                      <a:rPr lang="en-US" altLang="zh-CN" sz="1600" b="1" i="1">
                        <a:latin typeface="Cambria Math" panose="02040503050406030204" pitchFamily="18" charset="0"/>
                      </a:rPr>
                      <m:t>=</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𝑹</m:t>
                        </m:r>
                      </m:e>
                      <m:sub>
                        <m:r>
                          <a:rPr lang="en-US" altLang="zh-CN" sz="1600" b="1" i="1">
                            <a:latin typeface="Cambria Math" panose="02040503050406030204" pitchFamily="18" charset="0"/>
                          </a:rPr>
                          <m:t>𝟒</m:t>
                        </m:r>
                      </m:sub>
                    </m:sSub>
                  </m:oMath>
                </a14:m>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nSpc>
                    <a:spcPct val="110000"/>
                  </a:lnSpc>
                  <a:buClr>
                    <a:schemeClr val="accent3">
                      <a:lumMod val="75000"/>
                    </a:schemeClr>
                  </a:buClr>
                  <a:buFont typeface="Wingdings" panose="05000000000000000000" pitchFamily="2" charset="2"/>
                  <a:buChar char="u"/>
                </a:pPr>
                <a14:m>
                  <m:oMath xmlns:m="http://schemas.openxmlformats.org/officeDocument/2006/math">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𝑹</m:t>
                        </m:r>
                      </m:e>
                      <m:sub>
                        <m:r>
                          <a:rPr lang="zh-CN" altLang="en-US" sz="1600" b="1">
                            <a:latin typeface="Cambria Math" panose="02040503050406030204" pitchFamily="18" charset="0"/>
                          </a:rPr>
                          <m:t>𝟏</m:t>
                        </m:r>
                      </m:sub>
                    </m:sSub>
                  </m:oMath>
                </a14:m>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a:t>
                </a:r>
                <a14:m>
                  <m:oMath xmlns:m="http://schemas.openxmlformats.org/officeDocument/2006/math">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𝑹</m:t>
                        </m:r>
                      </m:e>
                      <m:sub>
                        <m:r>
                          <a:rPr lang="zh-CN" altLang="en-US" sz="1600" b="1" i="1">
                            <a:latin typeface="Cambria Math" panose="02040503050406030204" pitchFamily="18" charset="0"/>
                          </a:rPr>
                          <m:t>𝑩</m:t>
                        </m:r>
                      </m:sub>
                    </m:sSub>
                  </m:oMath>
                </a14:m>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两个应变片应具有相同的电阻温度系数</a:t>
                </a:r>
                <a14:m>
                  <m:oMath xmlns:m="http://schemas.openxmlformats.org/officeDocument/2006/math">
                    <m:r>
                      <a:rPr lang="en-US" altLang="zh-CN" sz="1600" b="1" i="1">
                        <a:latin typeface="Cambria Math" panose="02040503050406030204" pitchFamily="18" charset="0"/>
                      </a:rPr>
                      <m:t>𝒂</m:t>
                    </m:r>
                  </m:oMath>
                </a14:m>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、线膨胀系数</a:t>
                </a:r>
                <a14:m>
                  <m:oMath xmlns:m="http://schemas.openxmlformats.org/officeDocument/2006/math">
                    <m:r>
                      <a:rPr lang="en-US" altLang="zh-CN" sz="1600" b="1" i="1">
                        <a:latin typeface="Cambria Math" panose="02040503050406030204" pitchFamily="18" charset="0"/>
                      </a:rPr>
                      <m:t>𝜷</m:t>
                    </m:r>
                  </m:oMath>
                </a14:m>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、应变灵敏度系数</a:t>
                </a:r>
                <a14:m>
                  <m:oMath xmlns:m="http://schemas.openxmlformats.org/officeDocument/2006/math">
                    <m:r>
                      <a:rPr lang="en-US" altLang="zh-CN" sz="1600" b="1" i="1">
                        <a:latin typeface="Cambria Math" panose="02040503050406030204" pitchFamily="18" charset="0"/>
                      </a:rPr>
                      <m:t>𝑺</m:t>
                    </m:r>
                  </m:oMath>
                </a14:m>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和初始电阻值</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𝑹</m:t>
                        </m:r>
                      </m:e>
                      <m:sub>
                        <m:r>
                          <a:rPr lang="en-US" altLang="zh-CN" sz="1600" b="1" i="1">
                            <a:latin typeface="Cambria Math" panose="02040503050406030204" pitchFamily="18" charset="0"/>
                          </a:rPr>
                          <m:t>𝟎</m:t>
                        </m:r>
                      </m:sub>
                    </m:sSub>
                  </m:oMath>
                </a14:m>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粘贴补偿片的补偿块材料和粘贴工作片的被测试件材料必须一样，两者线膨胀系数相同；</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两应变片应处于同一温度场。</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246211" y="1707654"/>
                <a:ext cx="8686800" cy="3177793"/>
              </a:xfrm>
              <a:prstGeom prst="rect">
                <a:avLst/>
              </a:prstGeom>
              <a:blipFill>
                <a:blip r:embed="rId3"/>
                <a:stretch>
                  <a:fillRect l="-280" r="-2169" b="-571"/>
                </a:stretch>
              </a:blipFill>
            </p:spPr>
            <p:txBody>
              <a:bodyPr/>
              <a:lstStyle/>
              <a:p>
                <a:r>
                  <a:rPr lang="zh-CN" altLang="en-US">
                    <a:noFill/>
                  </a:rPr>
                  <a:t> </a:t>
                </a:r>
              </a:p>
            </p:txBody>
          </p:sp>
        </mc:Fallback>
      </mc:AlternateContent>
      <p:sp>
        <p:nvSpPr>
          <p:cNvPr id="7" name="矩形 6"/>
          <p:cNvSpPr/>
          <p:nvPr/>
        </p:nvSpPr>
        <p:spPr>
          <a:xfrm>
            <a:off x="899592" y="1266314"/>
            <a:ext cx="324036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电阻应变片的温度补偿方法</a:t>
            </a:r>
          </a:p>
        </p:txBody>
      </p:sp>
      <p:sp>
        <p:nvSpPr>
          <p:cNvPr id="8" name="七角星 7"/>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668643" y="2751770"/>
                <a:ext cx="18067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r>
                        <a:rPr lang="zh-CN" altLang="en-US" b="1" i="1">
                          <a:latin typeface="Cambria Math" panose="02040503050406030204" pitchFamily="18" charset="0"/>
                        </a:rPr>
                        <m:t>𝑨</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𝟒</m:t>
                          </m:r>
                        </m:sub>
                      </m:sSub>
                      <m:r>
                        <a:rPr lang="en-US" altLang="zh-CN" b="1" i="1">
                          <a:latin typeface="Cambria Math" panose="02040503050406030204" pitchFamily="18" charset="0"/>
                        </a:rPr>
                        <m:t>𝑺</m:t>
                      </m:r>
                      <m:r>
                        <a:rPr lang="zh-CN" altLang="en-US" b="1" i="1">
                          <a:latin typeface="Cambria Math" panose="02040503050406030204" pitchFamily="18" charset="0"/>
                        </a:rPr>
                        <m:t>𝜺</m:t>
                      </m:r>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3668643" y="2751770"/>
                <a:ext cx="180671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7114512" y="2936436"/>
                <a:ext cx="1800200" cy="523220"/>
              </a:xfrm>
              <a:prstGeom prst="rect">
                <a:avLst/>
              </a:prstGeom>
            </p:spPr>
            <p:txBody>
              <a:bodyPr wrap="square">
                <a:spAutoFit/>
              </a:bodyPr>
              <a:lstStyle/>
              <a:p>
                <a:r>
                  <a:rPr lang="zh-CN" altLang="zh-CN" sz="1400" b="1" dirty="0">
                    <a:solidFill>
                      <a:prstClr val="black"/>
                    </a:solidFill>
                    <a:latin typeface="Times New Roman" panose="02020603050405020304" pitchFamily="18" charset="0"/>
                    <a:ea typeface="微软雅黑" panose="020B0503020204020204" pitchFamily="34" charset="-122"/>
                  </a:rPr>
                  <a:t>输出电压</a:t>
                </a:r>
                <a14:m>
                  <m:oMath xmlns:m="http://schemas.openxmlformats.org/officeDocument/2006/math">
                    <m:sSub>
                      <m:sSubPr>
                        <m:ctrlPr>
                          <a:rPr lang="zh-CN" altLang="zh-CN" sz="1400" b="1" i="1">
                            <a:effectLst/>
                            <a:latin typeface="Cambria Math" panose="02040503050406030204" pitchFamily="18" charset="0"/>
                            <a:ea typeface="Cambria Math" panose="02040503050406030204" pitchFamily="18" charset="0"/>
                          </a:rPr>
                        </m:ctrlPr>
                      </m:sSubPr>
                      <m:e>
                        <m:r>
                          <a:rPr lang="en-US" altLang="zh-CN" sz="1400" b="1" i="1">
                            <a:latin typeface="Cambria Math" panose="02040503050406030204" pitchFamily="18" charset="0"/>
                            <a:cs typeface="Times New Roman" panose="02020603050405020304" pitchFamily="18" charset="0"/>
                          </a:rPr>
                          <m:t>𝑼</m:t>
                        </m:r>
                      </m:e>
                      <m:sub>
                        <m:r>
                          <a:rPr lang="en-US" altLang="zh-CN" sz="1400" b="1" i="1">
                            <a:latin typeface="Cambria Math" panose="02040503050406030204" pitchFamily="18" charset="0"/>
                            <a:cs typeface="Times New Roman" panose="02020603050405020304" pitchFamily="18" charset="0"/>
                          </a:rPr>
                          <m:t>𝟎</m:t>
                        </m:r>
                      </m:sub>
                    </m:sSub>
                  </m:oMath>
                </a14:m>
                <a:r>
                  <a:rPr lang="zh-CN" altLang="en-US" sz="1400" b="1" dirty="0">
                    <a:solidFill>
                      <a:prstClr val="black"/>
                    </a:solidFill>
                    <a:latin typeface="Times New Roman" panose="02020603050405020304" pitchFamily="18" charset="0"/>
                    <a:ea typeface="微软雅黑" panose="020B0503020204020204" pitchFamily="34" charset="-122"/>
                  </a:rPr>
                  <a:t>与温度无关，实现温度补偿</a:t>
                </a:r>
              </a:p>
            </p:txBody>
          </p:sp>
        </mc:Choice>
        <mc:Fallback xmlns="">
          <p:sp>
            <p:nvSpPr>
              <p:cNvPr id="3" name="矩形 2"/>
              <p:cNvSpPr>
                <a:spLocks noRot="1" noChangeAspect="1" noMove="1" noResize="1" noEditPoints="1" noAdjustHandles="1" noChangeArrowheads="1" noChangeShapeType="1" noTextEdit="1"/>
              </p:cNvSpPr>
              <p:nvPr/>
            </p:nvSpPr>
            <p:spPr>
              <a:xfrm>
                <a:off x="7114512" y="2936436"/>
                <a:ext cx="1800200" cy="523220"/>
              </a:xfrm>
              <a:prstGeom prst="rect">
                <a:avLst/>
              </a:prstGeom>
              <a:blipFill>
                <a:blip r:embed="rId5"/>
                <a:stretch>
                  <a:fillRect l="-1017" t="-2326" b="-104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04639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471601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应变片的温度误差及补偿</a:t>
            </a:r>
          </a:p>
        </p:txBody>
      </p:sp>
      <p:sp>
        <p:nvSpPr>
          <p:cNvPr id="6" name="矩形 5"/>
          <p:cNvSpPr/>
          <p:nvPr/>
        </p:nvSpPr>
        <p:spPr>
          <a:xfrm>
            <a:off x="246210" y="1700680"/>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0" lvl="1">
              <a:lnSpc>
                <a:spcPct val="125000"/>
              </a:lnSpc>
              <a:buClr>
                <a:schemeClr val="accent3">
                  <a:lumMod val="75000"/>
                </a:schemeClr>
              </a:buClr>
            </a:pP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）应变片的自补偿法</a:t>
            </a:r>
            <a:endParaRPr lang="en-US" altLang="zh-CN"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应变片的自补偿法是利用</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自身具有温度补偿作用的应变片</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（称为温度自补偿应变片）来补偿的；</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温度变化而引起的应变片总电阻相对变化量为：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要实现温度自补偿，必须有：</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矩形 6"/>
          <p:cNvSpPr/>
          <p:nvPr/>
        </p:nvSpPr>
        <p:spPr>
          <a:xfrm>
            <a:off x="899592" y="1266314"/>
            <a:ext cx="324036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电阻应变片的温度补偿方法</a:t>
            </a:r>
          </a:p>
        </p:txBody>
      </p:sp>
      <p:sp>
        <p:nvSpPr>
          <p:cNvPr id="8" name="七角星 7"/>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2339026" y="3147814"/>
                <a:ext cx="4501169" cy="6692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a:latin typeface="Cambria Math" panose="02040503050406030204" pitchFamily="18" charset="0"/>
                            </a:rPr>
                          </m:ctrlPr>
                        </m:fPr>
                        <m:num>
                          <m:r>
                            <a:rPr lang="zh-CN" altLang="en-US" b="1" i="1">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𝒕</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𝟎</m:t>
                              </m:r>
                            </m:sub>
                          </m:sSub>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𝒕</m:t>
                              </m:r>
                            </m:sub>
                          </m:sSub>
                          <m:r>
                            <a:rPr lang="zh-CN" altLang="en-US" b="1" i="0">
                              <a:latin typeface="Cambria Math" panose="02040503050406030204" pitchFamily="18" charset="0"/>
                            </a:rPr>
                            <m:t>+</m:t>
                          </m:r>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𝜷</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𝟎</m:t>
                              </m:r>
                            </m:sub>
                          </m:sSub>
                        </m:den>
                      </m:f>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𝒂</m:t>
                          </m:r>
                        </m:e>
                        <m:sub>
                          <m:r>
                            <a:rPr lang="zh-CN" altLang="en-US" b="1" i="0">
                              <a:latin typeface="Cambria Math" panose="02040503050406030204" pitchFamily="18" charset="0"/>
                            </a:rPr>
                            <m:t>𝟎</m:t>
                          </m:r>
                        </m:sub>
                      </m:sSub>
                      <m:r>
                        <a:rPr lang="zh-CN" altLang="en-US" b="1" i="0">
                          <a:latin typeface="Cambria Math" panose="02040503050406030204" pitchFamily="18" charset="0"/>
                        </a:rPr>
                        <m:t>𝚫</m:t>
                      </m:r>
                      <m:r>
                        <a:rPr lang="zh-CN" altLang="en-US" b="1" i="1">
                          <a:latin typeface="Cambria Math" panose="02040503050406030204" pitchFamily="18" charset="0"/>
                        </a:rPr>
                        <m:t>𝒕</m:t>
                      </m:r>
                      <m:r>
                        <a:rPr lang="zh-CN" altLang="en-US" b="1" i="0">
                          <a:latin typeface="Cambria Math" panose="02040503050406030204" pitchFamily="18" charset="0"/>
                        </a:rPr>
                        <m:t>+</m:t>
                      </m:r>
                      <m:r>
                        <a:rPr lang="en-US" altLang="zh-CN" b="1" i="1">
                          <a:latin typeface="Cambria Math" panose="02040503050406030204" pitchFamily="18" charset="0"/>
                        </a:rPr>
                        <m:t>𝑺</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𝜷</m:t>
                          </m:r>
                        </m:e>
                        <m:sub>
                          <m:r>
                            <a:rPr lang="zh-CN" altLang="en-US" b="1" i="0">
                              <a:latin typeface="Cambria Math" panose="02040503050406030204" pitchFamily="18" charset="0"/>
                            </a:rPr>
                            <m:t>𝐠</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𝜷</m:t>
                          </m:r>
                        </m:e>
                        <m:sub>
                          <m:r>
                            <a:rPr lang="zh-CN" altLang="en-US" b="1" i="1">
                              <a:latin typeface="Cambria Math" panose="02040503050406030204" pitchFamily="18" charset="0"/>
                            </a:rPr>
                            <m:t>𝒔</m:t>
                          </m:r>
                        </m:sub>
                      </m:sSub>
                      <m:r>
                        <a:rPr lang="zh-CN" altLang="en-US" b="1" i="0">
                          <a:latin typeface="Cambria Math" panose="02040503050406030204" pitchFamily="18" charset="0"/>
                        </a:rPr>
                        <m:t>)</m:t>
                      </m:r>
                      <m:r>
                        <a:rPr lang="zh-CN" altLang="en-US" b="1" i="0">
                          <a:latin typeface="Cambria Math" panose="02040503050406030204" pitchFamily="18" charset="0"/>
                        </a:rPr>
                        <m:t>𝚫</m:t>
                      </m:r>
                      <m:r>
                        <a:rPr lang="zh-CN" altLang="en-US" b="1" i="1">
                          <a:latin typeface="Cambria Math" panose="02040503050406030204" pitchFamily="18" charset="0"/>
                        </a:rPr>
                        <m:t>𝒕</m:t>
                      </m:r>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2339026" y="3147814"/>
                <a:ext cx="4501169" cy="66928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470938" y="4188815"/>
                <a:ext cx="2081916" cy="4154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𝒂</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r>
                            <a:rPr lang="en-US" altLang="zh-CN" b="1" i="1">
                              <a:latin typeface="Cambria Math" panose="02040503050406030204" pitchFamily="18" charset="0"/>
                            </a:rPr>
                            <m:t>𝑺</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𝜷</m:t>
                              </m:r>
                            </m:e>
                            <m:sub>
                              <m:r>
                                <a:rPr lang="zh-CN" altLang="en-US" b="1" i="0">
                                  <a:latin typeface="Cambria Math" panose="02040503050406030204" pitchFamily="18" charset="0"/>
                                </a:rPr>
                                <m:t>𝐠</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𝜷</m:t>
                              </m:r>
                            </m:e>
                            <m:sub>
                              <m:r>
                                <a:rPr lang="zh-CN" altLang="en-US" b="1" i="1">
                                  <a:latin typeface="Cambria Math" panose="02040503050406030204" pitchFamily="18" charset="0"/>
                                </a:rPr>
                                <m:t>𝒔</m:t>
                              </m:r>
                            </m:sub>
                          </m:sSub>
                        </m:e>
                      </m:d>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3470938" y="4188815"/>
                <a:ext cx="2081916" cy="415435"/>
              </a:xfrm>
              <a:prstGeom prst="rect">
                <a:avLst/>
              </a:prstGeom>
              <a:blipFill>
                <a:blip r:embed="rId4"/>
                <a:stretch>
                  <a:fillRect t="-151471" r="-30409" b="-2235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012160" y="3871340"/>
                <a:ext cx="2772308" cy="974498"/>
              </a:xfrm>
              <a:prstGeom prst="rect">
                <a:avLst/>
              </a:prstGeom>
            </p:spPr>
            <p:txBody>
              <a:bodyPr wrap="square">
                <a:spAutoFit/>
              </a:bodyPr>
              <a:lstStyle/>
              <a:p>
                <a:pPr algn="just"/>
                <a:r>
                  <a:rPr lang="zh-CN" altLang="zh-CN" sz="1400" b="1" dirty="0">
                    <a:solidFill>
                      <a:prstClr val="black"/>
                    </a:solidFill>
                    <a:latin typeface="Times New Roman" panose="02020603050405020304" pitchFamily="18" charset="0"/>
                    <a:ea typeface="微软雅黑" panose="020B0503020204020204" pitchFamily="34" charset="-122"/>
                  </a:rPr>
                  <a:t>被测试件的线膨胀系数</a:t>
                </a:r>
                <a14:m>
                  <m:oMath xmlns:m="http://schemas.openxmlformats.org/officeDocument/2006/math">
                    <m:sSub>
                      <m:sSubPr>
                        <m:ctrlPr>
                          <a:rPr lang="zh-CN" altLang="zh-CN" sz="1400" b="1" i="1">
                            <a:effectLst/>
                            <a:latin typeface="Cambria Math" panose="02040503050406030204" pitchFamily="18" charset="0"/>
                            <a:ea typeface="Cambria Math" panose="02040503050406030204" pitchFamily="18" charset="0"/>
                          </a:rPr>
                        </m:ctrlPr>
                      </m:sSubPr>
                      <m:e>
                        <m:r>
                          <a:rPr lang="en-US" altLang="zh-CN" sz="1400" b="1" i="1">
                            <a:latin typeface="Cambria Math" panose="02040503050406030204" pitchFamily="18" charset="0"/>
                            <a:cs typeface="Times New Roman" panose="02020603050405020304" pitchFamily="18" charset="0"/>
                          </a:rPr>
                          <m:t>𝜷</m:t>
                        </m:r>
                      </m:e>
                      <m:sub>
                        <m:r>
                          <a:rPr lang="en-US" altLang="zh-CN" sz="1400" b="1" i="1">
                            <a:latin typeface="Cambria Math" panose="02040503050406030204" pitchFamily="18" charset="0"/>
                            <a:cs typeface="Times New Roman" panose="02020603050405020304" pitchFamily="18" charset="0"/>
                          </a:rPr>
                          <m:t>𝒈</m:t>
                        </m:r>
                      </m:sub>
                    </m:sSub>
                  </m:oMath>
                </a14:m>
                <a:r>
                  <a:rPr lang="zh-CN" altLang="zh-CN" sz="1400" b="1" dirty="0">
                    <a:solidFill>
                      <a:prstClr val="black"/>
                    </a:solidFill>
                    <a:latin typeface="Times New Roman" panose="02020603050405020304" pitchFamily="18" charset="0"/>
                    <a:ea typeface="微软雅黑" panose="020B0503020204020204" pitchFamily="34" charset="-122"/>
                  </a:rPr>
                  <a:t>已知时</a:t>
                </a:r>
                <a:r>
                  <a:rPr lang="zh-CN" altLang="en-US" sz="1400" b="1" dirty="0">
                    <a:solidFill>
                      <a:prstClr val="black"/>
                    </a:solidFill>
                    <a:latin typeface="Times New Roman" panose="02020603050405020304" pitchFamily="18" charset="0"/>
                    <a:ea typeface="微软雅黑" panose="020B0503020204020204" pitchFamily="34" charset="-122"/>
                  </a:rPr>
                  <a:t>，合理选择敏感栅材料，满足上式，无论如何变化均有</a:t>
                </a:r>
                <a14:m>
                  <m:oMath xmlns:m="http://schemas.openxmlformats.org/officeDocument/2006/math">
                    <m:r>
                      <a:rPr lang="en-US" altLang="zh-CN" sz="1400" b="1" i="1">
                        <a:latin typeface="Cambria Math" panose="02040503050406030204" pitchFamily="18" charset="0"/>
                      </a:rPr>
                      <m:t>𝚫</m:t>
                    </m:r>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𝑹</m:t>
                        </m:r>
                      </m:e>
                      <m:sub>
                        <m:r>
                          <a:rPr lang="en-US" altLang="zh-CN" sz="1400" b="1" i="1">
                            <a:latin typeface="Cambria Math" panose="02040503050406030204" pitchFamily="18" charset="0"/>
                          </a:rPr>
                          <m:t>𝒕</m:t>
                        </m:r>
                      </m:sub>
                    </m:sSub>
                    <m:r>
                      <a:rPr lang="en-US" altLang="zh-CN" sz="1400" b="1">
                        <a:latin typeface="Cambria Math" panose="02040503050406030204" pitchFamily="18" charset="0"/>
                      </a:rPr>
                      <m:t>/</m:t>
                    </m:r>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𝑹</m:t>
                        </m:r>
                      </m:e>
                      <m:sub>
                        <m:r>
                          <a:rPr lang="en-US" altLang="zh-CN" sz="1400" b="1" i="1">
                            <a:latin typeface="Cambria Math" panose="02040503050406030204" pitchFamily="18" charset="0"/>
                          </a:rPr>
                          <m:t>𝟎</m:t>
                        </m:r>
                      </m:sub>
                    </m:sSub>
                    <m:r>
                      <a:rPr lang="en-US" altLang="zh-CN" sz="1400" b="1" i="1">
                        <a:latin typeface="Cambria Math" panose="02040503050406030204" pitchFamily="18" charset="0"/>
                      </a:rPr>
                      <m:t>=</m:t>
                    </m:r>
                    <m:r>
                      <a:rPr lang="en-US" altLang="zh-CN" sz="1400" b="1" i="1">
                        <a:latin typeface="Cambria Math" panose="02040503050406030204" pitchFamily="18" charset="0"/>
                      </a:rPr>
                      <m:t>𝟎</m:t>
                    </m:r>
                  </m:oMath>
                </a14:m>
                <a:r>
                  <a:rPr lang="zh-CN" altLang="en-US" sz="1400" b="1" dirty="0">
                    <a:solidFill>
                      <a:prstClr val="black"/>
                    </a:solidFill>
                    <a:latin typeface="Times New Roman" panose="02020603050405020304" pitchFamily="18" charset="0"/>
                    <a:ea typeface="微软雅黑" panose="020B0503020204020204" pitchFamily="34" charset="-122"/>
                  </a:rPr>
                  <a:t>，即可实现温度补偿。</a:t>
                </a:r>
              </a:p>
            </p:txBody>
          </p:sp>
        </mc:Choice>
        <mc:Fallback xmlns="">
          <p:sp>
            <p:nvSpPr>
              <p:cNvPr id="9" name="矩形 8"/>
              <p:cNvSpPr>
                <a:spLocks noRot="1" noChangeAspect="1" noMove="1" noResize="1" noEditPoints="1" noAdjustHandles="1" noChangeArrowheads="1" noChangeShapeType="1" noTextEdit="1"/>
              </p:cNvSpPr>
              <p:nvPr/>
            </p:nvSpPr>
            <p:spPr>
              <a:xfrm>
                <a:off x="6012160" y="3871340"/>
                <a:ext cx="2772308" cy="974498"/>
              </a:xfrm>
              <a:prstGeom prst="rect">
                <a:avLst/>
              </a:prstGeom>
              <a:blipFill>
                <a:blip r:embed="rId5"/>
                <a:stretch>
                  <a:fillRect l="-659" t="-1250" r="-7253" b="-56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10200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44999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电阻应变式传感器的应用</a:t>
            </a:r>
          </a:p>
        </p:txBody>
      </p:sp>
      <p:sp>
        <p:nvSpPr>
          <p:cNvPr id="2" name="矩形 1"/>
          <p:cNvSpPr/>
          <p:nvPr/>
        </p:nvSpPr>
        <p:spPr>
          <a:xfrm>
            <a:off x="228600" y="944934"/>
            <a:ext cx="8686800" cy="1421928"/>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电阻应变片除直接用以测量机械、仪器及工程结构等的应力、应变外，还常与某种形式的弹性敏感元件相结合，专门制成各种应变式传感器，用来测量力、压力、扭矩、位移和加速度等物理量；</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下面以膜片式压力传感器为例介绍电阻应变式传感器的应用；</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2241325" y="2366862"/>
            <a:ext cx="2412268" cy="2462177"/>
          </a:xfrm>
          <a:prstGeom prst="rect">
            <a:avLst/>
          </a:prstGeom>
        </p:spPr>
      </p:pic>
      <p:sp>
        <p:nvSpPr>
          <p:cNvPr id="6" name="矩形 5"/>
          <p:cNvSpPr/>
          <p:nvPr/>
        </p:nvSpPr>
        <p:spPr>
          <a:xfrm>
            <a:off x="4572000" y="3183818"/>
            <a:ext cx="2545118" cy="1126462"/>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en-US" sz="14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感压膜：感受液体压力（与溶液重量成正比）；</a:t>
            </a:r>
            <a:endParaRPr lang="en-US" altLang="zh-CN" sz="14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sz="14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传压杆：将压力传递到上端的微压传感器进行检测；</a:t>
            </a:r>
            <a:endParaRPr lang="en-US" altLang="zh-CN" sz="14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4215340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44999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电阻应变式传感器的应用</a:t>
            </a:r>
          </a:p>
        </p:txBody>
      </p:sp>
      <p:sp>
        <p:nvSpPr>
          <p:cNvPr id="2" name="矩形 1"/>
          <p:cNvSpPr/>
          <p:nvPr/>
        </p:nvSpPr>
        <p:spPr>
          <a:xfrm>
            <a:off x="228600" y="944934"/>
            <a:ext cx="8686800" cy="396391"/>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微压传感器可以等效为一个感压的电桥电路；</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899592" y="1396093"/>
            <a:ext cx="2412268" cy="1757013"/>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4716016" y="1959682"/>
                <a:ext cx="14381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r>
                        <a:rPr lang="zh-CN" altLang="en-US" b="1" i="1">
                          <a:latin typeface="Cambria Math" panose="02040503050406030204" pitchFamily="18" charset="0"/>
                        </a:rPr>
                        <m:t>𝑲𝒉</m:t>
                      </m:r>
                      <m:r>
                        <a:rPr lang="zh-CN" altLang="en-US" b="1" i="1">
                          <a:latin typeface="Cambria Math" panose="02040503050406030204" pitchFamily="18" charset="0"/>
                        </a:rPr>
                        <m:t>𝝆</m:t>
                      </m:r>
                      <m:r>
                        <a:rPr lang="zh-CN" altLang="en-US" b="1" i="1">
                          <a:latin typeface="Cambria Math" panose="02040503050406030204" pitchFamily="18" charset="0"/>
                        </a:rPr>
                        <m:t>𝒈</m:t>
                      </m:r>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4716016" y="1959682"/>
                <a:ext cx="1438151" cy="369332"/>
              </a:xfrm>
              <a:prstGeom prst="rect">
                <a:avLst/>
              </a:prstGeom>
              <a:blipFill>
                <a:blip r:embed="rId4"/>
                <a:stretch>
                  <a:fillRect b="-13115"/>
                </a:stretch>
              </a:blipFill>
            </p:spPr>
            <p:txBody>
              <a:bodyPr/>
              <a:lstStyle/>
              <a:p>
                <a:r>
                  <a:rPr lang="zh-CN" altLang="en-US">
                    <a:noFill/>
                  </a:rPr>
                  <a:t> </a:t>
                </a:r>
              </a:p>
            </p:txBody>
          </p:sp>
        </mc:Fallback>
      </mc:AlternateContent>
      <p:sp>
        <p:nvSpPr>
          <p:cNvPr id="9" name="Rectangular Callout 7"/>
          <p:cNvSpPr/>
          <p:nvPr/>
        </p:nvSpPr>
        <p:spPr bwMode="auto">
          <a:xfrm>
            <a:off x="4896036" y="1416618"/>
            <a:ext cx="920477" cy="433175"/>
          </a:xfrm>
          <a:prstGeom prst="wedgeRectCallout">
            <a:avLst>
              <a:gd name="adj1" fmla="val 12217"/>
              <a:gd name="adj2" fmla="val 95231"/>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传感器传输系数</a:t>
            </a:r>
            <a:endParaRPr lang="en-US" sz="1400" b="1" dirty="0">
              <a:solidFill>
                <a:prstClr val="black"/>
              </a:solidFill>
              <a:latin typeface="Times New Roman" panose="02020603050405020304" pitchFamily="18" charset="0"/>
              <a:ea typeface="微软雅黑" panose="020B0503020204020204" pitchFamily="34" charset="-122"/>
            </a:endParaRPr>
          </a:p>
        </p:txBody>
      </p:sp>
      <p:sp>
        <p:nvSpPr>
          <p:cNvPr id="10" name="Rectangular Callout 7"/>
          <p:cNvSpPr/>
          <p:nvPr/>
        </p:nvSpPr>
        <p:spPr bwMode="auto">
          <a:xfrm>
            <a:off x="4701406" y="2455591"/>
            <a:ext cx="1115107" cy="473617"/>
          </a:xfrm>
          <a:prstGeom prst="wedgeRectCallout">
            <a:avLst>
              <a:gd name="adj1" fmla="val 31142"/>
              <a:gd name="adj2" fmla="val -91279"/>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感压膜距液面的深度</a:t>
            </a:r>
            <a:endParaRPr lang="en-US" sz="1400" b="1" dirty="0">
              <a:solidFill>
                <a:prstClr val="black"/>
              </a:solidFill>
              <a:latin typeface="Times New Roman" panose="02020603050405020304" pitchFamily="18" charset="0"/>
              <a:ea typeface="微软雅黑" panose="020B0503020204020204" pitchFamily="34" charset="-122"/>
            </a:endParaRPr>
          </a:p>
        </p:txBody>
      </p:sp>
      <p:sp>
        <p:nvSpPr>
          <p:cNvPr id="11" name="Rectangular Callout 7"/>
          <p:cNvSpPr/>
          <p:nvPr/>
        </p:nvSpPr>
        <p:spPr bwMode="auto">
          <a:xfrm>
            <a:off x="5976157" y="1416618"/>
            <a:ext cx="792088" cy="445655"/>
          </a:xfrm>
          <a:prstGeom prst="wedgeRectCallout">
            <a:avLst>
              <a:gd name="adj1" fmla="val -64744"/>
              <a:gd name="adj2" fmla="val 95231"/>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液体的密度</a:t>
            </a:r>
            <a:endParaRPr lang="en-US" sz="1400" b="1" dirty="0">
              <a:solidFill>
                <a:prstClr val="black"/>
              </a:solidFill>
              <a:latin typeface="Times New Roman" panose="02020603050405020304" pitchFamily="18" charset="0"/>
              <a:ea typeface="微软雅黑" panose="020B0503020204020204" pitchFamily="34" charset="-122"/>
            </a:endParaRPr>
          </a:p>
        </p:txBody>
      </p:sp>
      <p:sp>
        <p:nvSpPr>
          <p:cNvPr id="12" name="Rectangular Callout 7"/>
          <p:cNvSpPr/>
          <p:nvPr/>
        </p:nvSpPr>
        <p:spPr bwMode="auto">
          <a:xfrm>
            <a:off x="5976158" y="2480630"/>
            <a:ext cx="792088" cy="473617"/>
          </a:xfrm>
          <a:prstGeom prst="wedgeRectCallout">
            <a:avLst>
              <a:gd name="adj1" fmla="val -45017"/>
              <a:gd name="adj2" fmla="val -91279"/>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重力加速度</a:t>
            </a:r>
            <a:endParaRPr lang="en-US" sz="1400" b="1" dirty="0">
              <a:solidFill>
                <a:prstClr val="black"/>
              </a:solidFill>
              <a:latin typeface="Times New Roman" panose="02020603050405020304" pitchFamily="18" charset="0"/>
              <a:ea typeface="微软雅黑" panose="020B0503020204020204" pitchFamily="34" charset="-122"/>
            </a:endParaRPr>
          </a:p>
        </p:txBody>
      </p:sp>
      <p:sp>
        <p:nvSpPr>
          <p:cNvPr id="15" name="矩形 14"/>
          <p:cNvSpPr/>
          <p:nvPr/>
        </p:nvSpPr>
        <p:spPr>
          <a:xfrm>
            <a:off x="243508" y="3147814"/>
            <a:ext cx="8686800" cy="396391"/>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由于</a:t>
            </a:r>
            <a:r>
              <a:rPr lang="en-US" altLang="zh-CN" b="1" dirty="0" err="1">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hAρg</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=Q</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表征感压膜上面液体的重量，因此：</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p:cNvSpPr/>
              <p:nvPr/>
            </p:nvSpPr>
            <p:spPr>
              <a:xfrm>
                <a:off x="3990783" y="3611227"/>
                <a:ext cx="1162433"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𝑲𝑸</m:t>
                          </m:r>
                        </m:num>
                        <m:den>
                          <m:r>
                            <a:rPr lang="zh-CN" altLang="en-US" b="1" i="1">
                              <a:latin typeface="Cambria Math" panose="02040503050406030204" pitchFamily="18" charset="0"/>
                            </a:rPr>
                            <m:t>𝑨</m:t>
                          </m:r>
                        </m:den>
                      </m:f>
                    </m:oMath>
                  </m:oMathPara>
                </a14:m>
                <a:endParaRPr lang="zh-CN" altLang="en-US" b="1" dirty="0"/>
              </a:p>
            </p:txBody>
          </p:sp>
        </mc:Choice>
        <mc:Fallback xmlns="">
          <p:sp>
            <p:nvSpPr>
              <p:cNvPr id="8" name="矩形 7"/>
              <p:cNvSpPr>
                <a:spLocks noRot="1" noChangeAspect="1" noMove="1" noResize="1" noEditPoints="1" noAdjustHandles="1" noChangeArrowheads="1" noChangeShapeType="1" noTextEdit="1"/>
              </p:cNvSpPr>
              <p:nvPr/>
            </p:nvSpPr>
            <p:spPr>
              <a:xfrm>
                <a:off x="3990783" y="3611227"/>
                <a:ext cx="1162433" cy="610936"/>
              </a:xfrm>
              <a:prstGeom prst="rect">
                <a:avLst/>
              </a:prstGeom>
              <a:blipFill>
                <a:blip r:embed="rId5"/>
                <a:stretch>
                  <a:fillRect/>
                </a:stretch>
              </a:blipFill>
            </p:spPr>
            <p:txBody>
              <a:bodyPr/>
              <a:lstStyle/>
              <a:p>
                <a:r>
                  <a:rPr lang="zh-CN" altLang="en-US">
                    <a:noFill/>
                  </a:rPr>
                  <a:t> </a:t>
                </a:r>
              </a:p>
            </p:txBody>
          </p:sp>
        </mc:Fallback>
      </mc:AlternateContent>
      <p:sp>
        <p:nvSpPr>
          <p:cNvPr id="17" name="Rectangular Callout 7"/>
          <p:cNvSpPr/>
          <p:nvPr/>
        </p:nvSpPr>
        <p:spPr bwMode="auto">
          <a:xfrm>
            <a:off x="5268397" y="3642977"/>
            <a:ext cx="972108" cy="473617"/>
          </a:xfrm>
          <a:prstGeom prst="wedgeRectCallout">
            <a:avLst>
              <a:gd name="adj1" fmla="val -78331"/>
              <a:gd name="adj2" fmla="val 41454"/>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柱形容器的截面积</a:t>
            </a:r>
            <a:endParaRPr lang="en-US" sz="1400" b="1" dirty="0">
              <a:solidFill>
                <a:prstClr val="black"/>
              </a:solidFill>
              <a:latin typeface="Times New Roman" panose="02020603050405020304" pitchFamily="18" charset="0"/>
              <a:ea typeface="微软雅黑" panose="020B0503020204020204" pitchFamily="34" charset="-122"/>
            </a:endParaRPr>
          </a:p>
        </p:txBody>
      </p:sp>
      <p:sp>
        <p:nvSpPr>
          <p:cNvPr id="19" name="矩形 18"/>
          <p:cNvSpPr/>
          <p:nvPr/>
        </p:nvSpPr>
        <p:spPr>
          <a:xfrm>
            <a:off x="228599" y="4164809"/>
            <a:ext cx="8686800" cy="757130"/>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电桥输出电压与柱式容器内感压膜上面溶液的重量呈线性关系，可以利用这种方法测量溶液重量。</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4075328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26414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电感式传感器</a:t>
            </a:r>
          </a:p>
        </p:txBody>
      </p:sp>
      <p:sp>
        <p:nvSpPr>
          <p:cNvPr id="12" name="矩形 11"/>
          <p:cNvSpPr/>
          <p:nvPr/>
        </p:nvSpPr>
        <p:spPr>
          <a:xfrm>
            <a:off x="228600" y="925277"/>
            <a:ext cx="8686800" cy="2751522"/>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电感式传感器是利用</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电磁感应</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原理将</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被测非电量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转换成线圈</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自感</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量或</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互感</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量的变化，再由</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测量电路</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转换为</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电压</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或</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电流</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的变化量输出的装置；</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根据转换原理不同，电感式传感器可以分为以下三种：</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6" name="Group 6"/>
          <p:cNvGrpSpPr/>
          <p:nvPr/>
        </p:nvGrpSpPr>
        <p:grpSpPr bwMode="auto">
          <a:xfrm>
            <a:off x="1533546" y="1779662"/>
            <a:ext cx="6076907" cy="1383666"/>
            <a:chOff x="1584" y="1703"/>
            <a:chExt cx="3735" cy="1540"/>
          </a:xfrm>
        </p:grpSpPr>
        <p:sp>
          <p:nvSpPr>
            <p:cNvPr id="7" name="Text Box 8"/>
            <p:cNvSpPr txBox="1">
              <a:spLocks noChangeArrowheads="1"/>
            </p:cNvSpPr>
            <p:nvPr/>
          </p:nvSpPr>
          <p:spPr bwMode="auto">
            <a:xfrm>
              <a:off x="2527" y="1776"/>
              <a:ext cx="441" cy="651"/>
            </a:xfrm>
            <a:prstGeom prst="rect">
              <a:avLst/>
            </a:prstGeom>
            <a:noFill/>
            <a:ln w="38100" cap="sq">
              <a:solidFill>
                <a:srgbClr val="33CCCC"/>
              </a:solidFill>
              <a:miter lim="800000"/>
              <a:headEnd type="none" w="sm" len="sm"/>
              <a:tailEnd type="none" w="sm" len="sm"/>
            </a:ln>
            <a:effectLst/>
          </p:spPr>
          <p:txBody>
            <a:bodyPr wrap="square">
              <a:spAutoFit/>
            </a:bodyPr>
            <a:lstStyle>
              <a:lvl1pPr>
                <a:defRPr sz="2000" b="1">
                  <a:solidFill>
                    <a:srgbClr val="6600FF"/>
                  </a:solidFill>
                  <a:latin typeface="Times New Roman" panose="02020603050405020304" pitchFamily="18" charset="0"/>
                  <a:ea typeface="宋体" panose="02010600030101010101" pitchFamily="2" charset="-122"/>
                </a:defRPr>
              </a:lvl1pPr>
              <a:lvl2pPr marL="742950" indent="-285750">
                <a:defRPr sz="2000" b="1">
                  <a:solidFill>
                    <a:srgbClr val="6600FF"/>
                  </a:solidFill>
                  <a:latin typeface="Times New Roman" panose="02020603050405020304" pitchFamily="18" charset="0"/>
                  <a:ea typeface="宋体" panose="02010600030101010101" pitchFamily="2" charset="-122"/>
                </a:defRPr>
              </a:lvl2pPr>
              <a:lvl3pPr marL="1143000" indent="-228600">
                <a:defRPr sz="2000" b="1">
                  <a:solidFill>
                    <a:srgbClr val="6600FF"/>
                  </a:solidFill>
                  <a:latin typeface="Times New Roman" panose="02020603050405020304" pitchFamily="18" charset="0"/>
                  <a:ea typeface="宋体" panose="02010600030101010101" pitchFamily="2" charset="-122"/>
                </a:defRPr>
              </a:lvl3pPr>
              <a:lvl4pPr marL="1600200" indent="-228600">
                <a:defRPr sz="2000" b="1">
                  <a:solidFill>
                    <a:srgbClr val="6600FF"/>
                  </a:solidFill>
                  <a:latin typeface="Times New Roman" panose="02020603050405020304" pitchFamily="18" charset="0"/>
                  <a:ea typeface="宋体" panose="02010600030101010101" pitchFamily="2" charset="-122"/>
                </a:defRPr>
              </a:lvl4pPr>
              <a:lvl5pPr marL="2057400" indent="-228600">
                <a:defRPr sz="2000" b="1">
                  <a:solidFill>
                    <a:srgbClr val="66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rgbClr val="66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rgbClr val="66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rgbClr val="66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rgbClr val="6600FF"/>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1" lang="zh-CN" altLang="en-US" sz="160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rPr>
                <a:t>电磁感应</a:t>
              </a:r>
            </a:p>
          </p:txBody>
        </p:sp>
        <p:sp>
          <p:nvSpPr>
            <p:cNvPr id="8" name="Line 9"/>
            <p:cNvSpPr>
              <a:spLocks noChangeShapeType="1"/>
            </p:cNvSpPr>
            <p:nvPr/>
          </p:nvSpPr>
          <p:spPr bwMode="auto">
            <a:xfrm>
              <a:off x="1584" y="2064"/>
              <a:ext cx="912" cy="0"/>
            </a:xfrm>
            <a:prstGeom prst="line">
              <a:avLst/>
            </a:prstGeom>
            <a:noFill/>
            <a:ln w="38100" cap="sq">
              <a:solidFill>
                <a:srgbClr val="FF0066"/>
              </a:solidFill>
              <a:miter lim="800000"/>
              <a:headEnd type="none" w="sm" len="sm"/>
              <a:tailEnd type="triangle" w="sm" len="sm"/>
            </a:ln>
            <a:effectLst/>
          </p:spPr>
          <p:txBody>
            <a:bodyPr wrap="none"/>
            <a:lstStyle/>
            <a:p>
              <a:pPr algn="just" eaLnBrk="1" hangingPunct="1">
                <a:defRPr/>
              </a:pPr>
              <a:endParaRPr lang="zh-CN" altLang="en-US">
                <a:latin typeface="+mj-lt"/>
              </a:endParaRPr>
            </a:p>
          </p:txBody>
        </p:sp>
        <p:sp>
          <p:nvSpPr>
            <p:cNvPr id="9" name="Text Box 10"/>
            <p:cNvSpPr txBox="1">
              <a:spLocks noChangeArrowheads="1"/>
            </p:cNvSpPr>
            <p:nvPr/>
          </p:nvSpPr>
          <p:spPr bwMode="auto">
            <a:xfrm>
              <a:off x="1622" y="1711"/>
              <a:ext cx="806" cy="377"/>
            </a:xfrm>
            <a:prstGeom prst="rect">
              <a:avLst/>
            </a:prstGeom>
            <a:noFill/>
            <a:ln w="38100" cap="sq">
              <a:noFill/>
              <a:miter lim="800000"/>
              <a:headEnd type="none" w="sm" len="sm"/>
              <a:tailEnd type="none" w="sm" len="sm"/>
            </a:ln>
            <a:effectLst/>
          </p:spPr>
          <p:txBody>
            <a:bodyPr wrap="square">
              <a:spAutoFit/>
            </a:bodyPr>
            <a:lstStyle>
              <a:defPPr>
                <a:defRPr lang="zh-CN"/>
              </a:defPPr>
              <a:lvl1pPr>
                <a:spcBef>
                  <a:spcPct val="50000"/>
                </a:spcBef>
                <a:defRPr kumimoji="1">
                  <a:solidFill>
                    <a:srgbClr val="0000FF"/>
                  </a:solidFill>
                  <a:effectLst>
                    <a:outerShdw blurRad="38100" dist="38100" dir="2700000" algn="tl">
                      <a:srgbClr val="000000">
                        <a:alpha val="43137"/>
                      </a:srgbClr>
                    </a:outerShdw>
                  </a:effectLst>
                  <a:latin typeface="+mj-lt"/>
                </a:defRPr>
              </a:lvl1pPr>
            </a:lstStyle>
            <a:p>
              <a:r>
                <a:rPr lang="en-US" altLang="zh-CN" sz="1600" dirty="0"/>
                <a:t> </a:t>
              </a:r>
              <a:r>
                <a:rPr lang="zh-CN" altLang="en-US" sz="1600" dirty="0"/>
                <a:t>被测非电量</a:t>
              </a:r>
            </a:p>
          </p:txBody>
        </p:sp>
        <p:sp>
          <p:nvSpPr>
            <p:cNvPr id="10" name="Line 11"/>
            <p:cNvSpPr>
              <a:spLocks noChangeShapeType="1"/>
            </p:cNvSpPr>
            <p:nvPr/>
          </p:nvSpPr>
          <p:spPr bwMode="auto">
            <a:xfrm>
              <a:off x="2992" y="2064"/>
              <a:ext cx="961" cy="0"/>
            </a:xfrm>
            <a:prstGeom prst="line">
              <a:avLst/>
            </a:prstGeom>
            <a:noFill/>
            <a:ln w="38100" cap="sq">
              <a:solidFill>
                <a:srgbClr val="FF0066"/>
              </a:solidFill>
              <a:miter lim="800000"/>
              <a:headEnd type="none" w="sm" len="sm"/>
              <a:tailEnd type="triangle" w="sm" len="sm"/>
            </a:ln>
            <a:effectLst/>
          </p:spPr>
          <p:txBody>
            <a:bodyPr wrap="none"/>
            <a:lstStyle/>
            <a:p>
              <a:pPr algn="just" eaLnBrk="1" hangingPunct="1">
                <a:defRPr/>
              </a:pPr>
              <a:endParaRPr lang="zh-CN" altLang="en-US" dirty="0">
                <a:latin typeface="+mj-lt"/>
              </a:endParaRPr>
            </a:p>
          </p:txBody>
        </p:sp>
        <p:sp>
          <p:nvSpPr>
            <p:cNvPr id="11" name="Text Box 12"/>
            <p:cNvSpPr txBox="1">
              <a:spLocks noChangeArrowheads="1"/>
            </p:cNvSpPr>
            <p:nvPr/>
          </p:nvSpPr>
          <p:spPr bwMode="auto">
            <a:xfrm>
              <a:off x="3156" y="1706"/>
              <a:ext cx="616" cy="377"/>
            </a:xfrm>
            <a:prstGeom prst="rect">
              <a:avLst/>
            </a:prstGeom>
            <a:noFill/>
            <a:ln w="38100" cap="sq">
              <a:noFill/>
              <a:miter lim="800000"/>
              <a:headEnd type="none" w="sm" len="sm"/>
              <a:tailEnd type="none" w="sm" len="sm"/>
            </a:ln>
            <a:effectLst/>
          </p:spPr>
          <p:txBody>
            <a:bodyPr wrap="square">
              <a:spAutoFit/>
            </a:bodyPr>
            <a:lstStyle/>
            <a:p>
              <a:pPr algn="ctr" eaLnBrk="1" hangingPunct="1">
                <a:spcBef>
                  <a:spcPct val="50000"/>
                </a:spcBef>
                <a:defRPr/>
              </a:pPr>
              <a:r>
                <a:rPr kumimoji="1" lang="zh-CN" altLang="en-US" sz="1600" dirty="0">
                  <a:solidFill>
                    <a:srgbClr val="0000FF"/>
                  </a:solidFill>
                  <a:effectLst>
                    <a:outerShdw blurRad="38100" dist="38100" dir="2700000" algn="tl">
                      <a:srgbClr val="000000">
                        <a:alpha val="43137"/>
                      </a:srgbClr>
                    </a:outerShdw>
                  </a:effectLst>
                  <a:latin typeface="+mj-lt"/>
                </a:rPr>
                <a:t>自感系数</a:t>
              </a:r>
              <a:endParaRPr kumimoji="1" lang="en-US" altLang="zh-CN" sz="1600" dirty="0">
                <a:solidFill>
                  <a:srgbClr val="0000FF"/>
                </a:solidFill>
                <a:effectLst>
                  <a:outerShdw blurRad="38100" dist="38100" dir="2700000" algn="tl">
                    <a:srgbClr val="000000">
                      <a:alpha val="43137"/>
                    </a:srgbClr>
                  </a:outerShdw>
                </a:effectLst>
                <a:latin typeface="+mj-lt"/>
              </a:endParaRPr>
            </a:p>
          </p:txBody>
        </p:sp>
        <p:sp>
          <p:nvSpPr>
            <p:cNvPr id="15" name="Text Box 13"/>
            <p:cNvSpPr txBox="1">
              <a:spLocks noChangeArrowheads="1"/>
            </p:cNvSpPr>
            <p:nvPr/>
          </p:nvSpPr>
          <p:spPr bwMode="auto">
            <a:xfrm>
              <a:off x="3151" y="2078"/>
              <a:ext cx="669" cy="377"/>
            </a:xfrm>
            <a:prstGeom prst="rect">
              <a:avLst/>
            </a:prstGeom>
            <a:noFill/>
            <a:ln w="38100" cap="sq">
              <a:noFill/>
              <a:miter lim="800000"/>
              <a:headEnd type="none" w="sm" len="sm"/>
              <a:tailEnd type="none" w="sm" len="sm"/>
            </a:ln>
            <a:effectLst/>
          </p:spPr>
          <p:txBody>
            <a:bodyPr wrap="square">
              <a:spAutoFit/>
            </a:bodyPr>
            <a:lstStyle/>
            <a:p>
              <a:pPr algn="ctr" eaLnBrk="1" hangingPunct="1">
                <a:spcBef>
                  <a:spcPct val="50000"/>
                </a:spcBef>
                <a:defRPr/>
              </a:pPr>
              <a:r>
                <a:rPr kumimoji="1" lang="zh-CN" altLang="en-US" sz="1600" dirty="0">
                  <a:solidFill>
                    <a:srgbClr val="0000FF"/>
                  </a:solidFill>
                  <a:effectLst>
                    <a:outerShdw blurRad="38100" dist="38100" dir="2700000" algn="tl">
                      <a:srgbClr val="000000">
                        <a:alpha val="43137"/>
                      </a:srgbClr>
                    </a:outerShdw>
                  </a:effectLst>
                  <a:latin typeface="+mj-lt"/>
                </a:rPr>
                <a:t>互感系数</a:t>
              </a:r>
              <a:endParaRPr kumimoji="1" lang="en-US" altLang="zh-CN" sz="1600" dirty="0">
                <a:solidFill>
                  <a:srgbClr val="0000FF"/>
                </a:solidFill>
                <a:latin typeface="+mj-lt"/>
              </a:endParaRPr>
            </a:p>
          </p:txBody>
        </p:sp>
        <p:sp>
          <p:nvSpPr>
            <p:cNvPr id="17" name="Text Box 14"/>
            <p:cNvSpPr txBox="1">
              <a:spLocks noChangeArrowheads="1"/>
            </p:cNvSpPr>
            <p:nvPr/>
          </p:nvSpPr>
          <p:spPr bwMode="auto">
            <a:xfrm>
              <a:off x="3967" y="1776"/>
              <a:ext cx="428" cy="651"/>
            </a:xfrm>
            <a:prstGeom prst="rect">
              <a:avLst/>
            </a:prstGeom>
            <a:noFill/>
            <a:ln w="38100" cap="sq">
              <a:solidFill>
                <a:srgbClr val="33CCCC"/>
              </a:solidFill>
              <a:miter lim="800000"/>
              <a:headEnd type="none" w="sm" len="sm"/>
              <a:tailEnd type="none" w="sm" len="sm"/>
            </a:ln>
            <a:effectLst/>
          </p:spPr>
          <p:txBody>
            <a:bodyPr wrap="square">
              <a:spAutoFit/>
            </a:bodyPr>
            <a:lstStyle>
              <a:lvl1pPr>
                <a:defRPr sz="2000" b="1">
                  <a:solidFill>
                    <a:srgbClr val="6600FF"/>
                  </a:solidFill>
                  <a:latin typeface="Times New Roman" panose="02020603050405020304" pitchFamily="18" charset="0"/>
                  <a:ea typeface="宋体" panose="02010600030101010101" pitchFamily="2" charset="-122"/>
                </a:defRPr>
              </a:lvl1pPr>
              <a:lvl2pPr marL="742950" indent="-285750">
                <a:defRPr sz="2000" b="1">
                  <a:solidFill>
                    <a:srgbClr val="6600FF"/>
                  </a:solidFill>
                  <a:latin typeface="Times New Roman" panose="02020603050405020304" pitchFamily="18" charset="0"/>
                  <a:ea typeface="宋体" panose="02010600030101010101" pitchFamily="2" charset="-122"/>
                </a:defRPr>
              </a:lvl2pPr>
              <a:lvl3pPr marL="1143000" indent="-228600">
                <a:defRPr sz="2000" b="1">
                  <a:solidFill>
                    <a:srgbClr val="6600FF"/>
                  </a:solidFill>
                  <a:latin typeface="Times New Roman" panose="02020603050405020304" pitchFamily="18" charset="0"/>
                  <a:ea typeface="宋体" panose="02010600030101010101" pitchFamily="2" charset="-122"/>
                </a:defRPr>
              </a:lvl3pPr>
              <a:lvl4pPr marL="1600200" indent="-228600">
                <a:defRPr sz="2000" b="1">
                  <a:solidFill>
                    <a:srgbClr val="6600FF"/>
                  </a:solidFill>
                  <a:latin typeface="Times New Roman" panose="02020603050405020304" pitchFamily="18" charset="0"/>
                  <a:ea typeface="宋体" panose="02010600030101010101" pitchFamily="2" charset="-122"/>
                </a:defRPr>
              </a:lvl4pPr>
              <a:lvl5pPr marL="2057400" indent="-228600">
                <a:defRPr sz="2000" b="1">
                  <a:solidFill>
                    <a:srgbClr val="66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rgbClr val="66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rgbClr val="66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rgbClr val="66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rgbClr val="6600FF"/>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1" lang="zh-CN" altLang="en-US" sz="160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rPr>
                <a:t>测量电路</a:t>
              </a:r>
            </a:p>
          </p:txBody>
        </p:sp>
        <p:sp>
          <p:nvSpPr>
            <p:cNvPr id="18" name="Line 15"/>
            <p:cNvSpPr>
              <a:spLocks noChangeShapeType="1"/>
            </p:cNvSpPr>
            <p:nvPr/>
          </p:nvSpPr>
          <p:spPr bwMode="auto">
            <a:xfrm>
              <a:off x="4423" y="2064"/>
              <a:ext cx="896" cy="0"/>
            </a:xfrm>
            <a:prstGeom prst="line">
              <a:avLst/>
            </a:prstGeom>
            <a:noFill/>
            <a:ln w="38100" cap="sq">
              <a:solidFill>
                <a:srgbClr val="FF0066"/>
              </a:solidFill>
              <a:miter lim="800000"/>
              <a:headEnd type="none" w="sm" len="sm"/>
              <a:tailEnd type="triangle" w="sm" len="sm"/>
            </a:ln>
            <a:effectLst/>
          </p:spPr>
          <p:txBody>
            <a:bodyPr wrap="none"/>
            <a:lstStyle/>
            <a:p>
              <a:pPr algn="just" eaLnBrk="1" hangingPunct="1">
                <a:defRPr/>
              </a:pPr>
              <a:endParaRPr lang="zh-CN" altLang="en-US" dirty="0">
                <a:latin typeface="+mj-lt"/>
              </a:endParaRPr>
            </a:p>
          </p:txBody>
        </p:sp>
        <p:sp>
          <p:nvSpPr>
            <p:cNvPr id="19" name="Text Box 16"/>
            <p:cNvSpPr txBox="1">
              <a:spLocks noChangeArrowheads="1"/>
            </p:cNvSpPr>
            <p:nvPr/>
          </p:nvSpPr>
          <p:spPr bwMode="auto">
            <a:xfrm>
              <a:off x="4401" y="1703"/>
              <a:ext cx="896" cy="377"/>
            </a:xfrm>
            <a:prstGeom prst="rect">
              <a:avLst/>
            </a:prstGeom>
            <a:noFill/>
            <a:ln w="38100" cap="sq">
              <a:noFill/>
              <a:miter lim="800000"/>
              <a:headEnd type="none" w="sm" len="sm"/>
              <a:tailEnd type="none" w="sm" len="sm"/>
            </a:ln>
            <a:effectLst/>
          </p:spPr>
          <p:txBody>
            <a:bodyPr wrap="square">
              <a:spAutoFit/>
            </a:bodyPr>
            <a:lstStyle/>
            <a:p>
              <a:pPr eaLnBrk="1" hangingPunct="1">
                <a:spcBef>
                  <a:spcPct val="50000"/>
                </a:spcBef>
                <a:defRPr/>
              </a:pPr>
              <a:r>
                <a:rPr kumimoji="1" lang="en-US" altLang="en-US" sz="1600" dirty="0">
                  <a:solidFill>
                    <a:srgbClr val="0000FF"/>
                  </a:solidFill>
                  <a:effectLst>
                    <a:outerShdw blurRad="38100" dist="38100" dir="2700000" algn="tl">
                      <a:srgbClr val="000000">
                        <a:alpha val="43137"/>
                      </a:srgbClr>
                    </a:outerShdw>
                  </a:effectLst>
                  <a:latin typeface="+mj-lt"/>
                </a:rPr>
                <a:t>电压</a:t>
              </a:r>
              <a:r>
                <a:rPr kumimoji="1" lang="zh-CN" altLang="en-US" sz="1600" dirty="0">
                  <a:solidFill>
                    <a:srgbClr val="0000FF"/>
                  </a:solidFill>
                  <a:effectLst>
                    <a:outerShdw blurRad="38100" dist="38100" dir="2700000" algn="tl">
                      <a:srgbClr val="000000">
                        <a:alpha val="43137"/>
                      </a:srgbClr>
                    </a:outerShdw>
                  </a:effectLst>
                  <a:latin typeface="+mj-lt"/>
                </a:rPr>
                <a:t>、</a:t>
              </a:r>
              <a:r>
                <a:rPr kumimoji="1" lang="en-US" altLang="en-US" sz="1600" dirty="0">
                  <a:solidFill>
                    <a:srgbClr val="0000FF"/>
                  </a:solidFill>
                  <a:effectLst>
                    <a:outerShdw blurRad="38100" dist="38100" dir="2700000" algn="tl">
                      <a:srgbClr val="000000">
                        <a:alpha val="43137"/>
                      </a:srgbClr>
                    </a:outerShdw>
                  </a:effectLst>
                  <a:latin typeface="+mj-lt"/>
                </a:rPr>
                <a:t>电流等</a:t>
              </a:r>
              <a:endParaRPr kumimoji="1" lang="en-US" altLang="zh-CN" sz="1600" dirty="0">
                <a:solidFill>
                  <a:srgbClr val="0000FF"/>
                </a:solidFill>
                <a:effectLst>
                  <a:outerShdw blurRad="38100" dist="38100" dir="2700000" algn="tl">
                    <a:srgbClr val="000000">
                      <a:alpha val="43137"/>
                    </a:srgbClr>
                  </a:outerShdw>
                </a:effectLst>
                <a:latin typeface="+mj-lt"/>
              </a:endParaRPr>
            </a:p>
          </p:txBody>
        </p:sp>
        <p:sp>
          <p:nvSpPr>
            <p:cNvPr id="20" name="Line 11"/>
            <p:cNvSpPr>
              <a:spLocks noChangeShapeType="1"/>
            </p:cNvSpPr>
            <p:nvPr/>
          </p:nvSpPr>
          <p:spPr bwMode="auto">
            <a:xfrm flipH="1" flipV="1">
              <a:off x="2737" y="2352"/>
              <a:ext cx="0" cy="240"/>
            </a:xfrm>
            <a:prstGeom prst="line">
              <a:avLst/>
            </a:prstGeom>
            <a:noFill/>
            <a:ln w="38100" cap="sq">
              <a:solidFill>
                <a:srgbClr val="FF0000"/>
              </a:solidFill>
              <a:miter lim="800000"/>
              <a:headEnd type="none" w="sm" len="sm"/>
              <a:tailEnd type="triangle" w="sm" len="sm"/>
            </a:ln>
            <a:effectLst/>
          </p:spPr>
          <p:txBody>
            <a:bodyPr wrap="none"/>
            <a:lstStyle/>
            <a:p>
              <a:pPr algn="just" eaLnBrk="1" hangingPunct="1">
                <a:defRPr/>
              </a:pPr>
              <a:endParaRPr lang="zh-CN" altLang="en-US">
                <a:latin typeface="+mj-lt"/>
              </a:endParaRPr>
            </a:p>
          </p:txBody>
        </p:sp>
        <p:sp>
          <p:nvSpPr>
            <p:cNvPr id="21" name="Text Box 14"/>
            <p:cNvSpPr txBox="1">
              <a:spLocks noChangeArrowheads="1"/>
            </p:cNvSpPr>
            <p:nvPr/>
          </p:nvSpPr>
          <p:spPr bwMode="auto">
            <a:xfrm>
              <a:off x="2550" y="2592"/>
              <a:ext cx="418" cy="651"/>
            </a:xfrm>
            <a:prstGeom prst="rect">
              <a:avLst/>
            </a:prstGeom>
            <a:noFill/>
            <a:ln w="38100" cap="sq">
              <a:solidFill>
                <a:srgbClr val="33CCCC"/>
              </a:solidFill>
              <a:miter lim="800000"/>
              <a:headEnd type="none" w="sm" len="sm"/>
              <a:tailEnd type="none" w="sm" len="sm"/>
            </a:ln>
            <a:effectLst/>
          </p:spPr>
          <p:txBody>
            <a:bodyPr wrap="square">
              <a:spAutoFit/>
            </a:bodyPr>
            <a:lstStyle/>
            <a:p>
              <a:pPr algn="ctr" eaLnBrk="1" hangingPunct="1">
                <a:spcBef>
                  <a:spcPct val="50000"/>
                </a:spcBef>
                <a:defRPr/>
              </a:pPr>
              <a:r>
                <a:rPr kumimoji="1" lang="zh-CN" altLang="en-US" sz="1600" dirty="0">
                  <a:solidFill>
                    <a:srgbClr val="006600"/>
                  </a:solidFill>
                  <a:effectLst>
                    <a:outerShdw blurRad="38100" dist="38100" dir="2700000" algn="tl">
                      <a:srgbClr val="C0C0C0"/>
                    </a:outerShdw>
                  </a:effectLst>
                  <a:latin typeface="+mj-lt"/>
                  <a:ea typeface="黑体" panose="02010609060101010101" pitchFamily="49" charset="-122"/>
                </a:rPr>
                <a:t>交流激励</a:t>
              </a:r>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00" y="3651870"/>
            <a:ext cx="3600400" cy="1302869"/>
          </a:xfrm>
          <a:prstGeom prst="rect">
            <a:avLst/>
          </a:prstGeom>
        </p:spPr>
      </p:pic>
    </p:spTree>
    <p:extLst>
      <p:ext uri="{BB962C8B-B14F-4D97-AF65-F5344CB8AC3E}">
        <p14:creationId xmlns:p14="http://schemas.microsoft.com/office/powerpoint/2010/main" val="849458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七角星 22"/>
          <p:cNvSpPr/>
          <p:nvPr/>
        </p:nvSpPr>
        <p:spPr>
          <a:xfrm>
            <a:off x="2195736" y="1311610"/>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矩形 2"/>
          <p:cNvSpPr/>
          <p:nvPr/>
        </p:nvSpPr>
        <p:spPr>
          <a:xfrm>
            <a:off x="3353011" y="1368809"/>
            <a:ext cx="3108543"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3.2.1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变磁阻式传感器</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七角星 23"/>
          <p:cNvSpPr/>
          <p:nvPr/>
        </p:nvSpPr>
        <p:spPr>
          <a:xfrm>
            <a:off x="2192755" y="2188930"/>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矩形 27"/>
          <p:cNvSpPr/>
          <p:nvPr/>
        </p:nvSpPr>
        <p:spPr>
          <a:xfrm>
            <a:off x="3344883" y="2246129"/>
            <a:ext cx="3724096"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3.2.2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差动变压器式传感器</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p:nvPr/>
        </p:nvSpPr>
        <p:spPr>
          <a:xfrm>
            <a:off x="1" y="411510"/>
            <a:ext cx="26414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电感式传感器</a:t>
            </a:r>
          </a:p>
        </p:txBody>
      </p:sp>
      <p:sp>
        <p:nvSpPr>
          <p:cNvPr id="8" name="七角星 7"/>
          <p:cNvSpPr/>
          <p:nvPr/>
        </p:nvSpPr>
        <p:spPr>
          <a:xfrm>
            <a:off x="2200883" y="3009051"/>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矩形 8"/>
          <p:cNvSpPr/>
          <p:nvPr/>
        </p:nvSpPr>
        <p:spPr>
          <a:xfrm>
            <a:off x="3353011" y="3066250"/>
            <a:ext cx="3108543"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3.2.3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电涡流式传感器</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七角星 9"/>
          <p:cNvSpPr/>
          <p:nvPr/>
        </p:nvSpPr>
        <p:spPr>
          <a:xfrm>
            <a:off x="2272891" y="3829172"/>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4</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3353011" y="3886371"/>
            <a:ext cx="3724096"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3.2.4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电感式传感器的应用</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527742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34786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8548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变磁阻式传感器</a:t>
            </a:r>
          </a:p>
        </p:txBody>
      </p:sp>
      <p:sp>
        <p:nvSpPr>
          <p:cNvPr id="12" name="矩形 11"/>
          <p:cNvSpPr/>
          <p:nvPr/>
        </p:nvSpPr>
        <p:spPr>
          <a:xfrm>
            <a:off x="246211" y="1707654"/>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变磁阻式传感器由</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线圈</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铁芯</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衔铁</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三部分组成；</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25000"/>
              </a:lnSpc>
              <a:buClr>
                <a:schemeClr val="accent3">
                  <a:lumMod val="75000"/>
                </a:schemeClr>
              </a:buClr>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矩形 14"/>
          <p:cNvSpPr/>
          <p:nvPr/>
        </p:nvSpPr>
        <p:spPr>
          <a:xfrm>
            <a:off x="899592" y="1266314"/>
            <a:ext cx="288032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 变磁阻式传感器工作原理</a:t>
            </a:r>
          </a:p>
        </p:txBody>
      </p:sp>
      <p:sp>
        <p:nvSpPr>
          <p:cNvPr id="16" name="七角星 15"/>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719572" y="2303383"/>
            <a:ext cx="3240360" cy="2423346"/>
          </a:xfrm>
          <a:prstGeom prst="rect">
            <a:avLst/>
          </a:prstGeom>
        </p:spPr>
      </p:pic>
      <mc:AlternateContent xmlns:mc="http://schemas.openxmlformats.org/markup-compatibility/2006" xmlns:a14="http://schemas.microsoft.com/office/drawing/2010/main">
        <mc:Choice Requires="a14">
          <p:sp>
            <p:nvSpPr>
              <p:cNvPr id="17" name="矩形 16"/>
              <p:cNvSpPr/>
              <p:nvPr/>
            </p:nvSpPr>
            <p:spPr>
              <a:xfrm>
                <a:off x="4435670" y="2313214"/>
                <a:ext cx="4343400" cy="2419124"/>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铁芯和衔铁之间有气隙，气隙厚度为</a:t>
                </a:r>
                <a14:m>
                  <m:oMath xmlns:m="http://schemas.openxmlformats.org/officeDocument/2006/math">
                    <m:r>
                      <a:rPr lang="en-US" altLang="zh-CN" b="1" i="1">
                        <a:latin typeface="Cambria Math" panose="02040503050406030204" pitchFamily="18" charset="0"/>
                      </a:rPr>
                      <m:t>𝜹</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传感器的运动部分与衔铁相连；</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当衔铁移动时，气隙厚度</a:t>
                </a:r>
                <a14:m>
                  <m:oMath xmlns:m="http://schemas.openxmlformats.org/officeDocument/2006/math">
                    <m:r>
                      <a:rPr lang="en-US" altLang="zh-CN" b="1" i="1">
                        <a:latin typeface="Cambria Math" panose="02040503050406030204" pitchFamily="18" charset="0"/>
                      </a:rPr>
                      <m:t>𝜹</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发生改变，引起磁路中磁阻变化，从而导致电感线圈的电感值变化；</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只要能测出这种电感量的变化，就能确定衔铁位移量的大小和方向</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7" name="矩形 16"/>
              <p:cNvSpPr>
                <a:spLocks noRot="1" noChangeAspect="1" noMove="1" noResize="1" noEditPoints="1" noAdjustHandles="1" noChangeArrowheads="1" noChangeShapeType="1" noTextEdit="1"/>
              </p:cNvSpPr>
              <p:nvPr/>
            </p:nvSpPr>
            <p:spPr>
              <a:xfrm>
                <a:off x="4435670" y="2313214"/>
                <a:ext cx="4343400" cy="2419124"/>
              </a:xfrm>
              <a:prstGeom prst="rect">
                <a:avLst/>
              </a:prstGeom>
              <a:blipFill>
                <a:blip r:embed="rId4"/>
                <a:stretch>
                  <a:fillRect l="-983" r="-6320" b="-20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76014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34786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8548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变磁阻式传感器</a:t>
            </a:r>
          </a:p>
        </p:txBody>
      </p:sp>
      <mc:AlternateContent xmlns:mc="http://schemas.openxmlformats.org/markup-compatibility/2006" xmlns:a14="http://schemas.microsoft.com/office/drawing/2010/main">
        <mc:Choice Requires="a14">
          <p:sp>
            <p:nvSpPr>
              <p:cNvPr id="12" name="矩形 11"/>
              <p:cNvSpPr/>
              <p:nvPr/>
            </p:nvSpPr>
            <p:spPr>
              <a:xfrm>
                <a:off x="246210" y="1986394"/>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线圈的电感值</a:t>
                </a:r>
                <a14:m>
                  <m:oMath xmlns:m="http://schemas.openxmlformats.org/officeDocument/2006/math">
                    <m:r>
                      <a:rPr lang="en-US" altLang="zh-CN" b="1" i="1">
                        <a:latin typeface="Cambria Math" panose="02040503050406030204" pitchFamily="18" charset="0"/>
                      </a:rPr>
                      <m:t>𝑳</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由下式确定：</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若忽略磁路铁损，则磁路总磁阻为：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25000"/>
                  </a:lnSpc>
                  <a:buClr>
                    <a:schemeClr val="accent3">
                      <a:lumMod val="75000"/>
                    </a:schemeClr>
                  </a:buClr>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25000"/>
                  </a:lnSpc>
                  <a:buClr>
                    <a:schemeClr val="accent3">
                      <a:lumMod val="75000"/>
                    </a:schemeClr>
                  </a:buClr>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246210" y="1986394"/>
                <a:ext cx="8686800" cy="2862322"/>
              </a:xfrm>
              <a:prstGeom prst="rect">
                <a:avLst/>
              </a:prstGeom>
              <a:blipFill>
                <a:blip r:embed="rId3"/>
                <a:stretch>
                  <a:fillRect l="-280"/>
                </a:stretch>
              </a:blipFill>
            </p:spPr>
            <p:txBody>
              <a:bodyPr/>
              <a:lstStyle/>
              <a:p>
                <a:r>
                  <a:rPr lang="zh-CN" altLang="en-US">
                    <a:noFill/>
                  </a:rPr>
                  <a:t> </a:t>
                </a:r>
              </a:p>
            </p:txBody>
          </p:sp>
        </mc:Fallback>
      </mc:AlternateContent>
      <p:sp>
        <p:nvSpPr>
          <p:cNvPr id="15" name="矩形 14"/>
          <p:cNvSpPr/>
          <p:nvPr/>
        </p:nvSpPr>
        <p:spPr>
          <a:xfrm>
            <a:off x="899592" y="1374326"/>
            <a:ext cx="288032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 变磁阻式传感器工作原理</a:t>
            </a:r>
          </a:p>
        </p:txBody>
      </p:sp>
      <p:sp>
        <p:nvSpPr>
          <p:cNvPr id="16" name="七角星 15"/>
          <p:cNvSpPr/>
          <p:nvPr/>
        </p:nvSpPr>
        <p:spPr>
          <a:xfrm>
            <a:off x="395536" y="1128103"/>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3070050" y="2314752"/>
                <a:ext cx="3003899" cy="9296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𝑳</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0">
                                  <a:latin typeface="Cambria Math" panose="02040503050406030204" pitchFamily="18" charset="0"/>
                                </a:rPr>
                                <m:t>𝚽</m:t>
                              </m:r>
                            </m:e>
                            <m:sub>
                              <m:r>
                                <a:rPr lang="zh-CN" altLang="en-US" b="1" i="1">
                                  <a:latin typeface="Cambria Math" panose="02040503050406030204" pitchFamily="18" charset="0"/>
                                </a:rPr>
                                <m:t>𝑵</m:t>
                              </m:r>
                            </m:sub>
                          </m:sSub>
                        </m:num>
                        <m:den>
                          <m:r>
                            <a:rPr lang="zh-CN" altLang="en-US" b="1" i="1">
                              <a:latin typeface="Cambria Math" panose="02040503050406030204" pitchFamily="18" charset="0"/>
                            </a:rPr>
                            <m:t>𝑰</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𝑵</m:t>
                          </m:r>
                          <m:r>
                            <a:rPr lang="zh-CN" altLang="en-US" b="1" i="0">
                              <a:latin typeface="Cambria Math" panose="02040503050406030204" pitchFamily="18" charset="0"/>
                            </a:rPr>
                            <m:t>𝚽</m:t>
                          </m:r>
                        </m:num>
                        <m:den>
                          <m:r>
                            <a:rPr lang="zh-CN" altLang="en-US" b="1" i="1">
                              <a:latin typeface="Cambria Math" panose="02040503050406030204" pitchFamily="18" charset="0"/>
                            </a:rPr>
                            <m:t>𝑰</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f>
                            <m:fPr>
                              <m:ctrlPr>
                                <a:rPr lang="zh-CN" altLang="en-US" b="1" i="1">
                                  <a:latin typeface="Cambria Math" panose="02040503050406030204" pitchFamily="18" charset="0"/>
                                </a:rPr>
                              </m:ctrlPr>
                            </m:fPr>
                            <m:num>
                              <m:sSup>
                                <m:sSupPr>
                                  <m:ctrlPr>
                                    <a:rPr lang="zh-CN" altLang="en-US" b="1" i="1">
                                      <a:latin typeface="Cambria Math" panose="02040503050406030204" pitchFamily="18" charset="0"/>
                                    </a:rPr>
                                  </m:ctrlPr>
                                </m:sSupPr>
                                <m:e>
                                  <m:r>
                                    <a:rPr lang="zh-CN" altLang="en-US" b="1" i="1">
                                      <a:latin typeface="Cambria Math" panose="02040503050406030204" pitchFamily="18" charset="0"/>
                                    </a:rPr>
                                    <m:t>𝑵</m:t>
                                  </m:r>
                                </m:e>
                                <m:sup>
                                  <m:r>
                                    <a:rPr lang="zh-CN" altLang="en-US" b="1" i="0">
                                      <a:latin typeface="Cambria Math" panose="02040503050406030204" pitchFamily="18" charset="0"/>
                                    </a:rPr>
                                    <m:t>𝟐</m:t>
                                  </m:r>
                                </m:sup>
                              </m:sSup>
                              <m:r>
                                <a:rPr lang="zh-CN" altLang="en-US" b="1" i="1">
                                  <a:latin typeface="Cambria Math" panose="02040503050406030204" pitchFamily="18" charset="0"/>
                                </a:rPr>
                                <m:t>𝑰</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𝒎</m:t>
                                  </m:r>
                                </m:sub>
                              </m:sSub>
                            </m:den>
                          </m:f>
                        </m:num>
                        <m:den>
                          <m:r>
                            <a:rPr lang="zh-CN" altLang="en-US" b="1" i="1">
                              <a:latin typeface="Cambria Math" panose="02040503050406030204" pitchFamily="18" charset="0"/>
                            </a:rPr>
                            <m:t>𝑰</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p>
                            <m:sSupPr>
                              <m:ctrlPr>
                                <a:rPr lang="zh-CN" altLang="en-US" b="1" i="1">
                                  <a:latin typeface="Cambria Math" panose="02040503050406030204" pitchFamily="18" charset="0"/>
                                </a:rPr>
                              </m:ctrlPr>
                            </m:sSupPr>
                            <m:e>
                              <m:r>
                                <a:rPr lang="zh-CN" altLang="en-US" b="1" i="1">
                                  <a:latin typeface="Cambria Math" panose="02040503050406030204" pitchFamily="18" charset="0"/>
                                </a:rPr>
                                <m:t>𝑵</m:t>
                              </m:r>
                            </m:e>
                            <m:sup>
                              <m:r>
                                <a:rPr lang="zh-CN" altLang="en-US" b="1" i="0">
                                  <a:latin typeface="Cambria Math" panose="02040503050406030204" pitchFamily="18" charset="0"/>
                                </a:rPr>
                                <m:t>𝟐</m:t>
                              </m:r>
                            </m:sup>
                          </m:sSup>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𝒎</m:t>
                              </m:r>
                            </m:sub>
                          </m:sSub>
                        </m:den>
                      </m:f>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070050" y="2314752"/>
                <a:ext cx="3003899" cy="92967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545909" y="3831890"/>
                <a:ext cx="4087401" cy="6655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𝒎</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𝐅</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𝜹</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𝒍</m:t>
                              </m:r>
                            </m:e>
                            <m:sub>
                              <m:r>
                                <a:rPr lang="zh-CN" altLang="en-US" b="1" i="0">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𝝁</m:t>
                              </m:r>
                            </m:e>
                            <m:sub>
                              <m:r>
                                <a:rPr lang="zh-CN" altLang="en-US" b="1" i="0">
                                  <a:latin typeface="Cambria Math" panose="02040503050406030204" pitchFamily="18" charset="0"/>
                                </a:rPr>
                                <m:t>𝟏</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𝑨</m:t>
                              </m:r>
                            </m:e>
                            <m:sub>
                              <m:r>
                                <a:rPr lang="zh-CN" altLang="en-US" b="1" i="0">
                                  <a:latin typeface="Cambria Math" panose="02040503050406030204" pitchFamily="18" charset="0"/>
                                </a:rPr>
                                <m:t>𝟏</m:t>
                              </m:r>
                            </m:sub>
                          </m:sSub>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𝒍</m:t>
                              </m:r>
                            </m:e>
                            <m:sub>
                              <m:r>
                                <a:rPr lang="zh-CN" altLang="en-US" b="1" i="0">
                                  <a:latin typeface="Cambria Math" panose="02040503050406030204" pitchFamily="18" charset="0"/>
                                </a:rPr>
                                <m:t>𝟐</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𝝁</m:t>
                              </m:r>
                            </m:e>
                            <m:sub>
                              <m:r>
                                <a:rPr lang="zh-CN" altLang="en-US" b="1" i="0">
                                  <a:latin typeface="Cambria Math" panose="02040503050406030204" pitchFamily="18" charset="0"/>
                                </a:rPr>
                                <m:t>𝟐</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𝑨</m:t>
                              </m:r>
                            </m:e>
                            <m:sub>
                              <m:r>
                                <a:rPr lang="zh-CN" altLang="en-US" b="1" i="0">
                                  <a:latin typeface="Cambria Math" panose="02040503050406030204" pitchFamily="18" charset="0"/>
                                </a:rPr>
                                <m:t>𝟐</m:t>
                              </m:r>
                            </m:sub>
                          </m:sSub>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𝟐</m:t>
                          </m:r>
                          <m:r>
                            <a:rPr lang="zh-CN" altLang="en-US" b="1" i="1">
                              <a:latin typeface="Cambria Math" panose="02040503050406030204" pitchFamily="18" charset="0"/>
                            </a:rPr>
                            <m:t>𝜹</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𝝁</m:t>
                              </m:r>
                            </m:e>
                            <m:sub>
                              <m:r>
                                <a:rPr lang="zh-CN" altLang="en-US" b="1" i="0">
                                  <a:latin typeface="Cambria Math" panose="02040503050406030204" pitchFamily="18" charset="0"/>
                                </a:rPr>
                                <m:t>𝟎</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𝑨</m:t>
                              </m:r>
                            </m:e>
                            <m:sub>
                              <m:r>
                                <a:rPr lang="zh-CN" altLang="en-US" b="1" i="0">
                                  <a:latin typeface="Cambria Math" panose="02040503050406030204" pitchFamily="18" charset="0"/>
                                </a:rPr>
                                <m:t>𝟎</m:t>
                              </m:r>
                            </m:sub>
                          </m:sSub>
                        </m:den>
                      </m:f>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2545909" y="3831890"/>
                <a:ext cx="4087401" cy="66556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59091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34786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8548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变磁阻式传感器</a:t>
            </a:r>
          </a:p>
        </p:txBody>
      </p:sp>
      <mc:AlternateContent xmlns:mc="http://schemas.openxmlformats.org/markup-compatibility/2006" xmlns:a14="http://schemas.microsoft.com/office/drawing/2010/main">
        <mc:Choice Requires="a14">
          <p:sp>
            <p:nvSpPr>
              <p:cNvPr id="12" name="矩形 11"/>
              <p:cNvSpPr/>
              <p:nvPr/>
            </p:nvSpPr>
            <p:spPr>
              <a:xfrm>
                <a:off x="228600" y="1707654"/>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气隙磁阻</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𝜹</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远大于铁芯和衔铁的磁阻</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a:latin typeface="Cambria Math" panose="02040503050406030204" pitchFamily="18" charset="0"/>
                          </a:rPr>
                          <m:t>𝐅</m:t>
                        </m:r>
                      </m:sub>
                    </m:sSub>
                    <m:r>
                      <a:rPr lang="zh-CN" altLang="en-US" b="1" i="1">
                        <a:latin typeface="Cambria Math" panose="02040503050406030204" pitchFamily="18" charset="0"/>
                      </a:rPr>
                      <m:t> </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，则磁路总磁阻可近似为：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联立可得：</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当线圈匝数</a:t>
                </a:r>
                <a14:m>
                  <m:oMath xmlns:m="http://schemas.openxmlformats.org/officeDocument/2006/math">
                    <m:r>
                      <a:rPr lang="zh-CN" altLang="en-US" b="1" i="1" smtClean="0">
                        <a:solidFill>
                          <a:schemeClr val="tx1"/>
                        </a:solidFill>
                        <a:latin typeface="Cambria Math" panose="02040503050406030204" pitchFamily="18" charset="0"/>
                      </a:rPr>
                      <m:t>𝑵</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确定后，只要改变</a:t>
                </a:r>
                <a14:m>
                  <m:oMath xmlns:m="http://schemas.openxmlformats.org/officeDocument/2006/math">
                    <m:r>
                      <a:rPr lang="en-US" altLang="zh-CN" b="1" i="1">
                        <a:latin typeface="Cambria Math" panose="02040503050406030204" pitchFamily="18" charset="0"/>
                      </a:rPr>
                      <m:t>𝜹</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𝑨</m:t>
                        </m:r>
                      </m:e>
                      <m:sub>
                        <m:r>
                          <a:rPr lang="en-US" altLang="zh-CN" b="1" i="1">
                            <a:latin typeface="Cambria Math" panose="02040503050406030204" pitchFamily="18" charset="0"/>
                          </a:rPr>
                          <m:t>𝟎</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，即可导致电感的变化。</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25000"/>
                  </a:lnSpc>
                  <a:buClr>
                    <a:schemeClr val="accent3">
                      <a:lumMod val="75000"/>
                    </a:schemeClr>
                  </a:buClr>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25000"/>
                  </a:lnSpc>
                  <a:buClr>
                    <a:schemeClr val="accent3">
                      <a:lumMod val="75000"/>
                    </a:schemeClr>
                  </a:buClr>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228600" y="1707654"/>
                <a:ext cx="8686800" cy="3208571"/>
              </a:xfrm>
              <a:prstGeom prst="rect">
                <a:avLst/>
              </a:prstGeom>
              <a:blipFill>
                <a:blip r:embed="rId3"/>
                <a:stretch>
                  <a:fillRect l="-350"/>
                </a:stretch>
              </a:blipFill>
            </p:spPr>
            <p:txBody>
              <a:bodyPr/>
              <a:lstStyle/>
              <a:p>
                <a:r>
                  <a:rPr lang="zh-CN" altLang="en-US">
                    <a:noFill/>
                  </a:rPr>
                  <a:t> </a:t>
                </a:r>
              </a:p>
            </p:txBody>
          </p:sp>
        </mc:Fallback>
      </mc:AlternateContent>
      <p:sp>
        <p:nvSpPr>
          <p:cNvPr id="15" name="矩形 14"/>
          <p:cNvSpPr/>
          <p:nvPr/>
        </p:nvSpPr>
        <p:spPr>
          <a:xfrm>
            <a:off x="899592" y="1269801"/>
            <a:ext cx="288032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 变磁阻式传感器工作原理</a:t>
            </a:r>
          </a:p>
        </p:txBody>
      </p:sp>
      <p:sp>
        <p:nvSpPr>
          <p:cNvPr id="16" name="七角星 15"/>
          <p:cNvSpPr/>
          <p:nvPr/>
        </p:nvSpPr>
        <p:spPr>
          <a:xfrm>
            <a:off x="395536"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3879437" y="2247488"/>
                <a:ext cx="1385123" cy="6655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𝒎</m:t>
                          </m:r>
                        </m:sub>
                      </m:sSub>
                      <m:r>
                        <a:rPr lang="en-US" altLang="zh-CN" b="1" i="1">
                          <a:latin typeface="Cambria Math" panose="02040503050406030204" pitchFamily="18" charset="0"/>
                        </a:rPr>
                        <m:t>=</m:t>
                      </m:r>
                      <m:f>
                        <m:fPr>
                          <m:ctrlPr>
                            <a:rPr lang="zh-CN" altLang="zh-CN" b="1" i="1">
                              <a:latin typeface="Cambria Math" panose="02040503050406030204" pitchFamily="18" charset="0"/>
                            </a:rPr>
                          </m:ctrlPr>
                        </m:fPr>
                        <m:num>
                          <m:r>
                            <a:rPr lang="en-US" altLang="zh-CN" b="1" i="1">
                              <a:latin typeface="Cambria Math" panose="02040503050406030204" pitchFamily="18" charset="0"/>
                            </a:rPr>
                            <m:t>𝟐</m:t>
                          </m:r>
                          <m:r>
                            <a:rPr lang="en-US" altLang="zh-CN" b="1" i="1">
                              <a:latin typeface="Cambria Math" panose="02040503050406030204" pitchFamily="18" charset="0"/>
                            </a:rPr>
                            <m:t>𝜹</m:t>
                          </m:r>
                        </m:num>
                        <m:den>
                          <m:sSub>
                            <m:sSubPr>
                              <m:ctrlPr>
                                <a:rPr lang="zh-CN" altLang="zh-CN" b="1" i="1">
                                  <a:latin typeface="Cambria Math" panose="02040503050406030204" pitchFamily="18" charset="0"/>
                                </a:rPr>
                              </m:ctrlPr>
                            </m:sSubPr>
                            <m:e>
                              <m:r>
                                <a:rPr lang="en-US" altLang="zh-CN" b="1" i="1">
                                  <a:latin typeface="Cambria Math" panose="02040503050406030204" pitchFamily="18" charset="0"/>
                                </a:rPr>
                                <m:t>𝝁</m:t>
                              </m:r>
                            </m:e>
                            <m:sub>
                              <m:r>
                                <a:rPr lang="en-US" altLang="zh-CN" b="1" i="1">
                                  <a:latin typeface="Cambria Math" panose="02040503050406030204" pitchFamily="18" charset="0"/>
                                </a:rPr>
                                <m:t>𝟎</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𝑨</m:t>
                              </m:r>
                            </m:e>
                            <m:sub>
                              <m:r>
                                <a:rPr lang="en-US" altLang="zh-CN" b="1" i="1">
                                  <a:latin typeface="Cambria Math" panose="02040503050406030204" pitchFamily="18" charset="0"/>
                                </a:rPr>
                                <m:t>𝟎</m:t>
                              </m:r>
                            </m:sub>
                          </m:sSub>
                        </m:den>
                      </m:f>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879437" y="2247488"/>
                <a:ext cx="1385123" cy="665567"/>
              </a:xfrm>
              <a:prstGeom prst="rect">
                <a:avLst/>
              </a:prstGeom>
              <a:blipFill>
                <a:blip r:embed="rId4"/>
                <a:stretch>
                  <a:fillRect/>
                </a:stretch>
              </a:blipFill>
            </p:spPr>
            <p:txBody>
              <a:bodyPr/>
              <a:lstStyle/>
              <a:p>
                <a:r>
                  <a:rPr lang="zh-CN" altLang="en-US">
                    <a:noFill/>
                  </a:rPr>
                  <a:t> </a:t>
                </a:r>
              </a:p>
            </p:txBody>
          </p:sp>
        </mc:Fallback>
      </mc:AlternateContent>
      <p:sp>
        <p:nvSpPr>
          <p:cNvPr id="10" name="Rectangular Callout 7"/>
          <p:cNvSpPr/>
          <p:nvPr/>
        </p:nvSpPr>
        <p:spPr bwMode="auto">
          <a:xfrm>
            <a:off x="4283968" y="4294377"/>
            <a:ext cx="1116124" cy="473617"/>
          </a:xfrm>
          <a:prstGeom prst="wedgeRectCallout">
            <a:avLst>
              <a:gd name="adj1" fmla="val -43706"/>
              <a:gd name="adj2" fmla="val -78923"/>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srgbClr val="FF0000"/>
                </a:solidFill>
                <a:latin typeface="Times New Roman" panose="02020603050405020304" pitchFamily="18" charset="0"/>
                <a:ea typeface="微软雅黑" panose="020B0503020204020204" pitchFamily="34" charset="-122"/>
              </a:rPr>
              <a:t>变面积式</a:t>
            </a:r>
            <a:r>
              <a:rPr lang="zh-CN" altLang="en-US" sz="1400" b="1" dirty="0">
                <a:solidFill>
                  <a:prstClr val="black"/>
                </a:solidFill>
                <a:latin typeface="Times New Roman" panose="02020603050405020304" pitchFamily="18" charset="0"/>
                <a:ea typeface="微软雅黑" panose="020B0503020204020204" pitchFamily="34" charset="-122"/>
              </a:rPr>
              <a:t>自感传感器</a:t>
            </a:r>
            <a:endParaRPr lang="en-US" sz="1400" b="1" dirty="0">
              <a:solidFill>
                <a:prstClr val="black"/>
              </a:solidFill>
              <a:latin typeface="Times New Roman" panose="02020603050405020304" pitchFamily="18" charset="0"/>
              <a:ea typeface="微软雅黑" panose="020B0503020204020204" pitchFamily="34" charset="-122"/>
            </a:endParaRPr>
          </a:p>
        </p:txBody>
      </p:sp>
      <p:sp>
        <p:nvSpPr>
          <p:cNvPr id="11" name="Rectangular Callout 7"/>
          <p:cNvSpPr/>
          <p:nvPr/>
        </p:nvSpPr>
        <p:spPr bwMode="auto">
          <a:xfrm>
            <a:off x="2789802" y="4330381"/>
            <a:ext cx="1116124" cy="473617"/>
          </a:xfrm>
          <a:prstGeom prst="wedgeRectCallout">
            <a:avLst>
              <a:gd name="adj1" fmla="val 40187"/>
              <a:gd name="adj2" fmla="val -89735"/>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srgbClr val="FF0000"/>
                </a:solidFill>
                <a:latin typeface="Times New Roman" panose="02020603050405020304" pitchFamily="18" charset="0"/>
                <a:ea typeface="微软雅黑" panose="020B0503020204020204" pitchFamily="34" charset="-122"/>
              </a:rPr>
              <a:t>变气隙式</a:t>
            </a:r>
            <a:r>
              <a:rPr lang="zh-CN" altLang="en-US" sz="1400" b="1" dirty="0">
                <a:solidFill>
                  <a:prstClr val="black"/>
                </a:solidFill>
                <a:latin typeface="Times New Roman" panose="02020603050405020304" pitchFamily="18" charset="0"/>
                <a:ea typeface="微软雅黑" panose="020B0503020204020204" pitchFamily="34" charset="-122"/>
              </a:rPr>
              <a:t>自感传感器</a:t>
            </a:r>
            <a:endParaRPr lang="en-US" sz="1400" b="1" dirty="0">
              <a:solidFill>
                <a:prstClr val="black"/>
              </a:solidFill>
              <a:latin typeface="Times New Roman" panose="02020603050405020304" pitchFamily="18" charset="0"/>
              <a:ea typeface="微软雅黑" panose="020B0503020204020204" pitchFamily="34" charset="-122"/>
            </a:endParaRPr>
          </a:p>
        </p:txBody>
      </p:sp>
      <p:sp>
        <p:nvSpPr>
          <p:cNvPr id="17" name="Rectangular Callout 7"/>
          <p:cNvSpPr/>
          <p:nvPr/>
        </p:nvSpPr>
        <p:spPr bwMode="auto">
          <a:xfrm>
            <a:off x="5605608" y="3463939"/>
            <a:ext cx="900100" cy="313661"/>
          </a:xfrm>
          <a:prstGeom prst="wedgeRectCallout">
            <a:avLst>
              <a:gd name="adj1" fmla="val -85967"/>
              <a:gd name="adj2" fmla="val -8957"/>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气隙厚度</a:t>
            </a:r>
            <a:endParaRPr lang="en-US" sz="1400" b="1" dirty="0">
              <a:solidFill>
                <a:prstClr val="black"/>
              </a:solidFill>
              <a:latin typeface="Times New Roman" panose="02020603050405020304" pitchFamily="18" charset="0"/>
              <a:ea typeface="微软雅黑" panose="020B0503020204020204" pitchFamily="34" charset="-122"/>
            </a:endParaRPr>
          </a:p>
        </p:txBody>
      </p:sp>
      <p:sp>
        <p:nvSpPr>
          <p:cNvPr id="18" name="Rectangular Callout 7"/>
          <p:cNvSpPr/>
          <p:nvPr/>
        </p:nvSpPr>
        <p:spPr bwMode="auto">
          <a:xfrm>
            <a:off x="5622800" y="2322374"/>
            <a:ext cx="936104" cy="455445"/>
          </a:xfrm>
          <a:prstGeom prst="wedgeRectCallout">
            <a:avLst>
              <a:gd name="adj1" fmla="val -94563"/>
              <a:gd name="adj2" fmla="val 32803"/>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气隙磁通截面积</a:t>
            </a:r>
          </a:p>
        </p:txBody>
      </p:sp>
      <p:sp>
        <p:nvSpPr>
          <p:cNvPr id="19" name="Rectangular Callout 7"/>
          <p:cNvSpPr/>
          <p:nvPr/>
        </p:nvSpPr>
        <p:spPr bwMode="auto">
          <a:xfrm>
            <a:off x="2981137" y="2756224"/>
            <a:ext cx="1080120" cy="313661"/>
          </a:xfrm>
          <a:prstGeom prst="wedgeRectCallout">
            <a:avLst>
              <a:gd name="adj1" fmla="val 101633"/>
              <a:gd name="adj2" fmla="val -55601"/>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真空磁导率</a:t>
            </a:r>
            <a:endParaRPr lang="en-US" sz="1400" b="1" dirty="0">
              <a:solidFill>
                <a:prstClr val="black"/>
              </a:solidFill>
              <a:latin typeface="Times New Roman" panose="02020603050405020304" pitchFamily="18" charset="0"/>
              <a:ea typeface="微软雅黑" panose="020B0503020204020204" pitchFamily="34" charset="-122"/>
            </a:endParaRPr>
          </a:p>
        </p:txBody>
      </p:sp>
      <p:sp>
        <p:nvSpPr>
          <p:cNvPr id="20" name="Rectangular Callout 7"/>
          <p:cNvSpPr/>
          <p:nvPr/>
        </p:nvSpPr>
        <p:spPr bwMode="auto">
          <a:xfrm>
            <a:off x="5712812" y="2998278"/>
            <a:ext cx="900100" cy="313661"/>
          </a:xfrm>
          <a:prstGeom prst="wedgeRectCallout">
            <a:avLst>
              <a:gd name="adj1" fmla="val -144482"/>
              <a:gd name="adj2" fmla="val 30690"/>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线圈匝数</a:t>
            </a:r>
            <a:endParaRPr lang="en-US" sz="1400" b="1" dirty="0">
              <a:solidFill>
                <a:prstClr val="black"/>
              </a:solidFill>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矩形 1"/>
              <p:cNvSpPr/>
              <p:nvPr/>
            </p:nvSpPr>
            <p:spPr>
              <a:xfrm>
                <a:off x="3521199" y="3039802"/>
                <a:ext cx="2101601" cy="701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smtClean="0">
                          <a:solidFill>
                            <a:schemeClr val="accent1"/>
                          </a:solidFill>
                          <a:latin typeface="Cambria Math" panose="02040503050406030204" pitchFamily="18" charset="0"/>
                        </a:rPr>
                        <m:t>𝑳</m:t>
                      </m:r>
                      <m:r>
                        <a:rPr lang="zh-CN" altLang="en-US" b="1" i="0">
                          <a:solidFill>
                            <a:schemeClr val="accent1"/>
                          </a:solidFill>
                          <a:latin typeface="Cambria Math" panose="02040503050406030204" pitchFamily="18" charset="0"/>
                        </a:rPr>
                        <m:t>=</m:t>
                      </m:r>
                      <m:f>
                        <m:fPr>
                          <m:ctrlPr>
                            <a:rPr lang="zh-CN" altLang="en-US" b="1" i="1" smtClean="0">
                              <a:solidFill>
                                <a:schemeClr val="tx1"/>
                              </a:solidFill>
                              <a:latin typeface="Cambria Math" panose="02040503050406030204" pitchFamily="18" charset="0"/>
                            </a:rPr>
                          </m:ctrlPr>
                        </m:fPr>
                        <m:num>
                          <m:sSup>
                            <m:sSupPr>
                              <m:ctrlPr>
                                <a:rPr lang="zh-CN" altLang="en-US" b="1"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𝑵</m:t>
                              </m:r>
                            </m:e>
                            <m:sup>
                              <m:r>
                                <a:rPr lang="zh-CN" altLang="en-US" b="1" i="0">
                                  <a:solidFill>
                                    <a:schemeClr val="tx1"/>
                                  </a:solidFill>
                                  <a:latin typeface="Cambria Math" panose="02040503050406030204" pitchFamily="18" charset="0"/>
                                </a:rPr>
                                <m:t>𝟐</m:t>
                              </m:r>
                            </m:sup>
                          </m:sSup>
                        </m:num>
                        <m:den>
                          <m:sSub>
                            <m:sSubPr>
                              <m:ctrlPr>
                                <a:rPr lang="zh-CN" altLang="en-US" b="1" i="1">
                                  <a:solidFill>
                                    <a:schemeClr val="tx1"/>
                                  </a:solidFill>
                                  <a:latin typeface="Cambria Math" panose="02040503050406030204" pitchFamily="18" charset="0"/>
                                </a:rPr>
                              </m:ctrlPr>
                            </m:sSubPr>
                            <m:e>
                              <m:r>
                                <a:rPr lang="zh-CN" altLang="en-US" b="1" i="1">
                                  <a:solidFill>
                                    <a:schemeClr val="tx1"/>
                                  </a:solidFill>
                                  <a:latin typeface="Cambria Math" panose="02040503050406030204" pitchFamily="18" charset="0"/>
                                </a:rPr>
                                <m:t>𝑹</m:t>
                              </m:r>
                            </m:e>
                            <m:sub>
                              <m:r>
                                <a:rPr lang="zh-CN" altLang="en-US" b="1" i="1">
                                  <a:solidFill>
                                    <a:schemeClr val="tx1"/>
                                  </a:solidFill>
                                  <a:latin typeface="Cambria Math" panose="02040503050406030204" pitchFamily="18" charset="0"/>
                                </a:rPr>
                                <m:t>𝒎</m:t>
                              </m:r>
                            </m:sub>
                          </m:sSub>
                        </m:den>
                      </m:f>
                      <m:r>
                        <a:rPr lang="zh-CN" altLang="en-US" b="1" i="0">
                          <a:solidFill>
                            <a:schemeClr val="tx1"/>
                          </a:solidFill>
                          <a:latin typeface="Cambria Math" panose="02040503050406030204" pitchFamily="18" charset="0"/>
                        </a:rPr>
                        <m:t>=</m:t>
                      </m:r>
                      <m:f>
                        <m:fPr>
                          <m:ctrlPr>
                            <a:rPr lang="zh-CN" altLang="en-US" b="1" i="1">
                              <a:solidFill>
                                <a:schemeClr val="accent1"/>
                              </a:solidFill>
                              <a:latin typeface="Cambria Math" panose="02040503050406030204" pitchFamily="18" charset="0"/>
                            </a:rPr>
                          </m:ctrlPr>
                        </m:fPr>
                        <m:num>
                          <m:sSup>
                            <m:sSupPr>
                              <m:ctrlPr>
                                <a:rPr lang="zh-CN" altLang="en-US" b="1" i="1">
                                  <a:solidFill>
                                    <a:schemeClr val="accent1"/>
                                  </a:solidFill>
                                  <a:latin typeface="Cambria Math" panose="02040503050406030204" pitchFamily="18" charset="0"/>
                                </a:rPr>
                              </m:ctrlPr>
                            </m:sSupPr>
                            <m:e>
                              <m:r>
                                <a:rPr lang="zh-CN" altLang="en-US" b="1" i="1">
                                  <a:solidFill>
                                    <a:schemeClr val="accent1"/>
                                  </a:solidFill>
                                  <a:latin typeface="Cambria Math" panose="02040503050406030204" pitchFamily="18" charset="0"/>
                                </a:rPr>
                                <m:t>𝑵</m:t>
                              </m:r>
                            </m:e>
                            <m:sup>
                              <m:r>
                                <a:rPr lang="zh-CN" altLang="en-US" b="1" i="0">
                                  <a:solidFill>
                                    <a:schemeClr val="accent1"/>
                                  </a:solidFill>
                                  <a:latin typeface="Cambria Math" panose="02040503050406030204" pitchFamily="18" charset="0"/>
                                </a:rPr>
                                <m:t>𝟐</m:t>
                              </m:r>
                            </m:sup>
                          </m:sSup>
                          <m:sSub>
                            <m:sSubPr>
                              <m:ctrlPr>
                                <a:rPr lang="zh-CN" altLang="en-US" b="1" i="1">
                                  <a:solidFill>
                                    <a:schemeClr val="accent1"/>
                                  </a:solidFill>
                                  <a:latin typeface="Cambria Math" panose="02040503050406030204" pitchFamily="18" charset="0"/>
                                </a:rPr>
                              </m:ctrlPr>
                            </m:sSubPr>
                            <m:e>
                              <m:r>
                                <a:rPr lang="zh-CN" altLang="en-US" b="1" i="1">
                                  <a:solidFill>
                                    <a:schemeClr val="accent1"/>
                                  </a:solidFill>
                                  <a:latin typeface="Cambria Math" panose="02040503050406030204" pitchFamily="18" charset="0"/>
                                </a:rPr>
                                <m:t>𝝁</m:t>
                              </m:r>
                            </m:e>
                            <m:sub>
                              <m:r>
                                <a:rPr lang="zh-CN" altLang="en-US" b="1" i="0">
                                  <a:solidFill>
                                    <a:schemeClr val="accent1"/>
                                  </a:solidFill>
                                  <a:latin typeface="Cambria Math" panose="02040503050406030204" pitchFamily="18" charset="0"/>
                                </a:rPr>
                                <m:t>𝟎</m:t>
                              </m:r>
                            </m:sub>
                          </m:sSub>
                          <m:sSub>
                            <m:sSubPr>
                              <m:ctrlPr>
                                <a:rPr lang="zh-CN" altLang="en-US" b="1" i="1">
                                  <a:solidFill>
                                    <a:schemeClr val="accent1"/>
                                  </a:solidFill>
                                  <a:latin typeface="Cambria Math" panose="02040503050406030204" pitchFamily="18" charset="0"/>
                                </a:rPr>
                              </m:ctrlPr>
                            </m:sSubPr>
                            <m:e>
                              <m:r>
                                <a:rPr lang="zh-CN" altLang="en-US" b="1" i="1">
                                  <a:solidFill>
                                    <a:schemeClr val="accent1"/>
                                  </a:solidFill>
                                  <a:latin typeface="Cambria Math" panose="02040503050406030204" pitchFamily="18" charset="0"/>
                                </a:rPr>
                                <m:t>𝑨</m:t>
                              </m:r>
                            </m:e>
                            <m:sub>
                              <m:r>
                                <a:rPr lang="zh-CN" altLang="en-US" b="1" i="0">
                                  <a:solidFill>
                                    <a:schemeClr val="accent1"/>
                                  </a:solidFill>
                                  <a:latin typeface="Cambria Math" panose="02040503050406030204" pitchFamily="18" charset="0"/>
                                </a:rPr>
                                <m:t>𝟎</m:t>
                              </m:r>
                            </m:sub>
                          </m:sSub>
                        </m:num>
                        <m:den>
                          <m:r>
                            <a:rPr lang="zh-CN" altLang="en-US" b="1" i="0">
                              <a:solidFill>
                                <a:schemeClr val="accent1"/>
                              </a:solidFill>
                              <a:latin typeface="Cambria Math" panose="02040503050406030204" pitchFamily="18" charset="0"/>
                            </a:rPr>
                            <m:t>𝟐</m:t>
                          </m:r>
                          <m:r>
                            <a:rPr lang="zh-CN" altLang="en-US" b="1" i="1">
                              <a:solidFill>
                                <a:schemeClr val="accent1"/>
                              </a:solidFill>
                              <a:latin typeface="Cambria Math" panose="02040503050406030204" pitchFamily="18" charset="0"/>
                            </a:rPr>
                            <m:t>𝜹</m:t>
                          </m:r>
                        </m:den>
                      </m:f>
                    </m:oMath>
                  </m:oMathPara>
                </a14:m>
                <a:endParaRPr lang="zh-CN" altLang="en-US" b="1" dirty="0">
                  <a:solidFill>
                    <a:schemeClr val="accent1"/>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3521199" y="3039802"/>
                <a:ext cx="2101601" cy="70185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6540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34786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8548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变磁阻式传感器</a:t>
            </a:r>
          </a:p>
        </p:txBody>
      </p:sp>
      <mc:AlternateContent xmlns:mc="http://schemas.openxmlformats.org/markup-compatibility/2006" xmlns:a14="http://schemas.microsoft.com/office/drawing/2010/main">
        <mc:Choice Requires="a14">
          <p:sp>
            <p:nvSpPr>
              <p:cNvPr id="12" name="矩形 11"/>
              <p:cNvSpPr/>
              <p:nvPr/>
            </p:nvSpPr>
            <p:spPr>
              <a:xfrm>
                <a:off x="228600" y="1707654"/>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保持</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气隙</a:t>
                </a:r>
                <a14:m>
                  <m:oMath xmlns:m="http://schemas.openxmlformats.org/officeDocument/2006/math">
                    <m:r>
                      <a:rPr lang="en-US" altLang="zh-CN" b="1" i="1">
                        <a:solidFill>
                          <a:schemeClr val="accent1"/>
                        </a:solidFill>
                        <a:latin typeface="Cambria Math" panose="02040503050406030204" pitchFamily="18" charset="0"/>
                      </a:rPr>
                      <m:t>𝜹</m:t>
                    </m:r>
                  </m:oMath>
                </a14:m>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不变</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，令</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截面积随被测电量变化</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，即构成变面积式自感传感器；</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228600" y="1707654"/>
                <a:ext cx="8686800" cy="3208571"/>
              </a:xfrm>
              <a:prstGeom prst="rect">
                <a:avLst/>
              </a:prstGeom>
              <a:blipFill>
                <a:blip r:embed="rId3"/>
                <a:stretch>
                  <a:fillRect l="-350"/>
                </a:stretch>
              </a:blipFill>
            </p:spPr>
            <p:txBody>
              <a:bodyPr/>
              <a:lstStyle/>
              <a:p>
                <a:r>
                  <a:rPr lang="zh-CN" altLang="en-US">
                    <a:noFill/>
                  </a:rPr>
                  <a:t> </a:t>
                </a:r>
              </a:p>
            </p:txBody>
          </p:sp>
        </mc:Fallback>
      </mc:AlternateContent>
      <p:sp>
        <p:nvSpPr>
          <p:cNvPr id="15" name="矩形 14"/>
          <p:cNvSpPr/>
          <p:nvPr/>
        </p:nvSpPr>
        <p:spPr>
          <a:xfrm>
            <a:off x="899592" y="1269801"/>
            <a:ext cx="2592288"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变面积式自感传感器</a:t>
            </a:r>
          </a:p>
        </p:txBody>
      </p:sp>
      <p:sp>
        <p:nvSpPr>
          <p:cNvPr id="16" name="七角星 15"/>
          <p:cNvSpPr/>
          <p:nvPr/>
        </p:nvSpPr>
        <p:spPr>
          <a:xfrm>
            <a:off x="395536"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4476724" y="2886423"/>
                <a:ext cx="2862813" cy="1200329"/>
              </a:xfrm>
              <a:prstGeom prst="rect">
                <a:avLst/>
              </a:prstGeom>
            </p:spPr>
            <p:txBody>
              <a:bodyPr wrap="square">
                <a:spAutoFit/>
              </a:bodyPr>
              <a:lstStyle/>
              <a:p>
                <a:r>
                  <a:rPr lang="zh-CN" altLang="en-US" b="1" dirty="0">
                    <a:solidFill>
                      <a:prstClr val="black"/>
                    </a:solidFill>
                    <a:latin typeface="Times New Roman" panose="02020603050405020304" pitchFamily="18" charset="0"/>
                    <a:ea typeface="微软雅黑" panose="020B0503020204020204" pitchFamily="34" charset="-122"/>
                  </a:rPr>
                  <a:t>令衔铁进行水平方向的运动，则</a:t>
                </a:r>
                <a14:m>
                  <m:oMath xmlns:m="http://schemas.openxmlformats.org/officeDocument/2006/math">
                    <m:r>
                      <a:rPr lang="en-US" altLang="zh-CN" b="1" i="1">
                        <a:latin typeface="Cambria Math" panose="02040503050406030204" pitchFamily="18" charset="0"/>
                      </a:rPr>
                      <m:t>𝜹</m:t>
                    </m:r>
                  </m:oMath>
                </a14:m>
                <a:r>
                  <a:rPr lang="zh-CN" altLang="en-US" b="1" dirty="0">
                    <a:solidFill>
                      <a:prstClr val="black"/>
                    </a:solidFill>
                    <a:latin typeface="Times New Roman" panose="02020603050405020304" pitchFamily="18" charset="0"/>
                    <a:ea typeface="微软雅黑" panose="020B0503020204020204" pitchFamily="34" charset="-122"/>
                  </a:rPr>
                  <a:t>保持不变，此时</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𝑨</m:t>
                        </m:r>
                      </m:e>
                      <m:sub>
                        <m:r>
                          <a:rPr lang="en-US" altLang="zh-CN" b="1" i="1">
                            <a:latin typeface="Cambria Math" panose="02040503050406030204" pitchFamily="18" charset="0"/>
                          </a:rPr>
                          <m:t>𝟎</m:t>
                        </m:r>
                      </m:sub>
                    </m:sSub>
                  </m:oMath>
                </a14:m>
                <a:r>
                  <a:rPr lang="zh-CN" altLang="en-US" b="1" dirty="0">
                    <a:solidFill>
                      <a:prstClr val="black"/>
                    </a:solidFill>
                    <a:latin typeface="Times New Roman" panose="02020603050405020304" pitchFamily="18" charset="0"/>
                    <a:ea typeface="微软雅黑" panose="020B0503020204020204" pitchFamily="34" charset="-122"/>
                  </a:rPr>
                  <a:t>随被测量（如位移）变化，构成变面积式电感传感器。 </a:t>
                </a:r>
              </a:p>
            </p:txBody>
          </p:sp>
        </mc:Choice>
        <mc:Fallback xmlns="">
          <p:sp>
            <p:nvSpPr>
              <p:cNvPr id="4" name="矩形 3"/>
              <p:cNvSpPr>
                <a:spLocks noRot="1" noChangeAspect="1" noMove="1" noResize="1" noEditPoints="1" noAdjustHandles="1" noChangeArrowheads="1" noChangeShapeType="1" noTextEdit="1"/>
              </p:cNvSpPr>
              <p:nvPr/>
            </p:nvSpPr>
            <p:spPr>
              <a:xfrm>
                <a:off x="4476724" y="2886423"/>
                <a:ext cx="2862813" cy="1200329"/>
              </a:xfrm>
              <a:prstGeom prst="rect">
                <a:avLst/>
              </a:prstGeom>
              <a:blipFill>
                <a:blip r:embed="rId4"/>
                <a:stretch>
                  <a:fillRect l="-1702" t="-2538" r="-4043" b="-7107"/>
                </a:stretch>
              </a:blipFill>
            </p:spPr>
            <p:txBody>
              <a:bodyPr/>
              <a:lstStyle/>
              <a:p>
                <a:r>
                  <a:rPr lang="zh-CN" altLang="en-US">
                    <a:noFill/>
                  </a:rPr>
                  <a:t> </a:t>
                </a:r>
              </a:p>
            </p:txBody>
          </p:sp>
        </mc:Fallback>
      </mc:AlternateContent>
      <p:grpSp>
        <p:nvGrpSpPr>
          <p:cNvPr id="6" name="组合 5"/>
          <p:cNvGrpSpPr/>
          <p:nvPr/>
        </p:nvGrpSpPr>
        <p:grpSpPr>
          <a:xfrm>
            <a:off x="1862116" y="2499742"/>
            <a:ext cx="2043227" cy="2075814"/>
            <a:chOff x="1862116" y="2499742"/>
            <a:chExt cx="2043227" cy="2075814"/>
          </a:xfrm>
        </p:grpSpPr>
        <p:grpSp>
          <p:nvGrpSpPr>
            <p:cNvPr id="21" name="Group 6"/>
            <p:cNvGrpSpPr/>
            <p:nvPr/>
          </p:nvGrpSpPr>
          <p:grpSpPr bwMode="auto">
            <a:xfrm>
              <a:off x="1862116" y="2499742"/>
              <a:ext cx="2043227" cy="2075814"/>
              <a:chOff x="3673" y="981"/>
              <a:chExt cx="2087" cy="2049"/>
            </a:xfrm>
          </p:grpSpPr>
          <p:sp>
            <p:nvSpPr>
              <p:cNvPr id="23" name="Line 16"/>
              <p:cNvSpPr>
                <a:spLocks noChangeShapeType="1"/>
              </p:cNvSpPr>
              <p:nvPr/>
            </p:nvSpPr>
            <p:spPr bwMode="auto">
              <a:xfrm>
                <a:off x="4803" y="1369"/>
                <a:ext cx="0" cy="111"/>
              </a:xfrm>
              <a:prstGeom prst="line">
                <a:avLst/>
              </a:prstGeom>
              <a:noFill/>
              <a:ln w="57150">
                <a:solidFill>
                  <a:srgbClr val="EEB00B"/>
                </a:solidFill>
                <a:round/>
                <a:tailEnd type="none" w="sm"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4" name="Freeform 9"/>
              <p:cNvSpPr/>
              <p:nvPr/>
            </p:nvSpPr>
            <p:spPr bwMode="auto">
              <a:xfrm>
                <a:off x="3827" y="1480"/>
                <a:ext cx="1212" cy="791"/>
              </a:xfrm>
              <a:custGeom>
                <a:avLst/>
                <a:gdLst>
                  <a:gd name="T0" fmla="*/ 501 w 1041"/>
                  <a:gd name="T1" fmla="*/ 496 h 678"/>
                  <a:gd name="T2" fmla="*/ 510 w 1041"/>
                  <a:gd name="T3" fmla="*/ 2330 h 678"/>
                  <a:gd name="T4" fmla="*/ 0 w 1041"/>
                  <a:gd name="T5" fmla="*/ 2330 h 678"/>
                  <a:gd name="T6" fmla="*/ 2 w 1041"/>
                  <a:gd name="T7" fmla="*/ 13 h 678"/>
                  <a:gd name="T8" fmla="*/ 3515 w 1041"/>
                  <a:gd name="T9" fmla="*/ 0 h 678"/>
                  <a:gd name="T10" fmla="*/ 3515 w 1041"/>
                  <a:gd name="T11" fmla="*/ 2245 h 678"/>
                  <a:gd name="T12" fmla="*/ 2957 w 1041"/>
                  <a:gd name="T13" fmla="*/ 2254 h 678"/>
                  <a:gd name="T14" fmla="*/ 2968 w 1041"/>
                  <a:gd name="T15" fmla="*/ 508 h 678"/>
                  <a:gd name="T16" fmla="*/ 501 w 1041"/>
                  <a:gd name="T17" fmla="*/ 496 h 6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41"/>
                  <a:gd name="T28" fmla="*/ 0 h 678"/>
                  <a:gd name="T29" fmla="*/ 1041 w 1041"/>
                  <a:gd name="T30" fmla="*/ 678 h 6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41" h="678">
                    <a:moveTo>
                      <a:pt x="149" y="144"/>
                    </a:moveTo>
                    <a:lnTo>
                      <a:pt x="150" y="678"/>
                    </a:lnTo>
                    <a:lnTo>
                      <a:pt x="0" y="678"/>
                    </a:lnTo>
                    <a:lnTo>
                      <a:pt x="2" y="3"/>
                    </a:lnTo>
                    <a:lnTo>
                      <a:pt x="1041" y="0"/>
                    </a:lnTo>
                    <a:lnTo>
                      <a:pt x="1041" y="654"/>
                    </a:lnTo>
                    <a:lnTo>
                      <a:pt x="876" y="656"/>
                    </a:lnTo>
                    <a:lnTo>
                      <a:pt x="879" y="147"/>
                    </a:lnTo>
                    <a:lnTo>
                      <a:pt x="149" y="144"/>
                    </a:lnTo>
                    <a:close/>
                  </a:path>
                </a:pathLst>
              </a:custGeom>
              <a:solidFill>
                <a:srgbClr val="0099FF"/>
              </a:solidFill>
              <a:ln w="9525" cmpd="sng">
                <a:solidFill>
                  <a:srgbClr val="EAEAEA"/>
                </a:solidFill>
                <a:round/>
                <a:tailEnd type="none" w="sm" len="lg"/>
              </a:ln>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dirty="0"/>
              </a:p>
            </p:txBody>
          </p:sp>
          <p:sp>
            <p:nvSpPr>
              <p:cNvPr id="25" name="Freeform 10"/>
              <p:cNvSpPr/>
              <p:nvPr/>
            </p:nvSpPr>
            <p:spPr bwMode="auto">
              <a:xfrm>
                <a:off x="4056" y="1340"/>
                <a:ext cx="62" cy="356"/>
              </a:xfrm>
              <a:custGeom>
                <a:avLst/>
                <a:gdLst>
                  <a:gd name="T0" fmla="*/ 0 w 91"/>
                  <a:gd name="T1" fmla="*/ 0 h 509"/>
                  <a:gd name="T2" fmla="*/ 0 w 91"/>
                  <a:gd name="T3" fmla="*/ 25 h 509"/>
                  <a:gd name="T4" fmla="*/ 5 w 91"/>
                  <a:gd name="T5" fmla="*/ 25 h 509"/>
                  <a:gd name="T6" fmla="*/ 0 60000 65536"/>
                  <a:gd name="T7" fmla="*/ 0 60000 65536"/>
                  <a:gd name="T8" fmla="*/ 0 60000 65536"/>
                  <a:gd name="T9" fmla="*/ 0 w 91"/>
                  <a:gd name="T10" fmla="*/ 0 h 509"/>
                  <a:gd name="T11" fmla="*/ 91 w 91"/>
                  <a:gd name="T12" fmla="*/ 509 h 509"/>
                </a:gdLst>
                <a:ahLst/>
                <a:cxnLst>
                  <a:cxn ang="T6">
                    <a:pos x="T0" y="T1"/>
                  </a:cxn>
                  <a:cxn ang="T7">
                    <a:pos x="T2" y="T3"/>
                  </a:cxn>
                  <a:cxn ang="T8">
                    <a:pos x="T4" y="T5"/>
                  </a:cxn>
                </a:cxnLst>
                <a:rect l="T9" t="T10" r="T11" b="T12"/>
                <a:pathLst>
                  <a:path w="91" h="509">
                    <a:moveTo>
                      <a:pt x="0" y="0"/>
                    </a:moveTo>
                    <a:lnTo>
                      <a:pt x="0" y="435"/>
                    </a:lnTo>
                    <a:cubicBezTo>
                      <a:pt x="15" y="509"/>
                      <a:pt x="53" y="477"/>
                      <a:pt x="91" y="445"/>
                    </a:cubicBezTo>
                  </a:path>
                </a:pathLst>
              </a:custGeom>
              <a:noFill/>
              <a:ln w="57150" cmpd="sng">
                <a:solidFill>
                  <a:srgbClr val="EEB00B"/>
                </a:solidFill>
                <a:round/>
                <a:tailEnd type="none" w="sm" len="lg"/>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6" name="Freeform 11"/>
              <p:cNvSpPr/>
              <p:nvPr/>
            </p:nvSpPr>
            <p:spPr bwMode="auto">
              <a:xfrm>
                <a:off x="4294" y="1418"/>
                <a:ext cx="159" cy="313"/>
              </a:xfrm>
              <a:custGeom>
                <a:avLst/>
                <a:gdLst>
                  <a:gd name="T0" fmla="*/ 0 w 225"/>
                  <a:gd name="T1" fmla="*/ 5 h 451"/>
                  <a:gd name="T2" fmla="*/ 3 w 225"/>
                  <a:gd name="T3" fmla="*/ 3 h 451"/>
                  <a:gd name="T4" fmla="*/ 11 w 225"/>
                  <a:gd name="T5" fmla="*/ 22 h 451"/>
                  <a:gd name="T6" fmla="*/ 14 w 225"/>
                  <a:gd name="T7" fmla="*/ 19 h 451"/>
                  <a:gd name="T8" fmla="*/ 0 60000 65536"/>
                  <a:gd name="T9" fmla="*/ 0 60000 65536"/>
                  <a:gd name="T10" fmla="*/ 0 60000 65536"/>
                  <a:gd name="T11" fmla="*/ 0 60000 65536"/>
                  <a:gd name="T12" fmla="*/ 0 w 225"/>
                  <a:gd name="T13" fmla="*/ 0 h 451"/>
                  <a:gd name="T14" fmla="*/ 225 w 225"/>
                  <a:gd name="T15" fmla="*/ 451 h 451"/>
                </a:gdLst>
                <a:ahLst/>
                <a:cxnLst>
                  <a:cxn ang="T8">
                    <a:pos x="T0" y="T1"/>
                  </a:cxn>
                  <a:cxn ang="T9">
                    <a:pos x="T2" y="T3"/>
                  </a:cxn>
                  <a:cxn ang="T10">
                    <a:pos x="T4" y="T5"/>
                  </a:cxn>
                  <a:cxn ang="T11">
                    <a:pos x="T6" y="T7"/>
                  </a:cxn>
                </a:cxnLst>
                <a:rect l="T12" t="T13" r="T14" b="T15"/>
                <a:pathLst>
                  <a:path w="225" h="451">
                    <a:moveTo>
                      <a:pt x="0" y="92"/>
                    </a:moveTo>
                    <a:cubicBezTo>
                      <a:pt x="9" y="46"/>
                      <a:pt x="19" y="0"/>
                      <a:pt x="50" y="52"/>
                    </a:cubicBezTo>
                    <a:cubicBezTo>
                      <a:pt x="81" y="104"/>
                      <a:pt x="156" y="353"/>
                      <a:pt x="185" y="402"/>
                    </a:cubicBezTo>
                    <a:cubicBezTo>
                      <a:pt x="214" y="451"/>
                      <a:pt x="219" y="399"/>
                      <a:pt x="225" y="347"/>
                    </a:cubicBezTo>
                  </a:path>
                </a:pathLst>
              </a:custGeom>
              <a:noFill/>
              <a:ln w="57150" cmpd="sng">
                <a:solidFill>
                  <a:srgbClr val="EEB00B"/>
                </a:solidFill>
                <a:round/>
                <a:tailEnd type="none" w="sm" len="lg"/>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7" name="Freeform 12"/>
              <p:cNvSpPr/>
              <p:nvPr/>
            </p:nvSpPr>
            <p:spPr bwMode="auto">
              <a:xfrm>
                <a:off x="4463" y="1418"/>
                <a:ext cx="157" cy="313"/>
              </a:xfrm>
              <a:custGeom>
                <a:avLst/>
                <a:gdLst>
                  <a:gd name="T0" fmla="*/ 0 w 225"/>
                  <a:gd name="T1" fmla="*/ 5 h 451"/>
                  <a:gd name="T2" fmla="*/ 3 w 225"/>
                  <a:gd name="T3" fmla="*/ 3 h 451"/>
                  <a:gd name="T4" fmla="*/ 10 w 225"/>
                  <a:gd name="T5" fmla="*/ 22 h 451"/>
                  <a:gd name="T6" fmla="*/ 13 w 225"/>
                  <a:gd name="T7" fmla="*/ 19 h 451"/>
                  <a:gd name="T8" fmla="*/ 0 60000 65536"/>
                  <a:gd name="T9" fmla="*/ 0 60000 65536"/>
                  <a:gd name="T10" fmla="*/ 0 60000 65536"/>
                  <a:gd name="T11" fmla="*/ 0 60000 65536"/>
                  <a:gd name="T12" fmla="*/ 0 w 225"/>
                  <a:gd name="T13" fmla="*/ 0 h 451"/>
                  <a:gd name="T14" fmla="*/ 225 w 225"/>
                  <a:gd name="T15" fmla="*/ 451 h 451"/>
                </a:gdLst>
                <a:ahLst/>
                <a:cxnLst>
                  <a:cxn ang="T8">
                    <a:pos x="T0" y="T1"/>
                  </a:cxn>
                  <a:cxn ang="T9">
                    <a:pos x="T2" y="T3"/>
                  </a:cxn>
                  <a:cxn ang="T10">
                    <a:pos x="T4" y="T5"/>
                  </a:cxn>
                  <a:cxn ang="T11">
                    <a:pos x="T6" y="T7"/>
                  </a:cxn>
                </a:cxnLst>
                <a:rect l="T12" t="T13" r="T14" b="T15"/>
                <a:pathLst>
                  <a:path w="225" h="451">
                    <a:moveTo>
                      <a:pt x="0" y="92"/>
                    </a:moveTo>
                    <a:cubicBezTo>
                      <a:pt x="9" y="46"/>
                      <a:pt x="19" y="0"/>
                      <a:pt x="50" y="52"/>
                    </a:cubicBezTo>
                    <a:cubicBezTo>
                      <a:pt x="81" y="104"/>
                      <a:pt x="156" y="353"/>
                      <a:pt x="185" y="402"/>
                    </a:cubicBezTo>
                    <a:cubicBezTo>
                      <a:pt x="214" y="451"/>
                      <a:pt x="219" y="399"/>
                      <a:pt x="225" y="347"/>
                    </a:cubicBezTo>
                  </a:path>
                </a:pathLst>
              </a:custGeom>
              <a:noFill/>
              <a:ln w="57150" cmpd="sng">
                <a:solidFill>
                  <a:srgbClr val="EEB00B"/>
                </a:solidFill>
                <a:round/>
                <a:tailEnd type="none" w="sm" len="lg"/>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8" name="Freeform 13"/>
              <p:cNvSpPr/>
              <p:nvPr/>
            </p:nvSpPr>
            <p:spPr bwMode="auto">
              <a:xfrm>
                <a:off x="4628" y="1418"/>
                <a:ext cx="158" cy="313"/>
              </a:xfrm>
              <a:custGeom>
                <a:avLst/>
                <a:gdLst>
                  <a:gd name="T0" fmla="*/ 0 w 225"/>
                  <a:gd name="T1" fmla="*/ 5 h 451"/>
                  <a:gd name="T2" fmla="*/ 3 w 225"/>
                  <a:gd name="T3" fmla="*/ 3 h 451"/>
                  <a:gd name="T4" fmla="*/ 11 w 225"/>
                  <a:gd name="T5" fmla="*/ 22 h 451"/>
                  <a:gd name="T6" fmla="*/ 13 w 225"/>
                  <a:gd name="T7" fmla="*/ 19 h 451"/>
                  <a:gd name="T8" fmla="*/ 0 60000 65536"/>
                  <a:gd name="T9" fmla="*/ 0 60000 65536"/>
                  <a:gd name="T10" fmla="*/ 0 60000 65536"/>
                  <a:gd name="T11" fmla="*/ 0 60000 65536"/>
                  <a:gd name="T12" fmla="*/ 0 w 225"/>
                  <a:gd name="T13" fmla="*/ 0 h 451"/>
                  <a:gd name="T14" fmla="*/ 225 w 225"/>
                  <a:gd name="T15" fmla="*/ 451 h 451"/>
                </a:gdLst>
                <a:ahLst/>
                <a:cxnLst>
                  <a:cxn ang="T8">
                    <a:pos x="T0" y="T1"/>
                  </a:cxn>
                  <a:cxn ang="T9">
                    <a:pos x="T2" y="T3"/>
                  </a:cxn>
                  <a:cxn ang="T10">
                    <a:pos x="T4" y="T5"/>
                  </a:cxn>
                  <a:cxn ang="T11">
                    <a:pos x="T6" y="T7"/>
                  </a:cxn>
                </a:cxnLst>
                <a:rect l="T12" t="T13" r="T14" b="T15"/>
                <a:pathLst>
                  <a:path w="225" h="451">
                    <a:moveTo>
                      <a:pt x="0" y="92"/>
                    </a:moveTo>
                    <a:cubicBezTo>
                      <a:pt x="9" y="46"/>
                      <a:pt x="19" y="0"/>
                      <a:pt x="50" y="52"/>
                    </a:cubicBezTo>
                    <a:cubicBezTo>
                      <a:pt x="81" y="104"/>
                      <a:pt x="156" y="353"/>
                      <a:pt x="185" y="402"/>
                    </a:cubicBezTo>
                    <a:cubicBezTo>
                      <a:pt x="214" y="451"/>
                      <a:pt x="219" y="399"/>
                      <a:pt x="225" y="347"/>
                    </a:cubicBezTo>
                  </a:path>
                </a:pathLst>
              </a:custGeom>
              <a:noFill/>
              <a:ln w="57150" cmpd="sng">
                <a:solidFill>
                  <a:srgbClr val="EEB00B"/>
                </a:solidFill>
                <a:round/>
                <a:tailEnd type="none" w="sm" len="lg"/>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dirty="0"/>
              </a:p>
            </p:txBody>
          </p:sp>
          <p:sp>
            <p:nvSpPr>
              <p:cNvPr id="29" name="Freeform 14"/>
              <p:cNvSpPr/>
              <p:nvPr/>
            </p:nvSpPr>
            <p:spPr bwMode="auto">
              <a:xfrm>
                <a:off x="4149" y="1418"/>
                <a:ext cx="159" cy="313"/>
              </a:xfrm>
              <a:custGeom>
                <a:avLst/>
                <a:gdLst>
                  <a:gd name="T0" fmla="*/ 0 w 225"/>
                  <a:gd name="T1" fmla="*/ 5 h 451"/>
                  <a:gd name="T2" fmla="*/ 3 w 225"/>
                  <a:gd name="T3" fmla="*/ 3 h 451"/>
                  <a:gd name="T4" fmla="*/ 11 w 225"/>
                  <a:gd name="T5" fmla="*/ 22 h 451"/>
                  <a:gd name="T6" fmla="*/ 14 w 225"/>
                  <a:gd name="T7" fmla="*/ 19 h 451"/>
                  <a:gd name="T8" fmla="*/ 0 60000 65536"/>
                  <a:gd name="T9" fmla="*/ 0 60000 65536"/>
                  <a:gd name="T10" fmla="*/ 0 60000 65536"/>
                  <a:gd name="T11" fmla="*/ 0 60000 65536"/>
                  <a:gd name="T12" fmla="*/ 0 w 225"/>
                  <a:gd name="T13" fmla="*/ 0 h 451"/>
                  <a:gd name="T14" fmla="*/ 225 w 225"/>
                  <a:gd name="T15" fmla="*/ 451 h 451"/>
                </a:gdLst>
                <a:ahLst/>
                <a:cxnLst>
                  <a:cxn ang="T8">
                    <a:pos x="T0" y="T1"/>
                  </a:cxn>
                  <a:cxn ang="T9">
                    <a:pos x="T2" y="T3"/>
                  </a:cxn>
                  <a:cxn ang="T10">
                    <a:pos x="T4" y="T5"/>
                  </a:cxn>
                  <a:cxn ang="T11">
                    <a:pos x="T6" y="T7"/>
                  </a:cxn>
                </a:cxnLst>
                <a:rect l="T12" t="T13" r="T14" b="T15"/>
                <a:pathLst>
                  <a:path w="225" h="451">
                    <a:moveTo>
                      <a:pt x="0" y="92"/>
                    </a:moveTo>
                    <a:cubicBezTo>
                      <a:pt x="9" y="46"/>
                      <a:pt x="19" y="0"/>
                      <a:pt x="50" y="52"/>
                    </a:cubicBezTo>
                    <a:cubicBezTo>
                      <a:pt x="81" y="104"/>
                      <a:pt x="156" y="353"/>
                      <a:pt x="185" y="402"/>
                    </a:cubicBezTo>
                    <a:cubicBezTo>
                      <a:pt x="214" y="451"/>
                      <a:pt x="219" y="399"/>
                      <a:pt x="225" y="347"/>
                    </a:cubicBezTo>
                  </a:path>
                </a:pathLst>
              </a:custGeom>
              <a:noFill/>
              <a:ln w="57150" cmpd="sng">
                <a:solidFill>
                  <a:srgbClr val="EEB00B"/>
                </a:solidFill>
                <a:round/>
                <a:tailEnd type="none" w="sm" len="lg"/>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30" name="Rectangle 15"/>
              <p:cNvSpPr>
                <a:spLocks noChangeArrowheads="1"/>
              </p:cNvSpPr>
              <p:nvPr/>
            </p:nvSpPr>
            <p:spPr bwMode="auto">
              <a:xfrm>
                <a:off x="3827" y="2351"/>
                <a:ext cx="1212" cy="189"/>
              </a:xfrm>
              <a:prstGeom prst="rect">
                <a:avLst/>
              </a:prstGeom>
              <a:solidFill>
                <a:srgbClr val="0099FF"/>
              </a:solidFill>
              <a:ln w="9525">
                <a:solidFill>
                  <a:srgbClr val="EAEAEA"/>
                </a:solidFill>
                <a:miter lim="800000"/>
                <a:tailEnd type="none" w="sm" len="lg"/>
              </a:ln>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0"/>
                  </a:spcBef>
                  <a:buClrTx/>
                  <a:buSzTx/>
                  <a:buFontTx/>
                  <a:buNone/>
                </a:pPr>
                <a:endParaRPr lang="zh-CN" altLang="en-US" sz="2000">
                  <a:solidFill>
                    <a:srgbClr val="6600FF"/>
                  </a:solidFill>
                  <a:latin typeface="Times New Roman" panose="02020603050405020304" pitchFamily="18" charset="0"/>
                </a:endParaRPr>
              </a:p>
            </p:txBody>
          </p:sp>
          <p:sp>
            <p:nvSpPr>
              <p:cNvPr id="31" name="Rectangle 16"/>
              <p:cNvSpPr>
                <a:spLocks noChangeArrowheads="1"/>
              </p:cNvSpPr>
              <p:nvPr/>
            </p:nvSpPr>
            <p:spPr bwMode="auto">
              <a:xfrm>
                <a:off x="4400" y="2539"/>
                <a:ext cx="143" cy="340"/>
              </a:xfrm>
              <a:prstGeom prst="rect">
                <a:avLst/>
              </a:prstGeom>
              <a:solidFill>
                <a:srgbClr val="0099FF"/>
              </a:solidFill>
              <a:ln w="9525">
                <a:solidFill>
                  <a:srgbClr val="EAEAEA"/>
                </a:solidFill>
                <a:miter lim="800000"/>
                <a:tailEnd type="none" w="sm" len="lg"/>
              </a:ln>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0"/>
                  </a:spcBef>
                  <a:buClrTx/>
                  <a:buSzTx/>
                  <a:buFontTx/>
                  <a:buNone/>
                </a:pPr>
                <a:endParaRPr lang="zh-CN" altLang="en-US" sz="2000">
                  <a:solidFill>
                    <a:srgbClr val="6600FF"/>
                  </a:solidFill>
                  <a:latin typeface="Times New Roman" panose="02020603050405020304" pitchFamily="18" charset="0"/>
                </a:endParaRPr>
              </a:p>
            </p:txBody>
          </p:sp>
          <p:sp>
            <p:nvSpPr>
              <p:cNvPr id="32" name="Oval 17"/>
              <p:cNvSpPr>
                <a:spLocks noChangeArrowheads="1"/>
              </p:cNvSpPr>
              <p:nvPr/>
            </p:nvSpPr>
            <p:spPr bwMode="auto">
              <a:xfrm>
                <a:off x="4014" y="1286"/>
                <a:ext cx="79" cy="79"/>
              </a:xfrm>
              <a:prstGeom prst="ellipse">
                <a:avLst/>
              </a:prstGeom>
              <a:solidFill>
                <a:srgbClr val="FFFFCC"/>
              </a:solidFill>
              <a:ln w="57150">
                <a:solidFill>
                  <a:srgbClr val="EEB00B"/>
                </a:solidFill>
                <a:round/>
                <a:tailEnd type="none" w="sm" len="lg"/>
              </a:ln>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0"/>
                  </a:spcBef>
                  <a:buClrTx/>
                  <a:buSzTx/>
                  <a:buFontTx/>
                  <a:buNone/>
                </a:pPr>
                <a:endParaRPr lang="zh-CN" altLang="en-US" sz="2000">
                  <a:solidFill>
                    <a:srgbClr val="6600FF"/>
                  </a:solidFill>
                  <a:latin typeface="Times New Roman" panose="02020603050405020304" pitchFamily="18" charset="0"/>
                </a:endParaRPr>
              </a:p>
            </p:txBody>
          </p:sp>
          <p:sp>
            <p:nvSpPr>
              <p:cNvPr id="33" name="Rectangle 18"/>
              <p:cNvSpPr>
                <a:spLocks noChangeArrowheads="1"/>
              </p:cNvSpPr>
              <p:nvPr/>
            </p:nvSpPr>
            <p:spPr bwMode="auto">
              <a:xfrm>
                <a:off x="3916" y="1575"/>
                <a:ext cx="1032" cy="871"/>
              </a:xfrm>
              <a:prstGeom prst="rect">
                <a:avLst/>
              </a:prstGeom>
              <a:noFill/>
              <a:ln w="38100">
                <a:solidFill>
                  <a:srgbClr val="FF0000"/>
                </a:solidFill>
                <a:prstDash val="lgDashDotDot"/>
                <a:miter lim="800000"/>
                <a:tailEnd type="none" w="sm" len="lg"/>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0"/>
                  </a:spcBef>
                  <a:buClrTx/>
                  <a:buSzTx/>
                  <a:buFontTx/>
                  <a:buNone/>
                </a:pPr>
                <a:endParaRPr lang="zh-CN" altLang="en-US" sz="2000" dirty="0">
                  <a:solidFill>
                    <a:srgbClr val="6600FF"/>
                  </a:solidFill>
                  <a:latin typeface="Times New Roman" panose="02020603050405020304" pitchFamily="18" charset="0"/>
                </a:endParaRPr>
              </a:p>
            </p:txBody>
          </p:sp>
          <p:sp>
            <p:nvSpPr>
              <p:cNvPr id="34" name="Line 27"/>
              <p:cNvSpPr>
                <a:spLocks noChangeShapeType="1"/>
              </p:cNvSpPr>
              <p:nvPr/>
            </p:nvSpPr>
            <p:spPr bwMode="auto">
              <a:xfrm>
                <a:off x="5037" y="2241"/>
                <a:ext cx="0" cy="110"/>
              </a:xfrm>
              <a:prstGeom prst="line">
                <a:avLst/>
              </a:prstGeom>
              <a:noFill/>
              <a:ln w="19050">
                <a:solidFill>
                  <a:srgbClr val="660066"/>
                </a:solidFill>
                <a:round/>
                <a:tailEnd type="none" w="sm"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35" name="Line 28"/>
              <p:cNvSpPr>
                <a:spLocks noChangeShapeType="1"/>
              </p:cNvSpPr>
              <p:nvPr/>
            </p:nvSpPr>
            <p:spPr bwMode="auto">
              <a:xfrm flipV="1">
                <a:off x="4863" y="2237"/>
                <a:ext cx="0" cy="110"/>
              </a:xfrm>
              <a:prstGeom prst="line">
                <a:avLst/>
              </a:prstGeom>
              <a:noFill/>
              <a:ln w="19050">
                <a:solidFill>
                  <a:srgbClr val="660066"/>
                </a:solidFill>
                <a:round/>
                <a:tailEnd type="none" w="sm"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36" name="Rectangle 21"/>
              <p:cNvSpPr>
                <a:spLocks noChangeArrowheads="1"/>
              </p:cNvSpPr>
              <p:nvPr/>
            </p:nvSpPr>
            <p:spPr bwMode="auto">
              <a:xfrm>
                <a:off x="4604" y="981"/>
                <a:ext cx="521"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0"/>
                  </a:spcBef>
                  <a:buClrTx/>
                  <a:buSzTx/>
                  <a:buFontTx/>
                  <a:buNone/>
                </a:pPr>
                <a:r>
                  <a:rPr kumimoji="1" lang="zh-CN" altLang="en-US" dirty="0">
                    <a:solidFill>
                      <a:srgbClr val="FF0066"/>
                    </a:solidFill>
                    <a:latin typeface="Times New Roman" panose="02020603050405020304" pitchFamily="18" charset="0"/>
                    <a:ea typeface="华文中宋" panose="02010600040101010101" pitchFamily="2" charset="-122"/>
                  </a:rPr>
                  <a:t>线圈</a:t>
                </a:r>
              </a:p>
            </p:txBody>
          </p:sp>
          <p:sp>
            <p:nvSpPr>
              <p:cNvPr id="37" name="Rectangle 22"/>
              <p:cNvSpPr>
                <a:spLocks noChangeArrowheads="1"/>
              </p:cNvSpPr>
              <p:nvPr/>
            </p:nvSpPr>
            <p:spPr bwMode="auto">
              <a:xfrm>
                <a:off x="5222" y="1123"/>
                <a:ext cx="538"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0"/>
                  </a:spcBef>
                  <a:buClrTx/>
                  <a:buSzTx/>
                  <a:buFontTx/>
                  <a:buNone/>
                </a:pPr>
                <a:r>
                  <a:rPr kumimoji="1" lang="zh-CN" altLang="en-US" dirty="0">
                    <a:solidFill>
                      <a:srgbClr val="FF0066"/>
                    </a:solidFill>
                    <a:latin typeface="Times New Roman" panose="02020603050405020304" pitchFamily="18" charset="0"/>
                    <a:ea typeface="华文中宋" panose="02010600040101010101" pitchFamily="2" charset="-122"/>
                  </a:rPr>
                  <a:t>铁芯</a:t>
                </a:r>
              </a:p>
              <a:p>
                <a:pPr eaLnBrk="1" hangingPunct="1">
                  <a:spcBef>
                    <a:spcPct val="0"/>
                  </a:spcBef>
                  <a:buClrTx/>
                  <a:buSzTx/>
                  <a:buFontTx/>
                  <a:buNone/>
                </a:pPr>
                <a:endParaRPr kumimoji="1" lang="en-US" altLang="zh-CN" dirty="0">
                  <a:solidFill>
                    <a:srgbClr val="99FF33"/>
                  </a:solidFill>
                  <a:latin typeface="Times New Roman" panose="02020603050405020304" pitchFamily="18" charset="0"/>
                  <a:ea typeface="华文中宋" panose="02010600040101010101" pitchFamily="2" charset="-122"/>
                </a:endParaRPr>
              </a:p>
            </p:txBody>
          </p:sp>
          <p:sp>
            <p:nvSpPr>
              <p:cNvPr id="38" name="Rectangle 23"/>
              <p:cNvSpPr>
                <a:spLocks noChangeArrowheads="1"/>
              </p:cNvSpPr>
              <p:nvPr/>
            </p:nvSpPr>
            <p:spPr bwMode="auto">
              <a:xfrm>
                <a:off x="3673" y="2659"/>
                <a:ext cx="499"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0"/>
                  </a:spcBef>
                  <a:buClrTx/>
                  <a:buSzTx/>
                  <a:buFontTx/>
                  <a:buNone/>
                </a:pPr>
                <a:r>
                  <a:rPr kumimoji="1" lang="zh-CN" altLang="en-US" dirty="0">
                    <a:solidFill>
                      <a:srgbClr val="FF0066"/>
                    </a:solidFill>
                    <a:latin typeface="Times New Roman" panose="02020603050405020304" pitchFamily="18" charset="0"/>
                    <a:ea typeface="华文中宋" panose="02010600040101010101" pitchFamily="2" charset="-122"/>
                  </a:rPr>
                  <a:t>衔铁</a:t>
                </a:r>
              </a:p>
            </p:txBody>
          </p:sp>
          <mc:AlternateContent xmlns:mc="http://schemas.openxmlformats.org/markup-compatibility/2006" xmlns:a14="http://schemas.microsoft.com/office/drawing/2010/main">
            <mc:Choice Requires="a14">
              <p:sp>
                <p:nvSpPr>
                  <p:cNvPr id="39" name="Rectangle 24"/>
                  <p:cNvSpPr>
                    <a:spLocks noChangeArrowheads="1"/>
                  </p:cNvSpPr>
                  <p:nvPr/>
                </p:nvSpPr>
                <p:spPr bwMode="auto">
                  <a:xfrm>
                    <a:off x="4573" y="2575"/>
                    <a:ext cx="373" cy="29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a:r>
                      <a:rPr kumimoji="1" lang="el-GR" altLang="zh-CN"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Δ</a:t>
                    </a:r>
                    <a14:m>
                      <m:oMath xmlns:m="http://schemas.openxmlformats.org/officeDocument/2006/math">
                        <m:r>
                          <a:rPr lang="zh-CN" altLang="en-US" i="1">
                            <a:latin typeface="Cambria Math" panose="02040503050406030204" pitchFamily="18" charset="0"/>
                          </a:rPr>
                          <m:t>𝒂</m:t>
                        </m:r>
                      </m:oMath>
                    </a14:m>
                    <a:endParaRPr lang="zh-CN" altLang="en-US" dirty="0"/>
                  </a:p>
                  <a:p>
                    <a:pPr algn="just" eaLnBrk="1" hangingPunct="1">
                      <a:spcBef>
                        <a:spcPct val="0"/>
                      </a:spcBef>
                      <a:buClrTx/>
                      <a:buSzTx/>
                      <a:buFontTx/>
                      <a:buNone/>
                    </a:pPr>
                    <a:endParaRPr kumimoji="1" lang="el-GR" altLang="zh-CN"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endParaRPr>
                  </a:p>
                  <a:p>
                    <a:pPr eaLnBrk="1" hangingPunct="1">
                      <a:spcBef>
                        <a:spcPct val="0"/>
                      </a:spcBef>
                      <a:buClrTx/>
                      <a:buSzTx/>
                      <a:buFontTx/>
                      <a:buNone/>
                    </a:pPr>
                    <a:endParaRPr kumimoji="1" lang="en-US" altLang="zh-CN" sz="2400"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endParaRPr>
                  </a:p>
                </p:txBody>
              </p:sp>
            </mc:Choice>
            <mc:Fallback xmlns="">
              <p:sp>
                <p:nvSpPr>
                  <p:cNvPr id="39" name="Rectangle 24"/>
                  <p:cNvSpPr>
                    <a:spLocks noRot="1" noChangeAspect="1" noMove="1" noResize="1" noEditPoints="1" noAdjustHandles="1" noChangeArrowheads="1" noChangeShapeType="1" noTextEdit="1"/>
                  </p:cNvSpPr>
                  <p:nvPr/>
                </p:nvSpPr>
                <p:spPr bwMode="auto">
                  <a:xfrm>
                    <a:off x="4573" y="2575"/>
                    <a:ext cx="373" cy="294"/>
                  </a:xfrm>
                  <a:prstGeom prst="rect">
                    <a:avLst/>
                  </a:prstGeom>
                  <a:blipFill>
                    <a:blip r:embed="rId5"/>
                    <a:stretch>
                      <a:fillRect l="-38333" t="-26531" b="-3877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0" name="Line 33"/>
              <p:cNvSpPr>
                <a:spLocks noChangeShapeType="1"/>
              </p:cNvSpPr>
              <p:nvPr/>
            </p:nvSpPr>
            <p:spPr bwMode="auto">
              <a:xfrm flipH="1" flipV="1">
                <a:off x="4543" y="2577"/>
                <a:ext cx="260" cy="6"/>
              </a:xfrm>
              <a:prstGeom prst="line">
                <a:avLst/>
              </a:prstGeom>
              <a:noFill/>
              <a:ln w="9525">
                <a:solidFill>
                  <a:srgbClr val="FF33CC"/>
                </a:solidFill>
                <a:round/>
                <a:headEnd type="stealth" w="lg" len="lg"/>
                <a:tailEnd type="stealth" w="lg"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dirty="0"/>
              </a:p>
            </p:txBody>
          </p:sp>
          <p:sp>
            <p:nvSpPr>
              <p:cNvPr id="41" name="Line 34"/>
              <p:cNvSpPr>
                <a:spLocks noChangeShapeType="1"/>
              </p:cNvSpPr>
              <p:nvPr/>
            </p:nvSpPr>
            <p:spPr bwMode="auto">
              <a:xfrm flipH="1" flipV="1">
                <a:off x="5035" y="2314"/>
                <a:ext cx="187" cy="0"/>
              </a:xfrm>
              <a:prstGeom prst="line">
                <a:avLst/>
              </a:prstGeom>
              <a:noFill/>
              <a:ln w="9525">
                <a:solidFill>
                  <a:srgbClr val="FF33CC"/>
                </a:solidFill>
                <a:round/>
                <a:tailEnd type="stealth" w="lg"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dirty="0"/>
              </a:p>
            </p:txBody>
          </p:sp>
          <p:sp>
            <p:nvSpPr>
              <p:cNvPr id="42" name="Line 35"/>
              <p:cNvSpPr>
                <a:spLocks noChangeShapeType="1"/>
              </p:cNvSpPr>
              <p:nvPr/>
            </p:nvSpPr>
            <p:spPr bwMode="auto">
              <a:xfrm flipV="1">
                <a:off x="4678" y="2302"/>
                <a:ext cx="176" cy="6"/>
              </a:xfrm>
              <a:prstGeom prst="line">
                <a:avLst/>
              </a:prstGeom>
              <a:noFill/>
              <a:ln w="9525">
                <a:solidFill>
                  <a:srgbClr val="FF33CC"/>
                </a:solidFill>
                <a:round/>
                <a:tailEnd type="stealth" w="lg"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43" name="Line 36"/>
              <p:cNvSpPr>
                <a:spLocks noChangeShapeType="1"/>
              </p:cNvSpPr>
              <p:nvPr/>
            </p:nvSpPr>
            <p:spPr bwMode="auto">
              <a:xfrm flipV="1">
                <a:off x="4325" y="1205"/>
                <a:ext cx="258" cy="219"/>
              </a:xfrm>
              <a:prstGeom prst="line">
                <a:avLst/>
              </a:prstGeom>
              <a:noFill/>
              <a:ln w="19050">
                <a:solidFill>
                  <a:srgbClr val="660066"/>
                </a:solidFill>
                <a:rou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44" name="Line 37"/>
              <p:cNvSpPr>
                <a:spLocks noChangeShapeType="1"/>
              </p:cNvSpPr>
              <p:nvPr/>
            </p:nvSpPr>
            <p:spPr bwMode="auto">
              <a:xfrm flipV="1">
                <a:off x="4824" y="1299"/>
                <a:ext cx="338" cy="22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dirty="0"/>
              </a:p>
            </p:txBody>
          </p:sp>
          <p:sp>
            <p:nvSpPr>
              <p:cNvPr id="45" name="Oval 30"/>
              <p:cNvSpPr>
                <a:spLocks noChangeArrowheads="1"/>
              </p:cNvSpPr>
              <p:nvPr/>
            </p:nvSpPr>
            <p:spPr bwMode="auto">
              <a:xfrm>
                <a:off x="4761" y="1280"/>
                <a:ext cx="79" cy="80"/>
              </a:xfrm>
              <a:prstGeom prst="ellipse">
                <a:avLst/>
              </a:prstGeom>
              <a:solidFill>
                <a:srgbClr val="FFFFCC"/>
              </a:solidFill>
              <a:ln w="57150">
                <a:solidFill>
                  <a:srgbClr val="EEB00B"/>
                </a:solidFill>
                <a:round/>
                <a:tailEnd type="none" w="sm" len="lg"/>
              </a:ln>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0"/>
                  </a:spcBef>
                  <a:buClrTx/>
                  <a:buSzTx/>
                  <a:buFontTx/>
                  <a:buNone/>
                </a:pPr>
                <a:endParaRPr lang="zh-CN" altLang="en-US" sz="2000">
                  <a:solidFill>
                    <a:srgbClr val="6600FF"/>
                  </a:solidFill>
                  <a:latin typeface="Times New Roman" panose="02020603050405020304" pitchFamily="18" charset="0"/>
                </a:endParaRPr>
              </a:p>
            </p:txBody>
          </p:sp>
          <p:sp>
            <p:nvSpPr>
              <p:cNvPr id="46" name="Line 39"/>
              <p:cNvSpPr>
                <a:spLocks noChangeShapeType="1"/>
              </p:cNvSpPr>
              <p:nvPr/>
            </p:nvSpPr>
            <p:spPr bwMode="auto">
              <a:xfrm flipH="1">
                <a:off x="3811" y="2482"/>
                <a:ext cx="368" cy="161"/>
              </a:xfrm>
              <a:prstGeom prst="line">
                <a:avLst/>
              </a:prstGeom>
              <a:noFill/>
              <a:ln w="19050">
                <a:solidFill>
                  <a:srgbClr val="660066"/>
                </a:solidFill>
                <a:rou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grpSp>
        <mc:AlternateContent xmlns:mc="http://schemas.openxmlformats.org/markup-compatibility/2006" xmlns:a14="http://schemas.microsoft.com/office/drawing/2010/main">
          <mc:Choice Requires="a14">
            <p:sp>
              <p:nvSpPr>
                <p:cNvPr id="5" name="矩形 4"/>
                <p:cNvSpPr/>
                <p:nvPr/>
              </p:nvSpPr>
              <p:spPr>
                <a:xfrm>
                  <a:off x="3301764" y="3665520"/>
                  <a:ext cx="3802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𝒂</m:t>
                        </m:r>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3301764" y="3665520"/>
                  <a:ext cx="380232" cy="369332"/>
                </a:xfrm>
                <a:prstGeom prst="rect">
                  <a:avLst/>
                </a:prstGeom>
                <a:blipFill>
                  <a:blip r:embed="rId6"/>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527765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34786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8548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电阻应变式传感器</a:t>
            </a:r>
          </a:p>
        </p:txBody>
      </p:sp>
      <p:sp>
        <p:nvSpPr>
          <p:cNvPr id="12" name="矩形 11"/>
          <p:cNvSpPr/>
          <p:nvPr/>
        </p:nvSpPr>
        <p:spPr>
          <a:xfrm>
            <a:off x="228600" y="944934"/>
            <a:ext cx="8686800" cy="2086725"/>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电阻应变式传感器是一种利用</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电阻应变片</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将被测</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非电量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的应变转变为</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电阻</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变化的传感器；</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任何</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非电量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只要能转化为</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应变量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就可以利用</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电阻</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应变式传感器进行测量；</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电阻应变式传感器以其简单的结构、较高的线性度和良好的稳定性，可以与相应的测量电路配合，形成用于测量压力、质量、位移、加速度和扭矩等多种物理量的检测系统。</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6"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9097" y="3071523"/>
            <a:ext cx="7245805" cy="1698054"/>
          </a:xfrm>
          <a:prstGeom prst="rect">
            <a:avLst/>
          </a:prstGeom>
        </p:spPr>
      </p:pic>
    </p:spTree>
    <p:extLst>
      <p:ext uri="{BB962C8B-B14F-4D97-AF65-F5344CB8AC3E}">
        <p14:creationId xmlns:p14="http://schemas.microsoft.com/office/powerpoint/2010/main" val="2221404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34786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8548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变磁阻式传感器</a:t>
            </a:r>
          </a:p>
        </p:txBody>
      </p:sp>
      <mc:AlternateContent xmlns:mc="http://schemas.openxmlformats.org/markup-compatibility/2006" xmlns:a14="http://schemas.microsoft.com/office/drawing/2010/main">
        <mc:Choice Requires="a14">
          <p:sp>
            <p:nvSpPr>
              <p:cNvPr id="12" name="矩形 11"/>
              <p:cNvSpPr/>
              <p:nvPr/>
            </p:nvSpPr>
            <p:spPr>
              <a:xfrm>
                <a:off x="228600" y="1707654"/>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初始时，气隙面积为</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𝑨</m:t>
                        </m:r>
                      </m:e>
                      <m:sub>
                        <m:r>
                          <a:rPr lang="en-US" altLang="zh-CN" b="1" i="1">
                            <a:latin typeface="Cambria Math" panose="02040503050406030204" pitchFamily="18" charset="0"/>
                          </a:rPr>
                          <m:t>𝟎</m:t>
                        </m:r>
                      </m:sub>
                    </m:sSub>
                    <m:r>
                      <a:rPr lang="en-US" altLang="zh-CN" b="1" i="1">
                        <a:latin typeface="Cambria Math" panose="02040503050406030204" pitchFamily="18" charset="0"/>
                      </a:rPr>
                      <m:t>=</m:t>
                    </m:r>
                    <m:r>
                      <a:rPr lang="en-US" altLang="zh-CN" b="1" i="1">
                        <a:latin typeface="Cambria Math" panose="02040503050406030204" pitchFamily="18" charset="0"/>
                      </a:rPr>
                      <m:t>𝒂𝒃</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，此时电感为：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如果衔铁沿水平方向左移</a:t>
                </a:r>
                <a:r>
                  <a:rPr lang="en-US" altLang="zh-CN" b="1" dirty="0" err="1">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Δa</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，则其电感值变化为：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则电感值的变化量为：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228600" y="1707654"/>
                <a:ext cx="8686800" cy="3208571"/>
              </a:xfrm>
              <a:prstGeom prst="rect">
                <a:avLst/>
              </a:prstGeom>
              <a:blipFill>
                <a:blip r:embed="rId3"/>
                <a:stretch>
                  <a:fillRect l="-350"/>
                </a:stretch>
              </a:blipFill>
            </p:spPr>
            <p:txBody>
              <a:bodyPr/>
              <a:lstStyle/>
              <a:p>
                <a:r>
                  <a:rPr lang="zh-CN" altLang="en-US">
                    <a:noFill/>
                  </a:rPr>
                  <a:t> </a:t>
                </a:r>
              </a:p>
            </p:txBody>
          </p:sp>
        </mc:Fallback>
      </mc:AlternateContent>
      <p:sp>
        <p:nvSpPr>
          <p:cNvPr id="15" name="矩形 14"/>
          <p:cNvSpPr/>
          <p:nvPr/>
        </p:nvSpPr>
        <p:spPr>
          <a:xfrm>
            <a:off x="899592" y="1269801"/>
            <a:ext cx="2592288"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变面积式自感传感器</a:t>
            </a:r>
          </a:p>
        </p:txBody>
      </p:sp>
      <p:sp>
        <p:nvSpPr>
          <p:cNvPr id="16" name="七角星 15"/>
          <p:cNvSpPr/>
          <p:nvPr/>
        </p:nvSpPr>
        <p:spPr>
          <a:xfrm>
            <a:off x="395536"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824904" y="2118728"/>
                <a:ext cx="1494191" cy="6551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smtClean="0">
                          <a:solidFill>
                            <a:schemeClr val="accent1"/>
                          </a:solidFill>
                          <a:latin typeface="Cambria Math" panose="02040503050406030204" pitchFamily="18" charset="0"/>
                        </a:rPr>
                        <m:t>𝑳</m:t>
                      </m:r>
                      <m:r>
                        <a:rPr lang="zh-CN" altLang="en-US" b="1" i="0">
                          <a:solidFill>
                            <a:schemeClr val="accent1"/>
                          </a:solidFill>
                          <a:latin typeface="Cambria Math" panose="02040503050406030204" pitchFamily="18" charset="0"/>
                        </a:rPr>
                        <m:t>=</m:t>
                      </m:r>
                      <m:f>
                        <m:fPr>
                          <m:ctrlPr>
                            <a:rPr lang="zh-CN" altLang="en-US" b="1" i="1">
                              <a:solidFill>
                                <a:schemeClr val="accent1"/>
                              </a:solidFill>
                              <a:latin typeface="Cambria Math" panose="02040503050406030204" pitchFamily="18" charset="0"/>
                            </a:rPr>
                          </m:ctrlPr>
                        </m:fPr>
                        <m:num>
                          <m:sSup>
                            <m:sSupPr>
                              <m:ctrlPr>
                                <a:rPr lang="zh-CN" altLang="en-US" b="1" i="1">
                                  <a:solidFill>
                                    <a:schemeClr val="accent1"/>
                                  </a:solidFill>
                                  <a:latin typeface="Cambria Math" panose="02040503050406030204" pitchFamily="18" charset="0"/>
                                </a:rPr>
                              </m:ctrlPr>
                            </m:sSupPr>
                            <m:e>
                              <m:r>
                                <a:rPr lang="zh-CN" altLang="en-US" b="1" i="1">
                                  <a:solidFill>
                                    <a:schemeClr val="accent1"/>
                                  </a:solidFill>
                                  <a:latin typeface="Cambria Math" panose="02040503050406030204" pitchFamily="18" charset="0"/>
                                </a:rPr>
                                <m:t>𝑵</m:t>
                              </m:r>
                            </m:e>
                            <m:sup>
                              <m:r>
                                <a:rPr lang="zh-CN" altLang="en-US" b="1" i="0">
                                  <a:solidFill>
                                    <a:schemeClr val="accent1"/>
                                  </a:solidFill>
                                  <a:latin typeface="Cambria Math" panose="02040503050406030204" pitchFamily="18" charset="0"/>
                                </a:rPr>
                                <m:t>𝟐</m:t>
                              </m:r>
                            </m:sup>
                          </m:sSup>
                          <m:sSub>
                            <m:sSubPr>
                              <m:ctrlPr>
                                <a:rPr lang="zh-CN" altLang="en-US" b="1" i="1">
                                  <a:solidFill>
                                    <a:schemeClr val="accent1"/>
                                  </a:solidFill>
                                  <a:latin typeface="Cambria Math" panose="02040503050406030204" pitchFamily="18" charset="0"/>
                                </a:rPr>
                              </m:ctrlPr>
                            </m:sSubPr>
                            <m:e>
                              <m:r>
                                <a:rPr lang="zh-CN" altLang="en-US" b="1" i="1">
                                  <a:solidFill>
                                    <a:schemeClr val="accent1"/>
                                  </a:solidFill>
                                  <a:latin typeface="Cambria Math" panose="02040503050406030204" pitchFamily="18" charset="0"/>
                                </a:rPr>
                                <m:t>𝝁</m:t>
                              </m:r>
                            </m:e>
                            <m:sub>
                              <m:r>
                                <a:rPr lang="zh-CN" altLang="en-US" b="1" i="0">
                                  <a:solidFill>
                                    <a:schemeClr val="accent1"/>
                                  </a:solidFill>
                                  <a:latin typeface="Cambria Math" panose="02040503050406030204" pitchFamily="18" charset="0"/>
                                </a:rPr>
                                <m:t>𝟎</m:t>
                              </m:r>
                            </m:sub>
                          </m:sSub>
                          <m:r>
                            <a:rPr lang="zh-CN" altLang="en-US" b="1" i="1">
                              <a:solidFill>
                                <a:schemeClr val="accent1"/>
                              </a:solidFill>
                              <a:latin typeface="Cambria Math" panose="02040503050406030204" pitchFamily="18" charset="0"/>
                            </a:rPr>
                            <m:t>𝒃𝒂</m:t>
                          </m:r>
                        </m:num>
                        <m:den>
                          <m:r>
                            <a:rPr lang="zh-CN" altLang="en-US" b="1" i="0">
                              <a:solidFill>
                                <a:schemeClr val="accent1"/>
                              </a:solidFill>
                              <a:latin typeface="Cambria Math" panose="02040503050406030204" pitchFamily="18" charset="0"/>
                            </a:rPr>
                            <m:t>𝟐</m:t>
                          </m:r>
                          <m:r>
                            <a:rPr lang="zh-CN" altLang="en-US" b="1" i="1">
                              <a:solidFill>
                                <a:schemeClr val="accent1"/>
                              </a:solidFill>
                              <a:latin typeface="Cambria Math" panose="02040503050406030204" pitchFamily="18" charset="0"/>
                            </a:rPr>
                            <m:t>𝜹</m:t>
                          </m:r>
                        </m:den>
                      </m:f>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3824904" y="2118728"/>
                <a:ext cx="1494191" cy="65517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285999" y="3111810"/>
                <a:ext cx="4572000" cy="757964"/>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𝑳</m:t>
                          </m:r>
                        </m:e>
                        <m:sub>
                          <m:r>
                            <a:rPr lang="zh-CN" altLang="en-US" sz="1600" b="1" i="0">
                              <a:latin typeface="Cambria Math" panose="02040503050406030204" pitchFamily="18" charset="0"/>
                            </a:rPr>
                            <m:t>𝟏</m:t>
                          </m:r>
                        </m:sub>
                      </m:sSub>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d>
                            <m:dPr>
                              <m:begChr m:val=""/>
                              <m:ctrlPr>
                                <a:rPr lang="zh-CN" altLang="en-US" sz="1600" b="1" i="1">
                                  <a:latin typeface="Cambria Math" panose="02040503050406030204" pitchFamily="18" charset="0"/>
                                </a:rPr>
                              </m:ctrlPr>
                            </m:dPr>
                            <m:e>
                              <m:sSup>
                                <m:sSupPr>
                                  <m:ctrlPr>
                                    <a:rPr lang="zh-CN" altLang="en-US" sz="1600" b="1" i="1">
                                      <a:latin typeface="Cambria Math" panose="02040503050406030204" pitchFamily="18" charset="0"/>
                                    </a:rPr>
                                  </m:ctrlPr>
                                </m:sSupPr>
                                <m:e>
                                  <m:r>
                                    <a:rPr lang="zh-CN" altLang="en-US" sz="1600" b="1" i="1">
                                      <a:latin typeface="Cambria Math" panose="02040503050406030204" pitchFamily="18" charset="0"/>
                                    </a:rPr>
                                    <m:t>𝑵</m:t>
                                  </m:r>
                                </m:e>
                                <m:sup>
                                  <m:r>
                                    <a:rPr lang="zh-CN" altLang="en-US" sz="1600" b="1" i="0">
                                      <a:latin typeface="Cambria Math" panose="02040503050406030204" pitchFamily="18" charset="0"/>
                                    </a:rPr>
                                    <m:t>𝟐</m:t>
                                  </m:r>
                                </m:sup>
                              </m:sSup>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𝝁</m:t>
                                  </m:r>
                                </m:e>
                                <m:sub>
                                  <m:r>
                                    <a:rPr lang="zh-CN" altLang="en-US" sz="1600" b="1" i="0">
                                      <a:latin typeface="Cambria Math" panose="02040503050406030204" pitchFamily="18" charset="0"/>
                                    </a:rPr>
                                    <m:t>𝟎</m:t>
                                  </m:r>
                                </m:sub>
                              </m:sSub>
                              <m:r>
                                <a:rPr lang="zh-CN" altLang="en-US" sz="1600" b="1" i="1">
                                  <a:latin typeface="Cambria Math" panose="02040503050406030204" pitchFamily="18" charset="0"/>
                                </a:rPr>
                                <m:t>𝒃</m:t>
                              </m:r>
                              <m:r>
                                <a:rPr lang="zh-CN" altLang="en-US" sz="1600" b="1" i="0">
                                  <a:latin typeface="Cambria Math" panose="02040503050406030204" pitchFamily="18" charset="0"/>
                                </a:rPr>
                                <m:t>(</m:t>
                              </m:r>
                              <m:r>
                                <a:rPr lang="zh-CN" altLang="en-US" sz="1600" b="1" i="1">
                                  <a:latin typeface="Cambria Math" panose="02040503050406030204" pitchFamily="18" charset="0"/>
                                </a:rPr>
                                <m:t>𝒂</m:t>
                              </m:r>
                              <m:r>
                                <a:rPr lang="zh-CN" altLang="en-US" sz="1600" b="1" i="0">
                                  <a:latin typeface="Cambria Math" panose="02040503050406030204" pitchFamily="18" charset="0"/>
                                </a:rPr>
                                <m:t>−</m:t>
                              </m:r>
                              <m:r>
                                <a:rPr lang="zh-CN" altLang="en-US" sz="1600" b="1" i="0">
                                  <a:latin typeface="Cambria Math" panose="02040503050406030204" pitchFamily="18" charset="0"/>
                                </a:rPr>
                                <m:t>𝚫</m:t>
                              </m:r>
                              <m:r>
                                <a:rPr lang="zh-CN" altLang="en-US" sz="1600" b="1" i="1">
                                  <a:latin typeface="Cambria Math" panose="02040503050406030204" pitchFamily="18" charset="0"/>
                                </a:rPr>
                                <m:t>𝒂</m:t>
                              </m:r>
                            </m:e>
                          </m:d>
                        </m:num>
                        <m:den>
                          <m:r>
                            <a:rPr lang="zh-CN" altLang="en-US" sz="1600" b="1" i="0">
                              <a:latin typeface="Cambria Math" panose="02040503050406030204" pitchFamily="18" charset="0"/>
                            </a:rPr>
                            <m:t>𝟐</m:t>
                          </m:r>
                          <m:r>
                            <a:rPr lang="zh-CN" altLang="en-US" sz="1600" b="1" i="1">
                              <a:latin typeface="Cambria Math" panose="02040503050406030204" pitchFamily="18" charset="0"/>
                            </a:rPr>
                            <m:t>𝜹</m:t>
                          </m:r>
                        </m:den>
                      </m:f>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d>
                            <m:dPr>
                              <m:begChr m:val=""/>
                              <m:ctrlPr>
                                <a:rPr lang="zh-CN" altLang="en-US" sz="1600" b="1" i="1">
                                  <a:latin typeface="Cambria Math" panose="02040503050406030204" pitchFamily="18" charset="0"/>
                                </a:rPr>
                              </m:ctrlPr>
                            </m:dPr>
                            <m:e>
                              <m:sSup>
                                <m:sSupPr>
                                  <m:ctrlPr>
                                    <a:rPr lang="zh-CN" altLang="en-US" sz="1600" b="1" i="1">
                                      <a:latin typeface="Cambria Math" panose="02040503050406030204" pitchFamily="18" charset="0"/>
                                    </a:rPr>
                                  </m:ctrlPr>
                                </m:sSupPr>
                                <m:e>
                                  <m:r>
                                    <a:rPr lang="zh-CN" altLang="en-US" sz="1600" b="1" i="1">
                                      <a:latin typeface="Cambria Math" panose="02040503050406030204" pitchFamily="18" charset="0"/>
                                    </a:rPr>
                                    <m:t>𝑵</m:t>
                                  </m:r>
                                </m:e>
                                <m:sup>
                                  <m:r>
                                    <a:rPr lang="zh-CN" altLang="en-US" sz="1600" b="1" i="0">
                                      <a:latin typeface="Cambria Math" panose="02040503050406030204" pitchFamily="18" charset="0"/>
                                    </a:rPr>
                                    <m:t>𝟐</m:t>
                                  </m:r>
                                </m:sup>
                              </m:sSup>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𝝁</m:t>
                                  </m:r>
                                </m:e>
                                <m:sub>
                                  <m:r>
                                    <a:rPr lang="zh-CN" altLang="en-US" sz="1600" b="1" i="0">
                                      <a:latin typeface="Cambria Math" panose="02040503050406030204" pitchFamily="18" charset="0"/>
                                    </a:rPr>
                                    <m:t>𝟎</m:t>
                                  </m:r>
                                </m:sub>
                              </m:sSub>
                              <m:r>
                                <a:rPr lang="zh-CN" altLang="en-US" sz="1600" b="1" i="1">
                                  <a:latin typeface="Cambria Math" panose="02040503050406030204" pitchFamily="18" charset="0"/>
                                </a:rPr>
                                <m:t>𝒃𝒂</m:t>
                              </m:r>
                              <m:r>
                                <a:rPr lang="zh-CN" altLang="en-US" sz="1600" b="1" i="0">
                                  <a:latin typeface="Cambria Math" panose="02040503050406030204" pitchFamily="18" charset="0"/>
                                </a:rPr>
                                <m:t>(</m:t>
                              </m:r>
                              <m:r>
                                <a:rPr lang="zh-CN" altLang="en-US" sz="1600" b="1" i="0">
                                  <a:latin typeface="Cambria Math" panose="02040503050406030204" pitchFamily="18" charset="0"/>
                                </a:rPr>
                                <m:t>𝟏</m:t>
                              </m:r>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r>
                                    <a:rPr lang="zh-CN" altLang="en-US" sz="1600" b="1" i="0">
                                      <a:latin typeface="Cambria Math" panose="02040503050406030204" pitchFamily="18" charset="0"/>
                                    </a:rPr>
                                    <m:t>𝚫</m:t>
                                  </m:r>
                                  <m:r>
                                    <a:rPr lang="zh-CN" altLang="en-US" sz="1600" b="1" i="1">
                                      <a:latin typeface="Cambria Math" panose="02040503050406030204" pitchFamily="18" charset="0"/>
                                    </a:rPr>
                                    <m:t>𝒂</m:t>
                                  </m:r>
                                </m:num>
                                <m:den>
                                  <m:r>
                                    <a:rPr lang="zh-CN" altLang="en-US" sz="1600" b="1" i="1">
                                      <a:latin typeface="Cambria Math" panose="02040503050406030204" pitchFamily="18" charset="0"/>
                                    </a:rPr>
                                    <m:t>𝒂</m:t>
                                  </m:r>
                                </m:den>
                              </m:f>
                            </m:e>
                          </m:d>
                        </m:num>
                        <m:den>
                          <m:r>
                            <a:rPr lang="zh-CN" altLang="en-US" sz="1600" b="1" i="0">
                              <a:latin typeface="Cambria Math" panose="02040503050406030204" pitchFamily="18" charset="0"/>
                            </a:rPr>
                            <m:t>𝟐</m:t>
                          </m:r>
                          <m:r>
                            <a:rPr lang="zh-CN" altLang="en-US" sz="1600" b="1" i="1">
                              <a:latin typeface="Cambria Math" panose="02040503050406030204" pitchFamily="18" charset="0"/>
                            </a:rPr>
                            <m:t>𝜹</m:t>
                          </m:r>
                        </m:den>
                      </m:f>
                    </m:oMath>
                  </m:oMathPara>
                </a14:m>
                <a:endParaRPr lang="zh-CN" altLang="en-US" sz="1600" b="1" dirty="0"/>
              </a:p>
            </p:txBody>
          </p:sp>
        </mc:Choice>
        <mc:Fallback xmlns="">
          <p:sp>
            <p:nvSpPr>
              <p:cNvPr id="3" name="矩形 2"/>
              <p:cNvSpPr>
                <a:spLocks noRot="1" noChangeAspect="1" noMove="1" noResize="1" noEditPoints="1" noAdjustHandles="1" noChangeArrowheads="1" noChangeShapeType="1" noTextEdit="1"/>
              </p:cNvSpPr>
              <p:nvPr/>
            </p:nvSpPr>
            <p:spPr>
              <a:xfrm>
                <a:off x="2285999" y="3111810"/>
                <a:ext cx="4572000" cy="757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043607" y="4020403"/>
                <a:ext cx="7056784" cy="8410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smtClean="0">
                          <a:solidFill>
                            <a:schemeClr val="accent1"/>
                          </a:solidFill>
                          <a:latin typeface="Cambria Math" panose="02040503050406030204" pitchFamily="18" charset="0"/>
                        </a:rPr>
                        <m:t>𝜟</m:t>
                      </m:r>
                      <m:r>
                        <a:rPr lang="zh-CN" altLang="en-US" b="1" i="1" smtClean="0">
                          <a:solidFill>
                            <a:schemeClr val="accent1"/>
                          </a:solidFill>
                          <a:latin typeface="Cambria Math" panose="02040503050406030204" pitchFamily="18" charset="0"/>
                        </a:rPr>
                        <m:t>𝑳</m:t>
                      </m:r>
                      <m:r>
                        <a:rPr lang="zh-CN" altLang="en-US" b="1">
                          <a:latin typeface="Cambria Math" panose="02040503050406030204" pitchFamily="18" charset="0"/>
                        </a:rPr>
                        <m:t>=</m:t>
                      </m:r>
                      <m:r>
                        <a:rPr lang="zh-CN" altLang="en-US" b="1" i="1">
                          <a:latin typeface="Cambria Math" panose="02040503050406030204" pitchFamily="18" charset="0"/>
                        </a:rPr>
                        <m:t>𝑳</m:t>
                      </m:r>
                      <m:r>
                        <a:rPr lang="en-US" altLang="zh-CN" b="1" i="1" smtClean="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𝑳</m:t>
                          </m:r>
                        </m:e>
                        <m:sub>
                          <m:r>
                            <a:rPr lang="zh-CN" altLang="en-US" b="1">
                              <a:latin typeface="Cambria Math" panose="02040503050406030204" pitchFamily="18" charset="0"/>
                            </a:rPr>
                            <m:t>𝟏</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p>
                            <m:sSupPr>
                              <m:ctrlPr>
                                <a:rPr lang="zh-CN" altLang="en-US" b="1" i="1">
                                  <a:latin typeface="Cambria Math" panose="02040503050406030204" pitchFamily="18" charset="0"/>
                                </a:rPr>
                              </m:ctrlPr>
                            </m:sSupPr>
                            <m:e>
                              <m:r>
                                <a:rPr lang="zh-CN" altLang="en-US" b="1" i="1">
                                  <a:latin typeface="Cambria Math" panose="02040503050406030204" pitchFamily="18" charset="0"/>
                                </a:rPr>
                                <m:t>𝑵</m:t>
                              </m:r>
                            </m:e>
                            <m:sup>
                              <m:r>
                                <a:rPr lang="zh-CN" altLang="en-US" b="1" i="0">
                                  <a:latin typeface="Cambria Math" panose="02040503050406030204" pitchFamily="18" charset="0"/>
                                </a:rPr>
                                <m:t>𝟐</m:t>
                              </m:r>
                            </m:sup>
                          </m:sSup>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𝝁</m:t>
                              </m:r>
                            </m:e>
                            <m:sub>
                              <m:r>
                                <a:rPr lang="zh-CN" altLang="en-US" b="1" i="0">
                                  <a:latin typeface="Cambria Math" panose="02040503050406030204" pitchFamily="18" charset="0"/>
                                </a:rPr>
                                <m:t>𝟎</m:t>
                              </m:r>
                            </m:sub>
                          </m:sSub>
                          <m:r>
                            <a:rPr lang="zh-CN" altLang="en-US" b="1" i="1">
                              <a:latin typeface="Cambria Math" panose="02040503050406030204" pitchFamily="18" charset="0"/>
                            </a:rPr>
                            <m:t>𝒃𝒂</m:t>
                          </m:r>
                        </m:num>
                        <m:den>
                          <m:r>
                            <a:rPr lang="zh-CN" altLang="en-US" b="1" i="0">
                              <a:latin typeface="Cambria Math" panose="02040503050406030204" pitchFamily="18" charset="0"/>
                            </a:rPr>
                            <m:t>𝟐</m:t>
                          </m:r>
                          <m:r>
                            <a:rPr lang="zh-CN" altLang="en-US" b="1" i="1">
                              <a:latin typeface="Cambria Math" panose="02040503050406030204" pitchFamily="18" charset="0"/>
                            </a:rPr>
                            <m:t>𝜹</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p>
                            <m:sSupPr>
                              <m:ctrlPr>
                                <a:rPr lang="zh-CN" altLang="en-US" b="1" i="1">
                                  <a:latin typeface="Cambria Math" panose="02040503050406030204" pitchFamily="18" charset="0"/>
                                </a:rPr>
                              </m:ctrlPr>
                            </m:sSupPr>
                            <m:e>
                              <m:r>
                                <a:rPr lang="zh-CN" altLang="en-US" b="1" i="1">
                                  <a:latin typeface="Cambria Math" panose="02040503050406030204" pitchFamily="18" charset="0"/>
                                </a:rPr>
                                <m:t>𝑵</m:t>
                              </m:r>
                            </m:e>
                            <m:sup>
                              <m:r>
                                <a:rPr lang="zh-CN" altLang="en-US" b="1" i="0">
                                  <a:latin typeface="Cambria Math" panose="02040503050406030204" pitchFamily="18" charset="0"/>
                                </a:rPr>
                                <m:t>𝟐</m:t>
                              </m:r>
                            </m:sup>
                          </m:sSup>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𝝁</m:t>
                              </m:r>
                            </m:e>
                            <m:sub>
                              <m:r>
                                <a:rPr lang="zh-CN" altLang="en-US" b="1" i="0">
                                  <a:latin typeface="Cambria Math" panose="02040503050406030204" pitchFamily="18" charset="0"/>
                                </a:rPr>
                                <m:t>𝟎</m:t>
                              </m:r>
                            </m:sub>
                          </m:sSub>
                          <m:r>
                            <a:rPr lang="zh-CN" altLang="en-US" b="1" i="1">
                              <a:latin typeface="Cambria Math" panose="02040503050406030204" pitchFamily="18" charset="0"/>
                            </a:rPr>
                            <m:t>𝒃𝒂</m:t>
                          </m:r>
                          <m:d>
                            <m:dPr>
                              <m:ctrlPr>
                                <a:rPr lang="zh-CN" altLang="en-US" b="1" i="1">
                                  <a:latin typeface="Cambria Math" panose="02040503050406030204" pitchFamily="18" charset="0"/>
                                </a:rPr>
                              </m:ctrlPr>
                            </m:dPr>
                            <m:e>
                              <m:r>
                                <a:rPr lang="zh-CN" altLang="en-US" b="1" i="0">
                                  <a:latin typeface="Cambria Math" panose="02040503050406030204" pitchFamily="18" charset="0"/>
                                </a:rPr>
                                <m:t>𝟏</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𝒂</m:t>
                                  </m:r>
                                </m:num>
                                <m:den>
                                  <m:r>
                                    <a:rPr lang="zh-CN" altLang="en-US" b="1" i="1">
                                      <a:latin typeface="Cambria Math" panose="02040503050406030204" pitchFamily="18" charset="0"/>
                                    </a:rPr>
                                    <m:t>𝒂</m:t>
                                  </m:r>
                                </m:den>
                              </m:f>
                            </m:e>
                          </m:d>
                        </m:num>
                        <m:den>
                          <m:r>
                            <a:rPr lang="zh-CN" altLang="en-US" b="1" i="0">
                              <a:latin typeface="Cambria Math" panose="02040503050406030204" pitchFamily="18" charset="0"/>
                            </a:rPr>
                            <m:t>𝟐</m:t>
                          </m:r>
                          <m:r>
                            <a:rPr lang="zh-CN" altLang="en-US" b="1" i="1">
                              <a:latin typeface="Cambria Math" panose="02040503050406030204" pitchFamily="18" charset="0"/>
                            </a:rPr>
                            <m:t>𝜹</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p>
                            <m:sSupPr>
                              <m:ctrlPr>
                                <a:rPr lang="zh-CN" altLang="en-US" b="1" i="1">
                                  <a:latin typeface="Cambria Math" panose="02040503050406030204" pitchFamily="18" charset="0"/>
                                </a:rPr>
                              </m:ctrlPr>
                            </m:sSupPr>
                            <m:e>
                              <m:r>
                                <a:rPr lang="zh-CN" altLang="en-US" b="1" i="1">
                                  <a:latin typeface="Cambria Math" panose="02040503050406030204" pitchFamily="18" charset="0"/>
                                </a:rPr>
                                <m:t>𝑵</m:t>
                              </m:r>
                            </m:e>
                            <m:sup>
                              <m:r>
                                <a:rPr lang="zh-CN" altLang="en-US" b="1" i="0">
                                  <a:latin typeface="Cambria Math" panose="02040503050406030204" pitchFamily="18" charset="0"/>
                                </a:rPr>
                                <m:t>𝟐</m:t>
                              </m:r>
                            </m:sup>
                          </m:sSup>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𝝁</m:t>
                              </m:r>
                            </m:e>
                            <m:sub>
                              <m:r>
                                <a:rPr lang="zh-CN" altLang="en-US" b="1" i="0">
                                  <a:latin typeface="Cambria Math" panose="02040503050406030204" pitchFamily="18" charset="0"/>
                                </a:rPr>
                                <m:t>𝟎</m:t>
                              </m:r>
                            </m:sub>
                          </m:sSub>
                          <m:r>
                            <a:rPr lang="zh-CN" altLang="en-US" b="1" i="1">
                              <a:latin typeface="Cambria Math" panose="02040503050406030204" pitchFamily="18" charset="0"/>
                            </a:rPr>
                            <m:t>𝒃𝒂</m:t>
                          </m:r>
                        </m:num>
                        <m:den>
                          <m:r>
                            <a:rPr lang="zh-CN" altLang="en-US" b="1" i="0">
                              <a:latin typeface="Cambria Math" panose="02040503050406030204" pitchFamily="18" charset="0"/>
                            </a:rPr>
                            <m:t>𝟐</m:t>
                          </m:r>
                          <m:r>
                            <a:rPr lang="zh-CN" altLang="en-US" b="1" i="1">
                              <a:latin typeface="Cambria Math" panose="02040503050406030204" pitchFamily="18" charset="0"/>
                            </a:rPr>
                            <m:t>𝜹</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𝒂</m:t>
                          </m:r>
                        </m:num>
                        <m:den>
                          <m:r>
                            <a:rPr lang="zh-CN" altLang="en-US" b="1" i="1">
                              <a:latin typeface="Cambria Math" panose="02040503050406030204" pitchFamily="18" charset="0"/>
                            </a:rPr>
                            <m:t>𝒂</m:t>
                          </m:r>
                        </m:den>
                      </m:f>
                      <m:r>
                        <a:rPr lang="zh-CN" altLang="en-US" b="1" i="0">
                          <a:latin typeface="Cambria Math" panose="02040503050406030204" pitchFamily="18" charset="0"/>
                        </a:rPr>
                        <m:t>=</m:t>
                      </m:r>
                      <m:r>
                        <a:rPr lang="zh-CN" altLang="en-US" b="1" i="1" smtClean="0">
                          <a:solidFill>
                            <a:schemeClr val="accent1"/>
                          </a:solidFill>
                          <a:latin typeface="Cambria Math" panose="02040503050406030204" pitchFamily="18" charset="0"/>
                        </a:rPr>
                        <m:t>𝑳</m:t>
                      </m:r>
                      <m:f>
                        <m:fPr>
                          <m:ctrlPr>
                            <a:rPr lang="zh-CN" altLang="en-US" b="1" i="1">
                              <a:solidFill>
                                <a:schemeClr val="accent1"/>
                              </a:solidFill>
                              <a:latin typeface="Cambria Math" panose="02040503050406030204" pitchFamily="18" charset="0"/>
                            </a:rPr>
                          </m:ctrlPr>
                        </m:fPr>
                        <m:num>
                          <m:r>
                            <a:rPr lang="zh-CN" altLang="en-US" b="1" i="0">
                              <a:solidFill>
                                <a:schemeClr val="accent1"/>
                              </a:solidFill>
                              <a:latin typeface="Cambria Math" panose="02040503050406030204" pitchFamily="18" charset="0"/>
                            </a:rPr>
                            <m:t>𝚫</m:t>
                          </m:r>
                          <m:r>
                            <a:rPr lang="zh-CN" altLang="en-US" b="1" i="1">
                              <a:solidFill>
                                <a:schemeClr val="accent1"/>
                              </a:solidFill>
                              <a:latin typeface="Cambria Math" panose="02040503050406030204" pitchFamily="18" charset="0"/>
                            </a:rPr>
                            <m:t>𝒂</m:t>
                          </m:r>
                        </m:num>
                        <m:den>
                          <m:r>
                            <a:rPr lang="zh-CN" altLang="en-US" b="1" i="1">
                              <a:solidFill>
                                <a:schemeClr val="accent1"/>
                              </a:solidFill>
                              <a:latin typeface="Cambria Math" panose="02040503050406030204" pitchFamily="18" charset="0"/>
                            </a:rPr>
                            <m:t>𝒂</m:t>
                          </m:r>
                        </m:den>
                      </m:f>
                    </m:oMath>
                  </m:oMathPara>
                </a14:m>
                <a:endParaRPr lang="zh-CN" altLang="en-US" b="1" dirty="0"/>
              </a:p>
            </p:txBody>
          </p:sp>
        </mc:Choice>
        <mc:Fallback xmlns="">
          <p:sp>
            <p:nvSpPr>
              <p:cNvPr id="6" name="矩形 5"/>
              <p:cNvSpPr>
                <a:spLocks noRot="1" noChangeAspect="1" noMove="1" noResize="1" noEditPoints="1" noAdjustHandles="1" noChangeArrowheads="1" noChangeShapeType="1" noTextEdit="1"/>
              </p:cNvSpPr>
              <p:nvPr/>
            </p:nvSpPr>
            <p:spPr>
              <a:xfrm>
                <a:off x="1043607" y="4020403"/>
                <a:ext cx="7056784" cy="841064"/>
              </a:xfrm>
              <a:prstGeom prst="rect">
                <a:avLst/>
              </a:prstGeom>
              <a:blipFill>
                <a:blip r:embed="rId6"/>
                <a:stretch>
                  <a:fillRect/>
                </a:stretch>
              </a:blipFill>
            </p:spPr>
            <p:txBody>
              <a:bodyPr/>
              <a:lstStyle/>
              <a:p>
                <a:r>
                  <a:rPr lang="zh-CN" altLang="en-US">
                    <a:noFill/>
                  </a:rPr>
                  <a:t> </a:t>
                </a:r>
              </a:p>
            </p:txBody>
          </p:sp>
        </mc:Fallback>
      </mc:AlternateContent>
      <p:sp>
        <p:nvSpPr>
          <p:cNvPr id="47" name="Rectangular Callout 7"/>
          <p:cNvSpPr/>
          <p:nvPr/>
        </p:nvSpPr>
        <p:spPr bwMode="auto">
          <a:xfrm>
            <a:off x="6732240" y="3130258"/>
            <a:ext cx="2045544" cy="890145"/>
          </a:xfrm>
          <a:prstGeom prst="wedgeRectCallout">
            <a:avLst>
              <a:gd name="adj1" fmla="val -13129"/>
              <a:gd name="adj2" fmla="val 82175"/>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zh-CN" sz="1400" b="1" dirty="0">
                <a:solidFill>
                  <a:prstClr val="black"/>
                </a:solidFill>
                <a:latin typeface="Times New Roman" panose="02020603050405020304" pitchFamily="18" charset="0"/>
                <a:ea typeface="微软雅黑" panose="020B0503020204020204" pitchFamily="34" charset="-122"/>
              </a:rPr>
              <a:t>电感值的变化与重叠长度的变化（即与重叠面积的变化）呈线性关系</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179812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34786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8548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变磁阻式传感器</a:t>
            </a:r>
          </a:p>
        </p:txBody>
      </p:sp>
      <p:sp>
        <p:nvSpPr>
          <p:cNvPr id="12" name="矩形 11"/>
          <p:cNvSpPr/>
          <p:nvPr/>
        </p:nvSpPr>
        <p:spPr>
          <a:xfrm>
            <a:off x="228600" y="1707654"/>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矩形 14"/>
          <p:cNvSpPr/>
          <p:nvPr/>
        </p:nvSpPr>
        <p:spPr>
          <a:xfrm>
            <a:off x="899592" y="1269801"/>
            <a:ext cx="2592288"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变面积式自感传感器</a:t>
            </a:r>
          </a:p>
        </p:txBody>
      </p:sp>
      <p:sp>
        <p:nvSpPr>
          <p:cNvPr id="16" name="七角星 15"/>
          <p:cNvSpPr/>
          <p:nvPr/>
        </p:nvSpPr>
        <p:spPr>
          <a:xfrm>
            <a:off x="395536"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5544108" y="1795400"/>
            <a:ext cx="2268252" cy="3081400"/>
          </a:xfrm>
          <a:prstGeom prst="rect">
            <a:avLst/>
          </a:prstGeom>
        </p:spPr>
      </p:pic>
      <p:sp>
        <p:nvSpPr>
          <p:cNvPr id="17" name="Rectangular Callout 7"/>
          <p:cNvSpPr/>
          <p:nvPr/>
        </p:nvSpPr>
        <p:spPr bwMode="auto">
          <a:xfrm>
            <a:off x="3599892" y="2771959"/>
            <a:ext cx="767400" cy="452157"/>
          </a:xfrm>
          <a:prstGeom prst="wedgeRectCallout">
            <a:avLst>
              <a:gd name="adj1" fmla="val -120467"/>
              <a:gd name="adj2" fmla="val 62043"/>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zh-CN" sz="1400" b="1" dirty="0">
                <a:solidFill>
                  <a:prstClr val="black"/>
                </a:solidFill>
                <a:latin typeface="Times New Roman" panose="02020603050405020304" pitchFamily="18" charset="0"/>
                <a:ea typeface="微软雅黑" panose="020B0503020204020204" pitchFamily="34" charset="-122"/>
              </a:rPr>
              <a:t>灵敏度比较低</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p:sp>
        <p:nvSpPr>
          <p:cNvPr id="18" name="矩形 17"/>
          <p:cNvSpPr/>
          <p:nvPr/>
        </p:nvSpPr>
        <p:spPr>
          <a:xfrm>
            <a:off x="228600" y="1936177"/>
            <a:ext cx="4343400" cy="2751522"/>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通常把单位位移所引起的电感值变化称为变截面式自感传感器的灵敏度系数，其表达式为：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为了提高灵敏度系数，一般采用</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差动式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结构；</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1298952" y="2998038"/>
                <a:ext cx="1793568" cy="6278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𝑺</m:t>
                          </m:r>
                        </m:e>
                        <m:sub>
                          <m:r>
                            <a:rPr lang="zh-CN" altLang="en-US" b="1" i="0">
                              <a:solidFill>
                                <a:srgbClr val="FF0000"/>
                              </a:solidFill>
                              <a:latin typeface="Cambria Math" panose="02040503050406030204" pitchFamily="18" charset="0"/>
                            </a:rPr>
                            <m:t>𝐋</m:t>
                          </m:r>
                        </m:sub>
                      </m:sSub>
                      <m:r>
                        <a:rPr lang="zh-CN" altLang="en-US" b="1" i="0">
                          <a:solidFill>
                            <a:srgbClr val="FF0000"/>
                          </a:solidFill>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f>
                            <m:fPr>
                              <m:type m:val="lin"/>
                              <m:ctrlPr>
                                <a:rPr lang="zh-CN" altLang="en-US" b="1" i="1">
                                  <a:latin typeface="Cambria Math" panose="02040503050406030204" pitchFamily="18" charset="0"/>
                                </a:rPr>
                              </m:ctrlPr>
                            </m:fPr>
                            <m:num>
                              <m:r>
                                <a:rPr lang="zh-CN" altLang="en-US" b="1" i="1">
                                  <a:latin typeface="Cambria Math" panose="02040503050406030204" pitchFamily="18" charset="0"/>
                                </a:rPr>
                                <m:t>𝑳</m:t>
                              </m:r>
                            </m:num>
                            <m:den>
                              <m:r>
                                <a:rPr lang="zh-CN" altLang="en-US" b="1" i="1">
                                  <a:latin typeface="Cambria Math" panose="02040503050406030204" pitchFamily="18" charset="0"/>
                                </a:rPr>
                                <m:t>𝑳</m:t>
                              </m:r>
                            </m:den>
                          </m:f>
                        </m:num>
                        <m:den>
                          <m:r>
                            <a:rPr lang="zh-CN" altLang="en-US" b="1" i="0">
                              <a:latin typeface="Cambria Math" panose="02040503050406030204" pitchFamily="18" charset="0"/>
                            </a:rPr>
                            <m:t>𝚫</m:t>
                          </m:r>
                          <m:r>
                            <a:rPr lang="zh-CN" altLang="en-US" b="1" i="1">
                              <a:latin typeface="Cambria Math" panose="02040503050406030204" pitchFamily="18" charset="0"/>
                            </a:rPr>
                            <m:t>𝒂</m:t>
                          </m:r>
                        </m:den>
                      </m:f>
                      <m:r>
                        <a:rPr lang="zh-CN" altLang="en-US" b="1" i="0">
                          <a:latin typeface="Cambria Math" panose="02040503050406030204" pitchFamily="18" charset="0"/>
                        </a:rPr>
                        <m:t>=</m:t>
                      </m:r>
                      <m:f>
                        <m:fPr>
                          <m:ctrlPr>
                            <a:rPr lang="zh-CN" altLang="en-US" b="1" i="1" smtClean="0">
                              <a:solidFill>
                                <a:srgbClr val="FF0000"/>
                              </a:solidFill>
                              <a:latin typeface="Cambria Math" panose="02040503050406030204" pitchFamily="18" charset="0"/>
                            </a:rPr>
                          </m:ctrlPr>
                        </m:fPr>
                        <m:num>
                          <m:r>
                            <a:rPr lang="zh-CN" altLang="en-US" b="1" i="0">
                              <a:solidFill>
                                <a:srgbClr val="FF0000"/>
                              </a:solidFill>
                              <a:latin typeface="Cambria Math" panose="02040503050406030204" pitchFamily="18" charset="0"/>
                            </a:rPr>
                            <m:t>𝟏</m:t>
                          </m:r>
                        </m:num>
                        <m:den>
                          <m:r>
                            <a:rPr lang="zh-CN" altLang="en-US" b="1" i="1">
                              <a:solidFill>
                                <a:srgbClr val="FF0000"/>
                              </a:solidFill>
                              <a:latin typeface="Cambria Math" panose="02040503050406030204" pitchFamily="18" charset="0"/>
                            </a:rPr>
                            <m:t>𝒂</m:t>
                          </m:r>
                        </m:den>
                      </m:f>
                    </m:oMath>
                  </m:oMathPara>
                </a14:m>
                <a:endParaRPr lang="zh-CN" altLang="en-US" b="1" dirty="0">
                  <a:solidFill>
                    <a:srgbClr val="FF000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298952" y="2998038"/>
                <a:ext cx="1793568" cy="627801"/>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67798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34786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8548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变磁阻式传感器</a:t>
            </a:r>
          </a:p>
        </p:txBody>
      </p:sp>
      <p:sp>
        <p:nvSpPr>
          <p:cNvPr id="12" name="矩形 11"/>
          <p:cNvSpPr/>
          <p:nvPr/>
        </p:nvSpPr>
        <p:spPr>
          <a:xfrm>
            <a:off x="228600" y="1671650"/>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初始时，铁芯置于两个线圈之间，且两个线圈绕向</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方向相反</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。因此，上下线圈在中段气隙部分产生的</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磁通方向相反</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，进而</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抵消</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。故此时线圈电感值为：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工作时，衔铁上移</a:t>
            </a:r>
            <a:r>
              <a:rPr lang="en-US" altLang="zh-CN" b="1" dirty="0" err="1">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Δb</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，则上气隙电感变化为：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矩形 14"/>
          <p:cNvSpPr/>
          <p:nvPr/>
        </p:nvSpPr>
        <p:spPr>
          <a:xfrm>
            <a:off x="899592" y="1233797"/>
            <a:ext cx="2592288"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变面积式自感传感器</a:t>
            </a:r>
          </a:p>
        </p:txBody>
      </p:sp>
      <p:sp>
        <p:nvSpPr>
          <p:cNvPr id="16" name="七角星 15"/>
          <p:cNvSpPr/>
          <p:nvPr/>
        </p:nvSpPr>
        <p:spPr>
          <a:xfrm>
            <a:off x="395536"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Rectangular Callout 7"/>
          <p:cNvSpPr/>
          <p:nvPr/>
        </p:nvSpPr>
        <p:spPr bwMode="auto">
          <a:xfrm>
            <a:off x="5616116" y="2383242"/>
            <a:ext cx="1260140" cy="501473"/>
          </a:xfrm>
          <a:prstGeom prst="wedgeRectCallout">
            <a:avLst>
              <a:gd name="adj1" fmla="val -77716"/>
              <a:gd name="adj2" fmla="val -152"/>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衔铁与铁芯的起始重叠长度</a:t>
            </a:r>
          </a:p>
        </p:txBody>
      </p:sp>
      <p:sp>
        <p:nvSpPr>
          <p:cNvPr id="18" name="Rectangular Callout 7"/>
          <p:cNvSpPr/>
          <p:nvPr/>
        </p:nvSpPr>
        <p:spPr bwMode="auto">
          <a:xfrm>
            <a:off x="3340337" y="3023181"/>
            <a:ext cx="936104" cy="349384"/>
          </a:xfrm>
          <a:prstGeom prst="wedgeRectCallout">
            <a:avLst>
              <a:gd name="adj1" fmla="val 100988"/>
              <a:gd name="adj2" fmla="val 16078"/>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衔铁外径</a:t>
            </a:r>
          </a:p>
        </p:txBody>
      </p:sp>
      <mc:AlternateContent xmlns:mc="http://schemas.openxmlformats.org/markup-compatibility/2006" xmlns:a14="http://schemas.microsoft.com/office/drawing/2010/main">
        <mc:Choice Requires="a14">
          <p:sp>
            <p:nvSpPr>
              <p:cNvPr id="4" name="矩形 3"/>
              <p:cNvSpPr/>
              <p:nvPr/>
            </p:nvSpPr>
            <p:spPr>
              <a:xfrm>
                <a:off x="3747958" y="2463100"/>
                <a:ext cx="1648079" cy="931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smtClean="0">
                          <a:solidFill>
                            <a:srgbClr val="FF0000"/>
                          </a:solidFill>
                          <a:latin typeface="Cambria Math" panose="02040503050406030204" pitchFamily="18" charset="0"/>
                        </a:rPr>
                        <m:t>𝑳</m:t>
                      </m:r>
                      <m:r>
                        <a:rPr lang="zh-CN" altLang="en-US" b="1" i="0">
                          <a:solidFill>
                            <a:srgbClr val="FF0000"/>
                          </a:solidFill>
                          <a:latin typeface="Cambria Math" panose="02040503050406030204" pitchFamily="18" charset="0"/>
                        </a:rPr>
                        <m:t>=</m:t>
                      </m:r>
                      <m:f>
                        <m:fPr>
                          <m:ctrlPr>
                            <a:rPr lang="zh-CN" altLang="en-US" b="1" i="1">
                              <a:solidFill>
                                <a:srgbClr val="FF0000"/>
                              </a:solidFill>
                              <a:latin typeface="Cambria Math" panose="02040503050406030204" pitchFamily="18" charset="0"/>
                            </a:rPr>
                          </m:ctrlPr>
                        </m:fPr>
                        <m:num>
                          <m:r>
                            <a:rPr lang="zh-CN" altLang="en-US" b="1" i="0">
                              <a:solidFill>
                                <a:srgbClr val="FF0000"/>
                              </a:solidFill>
                              <a:latin typeface="Cambria Math" panose="02040503050406030204" pitchFamily="18" charset="0"/>
                            </a:rPr>
                            <m:t>𝟐</m:t>
                          </m:r>
                          <m:r>
                            <a:rPr lang="zh-CN" altLang="en-US" b="1" i="1">
                              <a:solidFill>
                                <a:srgbClr val="FF0000"/>
                              </a:solidFill>
                              <a:latin typeface="Cambria Math" panose="02040503050406030204" pitchFamily="18" charset="0"/>
                            </a:rPr>
                            <m:t>𝝅</m:t>
                          </m:r>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𝝁</m:t>
                              </m:r>
                            </m:e>
                            <m:sub>
                              <m:r>
                                <a:rPr lang="zh-CN" altLang="en-US" b="1" i="0">
                                  <a:solidFill>
                                    <a:srgbClr val="FF0000"/>
                                  </a:solidFill>
                                  <a:latin typeface="Cambria Math" panose="02040503050406030204" pitchFamily="18" charset="0"/>
                                </a:rPr>
                                <m:t>𝟎</m:t>
                              </m:r>
                            </m:sub>
                          </m:sSub>
                          <m:sSup>
                            <m:sSupPr>
                              <m:ctrlPr>
                                <a:rPr lang="zh-CN" altLang="en-US" b="1" i="1">
                                  <a:solidFill>
                                    <a:srgbClr val="FF0000"/>
                                  </a:solidFill>
                                  <a:latin typeface="Cambria Math" panose="02040503050406030204" pitchFamily="18" charset="0"/>
                                </a:rPr>
                              </m:ctrlPr>
                            </m:sSupPr>
                            <m:e>
                              <m:r>
                                <a:rPr lang="zh-CN" altLang="en-US" b="1" i="1">
                                  <a:solidFill>
                                    <a:srgbClr val="FF0000"/>
                                  </a:solidFill>
                                  <a:latin typeface="Cambria Math" panose="02040503050406030204" pitchFamily="18" charset="0"/>
                                </a:rPr>
                                <m:t>𝑵</m:t>
                              </m:r>
                            </m:e>
                            <m:sup>
                              <m:r>
                                <a:rPr lang="zh-CN" altLang="en-US" b="1" i="0">
                                  <a:solidFill>
                                    <a:srgbClr val="FF0000"/>
                                  </a:solidFill>
                                  <a:latin typeface="Cambria Math" panose="02040503050406030204" pitchFamily="18" charset="0"/>
                                </a:rPr>
                                <m:t>𝟐</m:t>
                              </m:r>
                            </m:sup>
                          </m:sSup>
                          <m:r>
                            <a:rPr lang="zh-CN" altLang="en-US" b="1" i="1">
                              <a:solidFill>
                                <a:srgbClr val="FF0000"/>
                              </a:solidFill>
                              <a:latin typeface="Cambria Math" panose="02040503050406030204" pitchFamily="18" charset="0"/>
                            </a:rPr>
                            <m:t>𝒃</m:t>
                          </m:r>
                        </m:num>
                        <m:den>
                          <m:func>
                            <m:funcPr>
                              <m:ctrlPr>
                                <a:rPr lang="zh-CN" altLang="en-US" b="1" i="1">
                                  <a:solidFill>
                                    <a:srgbClr val="FF0000"/>
                                  </a:solidFill>
                                  <a:latin typeface="Cambria Math" panose="02040503050406030204" pitchFamily="18" charset="0"/>
                                </a:rPr>
                              </m:ctrlPr>
                            </m:funcPr>
                            <m:fName>
                              <m:r>
                                <a:rPr lang="zh-CN" altLang="en-US" b="1" i="0">
                                  <a:solidFill>
                                    <a:srgbClr val="FF0000"/>
                                  </a:solidFill>
                                  <a:latin typeface="Cambria Math" panose="02040503050406030204" pitchFamily="18" charset="0"/>
                                </a:rPr>
                                <m:t>𝐥𝐧</m:t>
                              </m:r>
                            </m:fName>
                            <m:e>
                              <m:f>
                                <m:fPr>
                                  <m:ctrlPr>
                                    <a:rPr lang="zh-CN" altLang="en-US" b="1" i="1">
                                      <a:solidFill>
                                        <a:srgbClr val="FF0000"/>
                                      </a:solidFill>
                                      <a:latin typeface="Cambria Math" panose="02040503050406030204" pitchFamily="18" charset="0"/>
                                    </a:rPr>
                                  </m:ctrlPr>
                                </m:fPr>
                                <m:num>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𝒅</m:t>
                                      </m:r>
                                    </m:e>
                                    <m:sub>
                                      <m:r>
                                        <a:rPr lang="zh-CN" altLang="en-US" b="1" i="0">
                                          <a:solidFill>
                                            <a:srgbClr val="FF0000"/>
                                          </a:solidFill>
                                          <a:latin typeface="Cambria Math" panose="02040503050406030204" pitchFamily="18" charset="0"/>
                                        </a:rPr>
                                        <m:t>𝟐</m:t>
                                      </m:r>
                                    </m:sub>
                                  </m:sSub>
                                </m:num>
                                <m:den>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𝒅</m:t>
                                      </m:r>
                                    </m:e>
                                    <m:sub>
                                      <m:r>
                                        <a:rPr lang="zh-CN" altLang="en-US" b="1" i="0">
                                          <a:solidFill>
                                            <a:srgbClr val="FF0000"/>
                                          </a:solidFill>
                                          <a:latin typeface="Cambria Math" panose="02040503050406030204" pitchFamily="18" charset="0"/>
                                        </a:rPr>
                                        <m:t>𝟏</m:t>
                                      </m:r>
                                    </m:sub>
                                  </m:sSub>
                                </m:den>
                              </m:f>
                            </m:e>
                          </m:func>
                        </m:den>
                      </m:f>
                    </m:oMath>
                  </m:oMathPara>
                </a14:m>
                <a:endParaRPr lang="zh-CN" altLang="en-US" b="1" dirty="0">
                  <a:solidFill>
                    <a:srgbClr val="FF000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3747958" y="2463100"/>
                <a:ext cx="1648079" cy="931922"/>
              </a:xfrm>
              <a:prstGeom prst="rect">
                <a:avLst/>
              </a:prstGeom>
              <a:blipFill>
                <a:blip r:embed="rId3"/>
                <a:stretch>
                  <a:fillRect/>
                </a:stretch>
              </a:blipFill>
            </p:spPr>
            <p:txBody>
              <a:bodyPr/>
              <a:lstStyle/>
              <a:p>
                <a:r>
                  <a:rPr lang="zh-CN" altLang="en-US">
                    <a:noFill/>
                  </a:rPr>
                  <a:t> </a:t>
                </a:r>
              </a:p>
            </p:txBody>
          </p:sp>
        </mc:Fallback>
      </mc:AlternateContent>
      <p:sp>
        <p:nvSpPr>
          <p:cNvPr id="19" name="Rectangular Callout 7"/>
          <p:cNvSpPr/>
          <p:nvPr/>
        </p:nvSpPr>
        <p:spPr bwMode="auto">
          <a:xfrm>
            <a:off x="5256076" y="3073148"/>
            <a:ext cx="918102" cy="487268"/>
          </a:xfrm>
          <a:prstGeom prst="wedgeRectCallout">
            <a:avLst>
              <a:gd name="adj1" fmla="val -76380"/>
              <a:gd name="adj2" fmla="val -56541"/>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线圈圆柱的内径</a:t>
            </a:r>
          </a:p>
        </p:txBody>
      </p:sp>
      <mc:AlternateContent xmlns:mc="http://schemas.openxmlformats.org/markup-compatibility/2006" xmlns:a14="http://schemas.microsoft.com/office/drawing/2010/main">
        <mc:Choice Requires="a14">
          <p:sp>
            <p:nvSpPr>
              <p:cNvPr id="7" name="矩形 6"/>
              <p:cNvSpPr/>
              <p:nvPr/>
            </p:nvSpPr>
            <p:spPr>
              <a:xfrm>
                <a:off x="2715689" y="3779265"/>
                <a:ext cx="3712619" cy="9406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𝑳</m:t>
                          </m:r>
                        </m:e>
                        <m:sub>
                          <m:r>
                            <a:rPr lang="zh-CN" altLang="en-US" b="1" i="0">
                              <a:latin typeface="Cambria Math" panose="02040503050406030204" pitchFamily="18" charset="0"/>
                            </a:rPr>
                            <m:t>𝐱𝟏</m:t>
                          </m:r>
                        </m:sub>
                      </m:sSub>
                      <m:r>
                        <a:rPr lang="zh-CN" altLang="en-US" b="1" i="0">
                          <a:latin typeface="Cambria Math" panose="02040503050406030204" pitchFamily="18" charset="0"/>
                        </a:rPr>
                        <m:t>=</m:t>
                      </m:r>
                      <m:r>
                        <a:rPr lang="zh-CN" altLang="en-US" b="1" i="1">
                          <a:latin typeface="Cambria Math" panose="02040503050406030204" pitchFamily="18" charset="0"/>
                        </a:rPr>
                        <m:t>𝑳</m:t>
                      </m:r>
                      <m:r>
                        <a:rPr lang="zh-CN" altLang="en-US" b="1" i="0">
                          <a:latin typeface="Cambria Math" panose="02040503050406030204" pitchFamily="18" charset="0"/>
                        </a:rPr>
                        <m:t>+</m:t>
                      </m:r>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𝑳</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d>
                            <m:dPr>
                              <m:begChr m:val=""/>
                              <m:ctrlPr>
                                <a:rPr lang="zh-CN" altLang="en-US" b="1" i="1">
                                  <a:latin typeface="Cambria Math" panose="02040503050406030204" pitchFamily="18" charset="0"/>
                                </a:rPr>
                              </m:ctrlPr>
                            </m:dPr>
                            <m:e>
                              <m:r>
                                <a:rPr lang="zh-CN" altLang="en-US" b="1" i="0">
                                  <a:latin typeface="Cambria Math" panose="02040503050406030204" pitchFamily="18" charset="0"/>
                                </a:rPr>
                                <m:t>𝟐</m:t>
                              </m:r>
                              <m:r>
                                <a:rPr lang="zh-CN" altLang="en-US" b="1" i="1">
                                  <a:latin typeface="Cambria Math" panose="02040503050406030204" pitchFamily="18" charset="0"/>
                                </a:rPr>
                                <m:t>𝝅</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𝝁</m:t>
                                  </m:r>
                                </m:e>
                                <m:sub>
                                  <m:r>
                                    <a:rPr lang="zh-CN" altLang="en-US" b="1" i="0">
                                      <a:latin typeface="Cambria Math" panose="02040503050406030204" pitchFamily="18" charset="0"/>
                                    </a:rPr>
                                    <m:t>𝟎</m:t>
                                  </m:r>
                                </m:sub>
                              </m:sSub>
                              <m:sSup>
                                <m:sSupPr>
                                  <m:ctrlPr>
                                    <a:rPr lang="zh-CN" altLang="en-US" b="1" i="1">
                                      <a:latin typeface="Cambria Math" panose="02040503050406030204" pitchFamily="18" charset="0"/>
                                    </a:rPr>
                                  </m:ctrlPr>
                                </m:sSupPr>
                                <m:e>
                                  <m:r>
                                    <a:rPr lang="zh-CN" altLang="en-US" b="1" i="1">
                                      <a:latin typeface="Cambria Math" panose="02040503050406030204" pitchFamily="18" charset="0"/>
                                    </a:rPr>
                                    <m:t>𝑵</m:t>
                                  </m:r>
                                </m:e>
                                <m:sup>
                                  <m:r>
                                    <a:rPr lang="zh-CN" altLang="en-US" b="1" i="0">
                                      <a:latin typeface="Cambria Math" panose="02040503050406030204" pitchFamily="18" charset="0"/>
                                    </a:rPr>
                                    <m:t>𝟐</m:t>
                                  </m:r>
                                </m:sup>
                              </m:sSup>
                              <m:r>
                                <a:rPr lang="zh-CN" altLang="en-US" b="1" i="0">
                                  <a:latin typeface="Cambria Math" panose="02040503050406030204" pitchFamily="18" charset="0"/>
                                </a:rPr>
                                <m:t>(</m:t>
                              </m:r>
                              <m:r>
                                <a:rPr lang="zh-CN" altLang="en-US" b="1" i="1">
                                  <a:latin typeface="Cambria Math" panose="02040503050406030204" pitchFamily="18" charset="0"/>
                                </a:rPr>
                                <m:t>𝒃</m:t>
                              </m:r>
                              <m:r>
                                <a:rPr lang="zh-CN" altLang="en-US" b="1" i="0">
                                  <a:latin typeface="Cambria Math" panose="02040503050406030204" pitchFamily="18" charset="0"/>
                                </a:rPr>
                                <m:t>+</m:t>
                              </m:r>
                              <m:r>
                                <a:rPr lang="zh-CN" altLang="en-US" b="1" i="0">
                                  <a:latin typeface="Cambria Math" panose="02040503050406030204" pitchFamily="18" charset="0"/>
                                </a:rPr>
                                <m:t>𝚫</m:t>
                              </m:r>
                              <m:r>
                                <a:rPr lang="zh-CN" altLang="en-US" b="1" i="1">
                                  <a:latin typeface="Cambria Math" panose="02040503050406030204" pitchFamily="18" charset="0"/>
                                </a:rPr>
                                <m:t>𝒃</m:t>
                              </m:r>
                            </m:e>
                          </m:d>
                        </m:num>
                        <m:den>
                          <m:func>
                            <m:funcPr>
                              <m:ctrlPr>
                                <a:rPr lang="zh-CN" altLang="en-US" b="1" i="1">
                                  <a:latin typeface="Cambria Math" panose="02040503050406030204" pitchFamily="18" charset="0"/>
                                </a:rPr>
                              </m:ctrlPr>
                            </m:funcPr>
                            <m:fName>
                              <m:r>
                                <a:rPr lang="zh-CN" altLang="en-US" b="1" i="0">
                                  <a:latin typeface="Cambria Math" panose="02040503050406030204" pitchFamily="18" charset="0"/>
                                </a:rPr>
                                <m:t>𝐥𝐧</m:t>
                              </m:r>
                            </m:fName>
                            <m:e>
                              <m:d>
                                <m:dPr>
                                  <m:ctrlPr>
                                    <a:rPr lang="zh-CN" altLang="en-US" b="1" i="1">
                                      <a:latin typeface="Cambria Math" panose="02040503050406030204" pitchFamily="18" charset="0"/>
                                    </a:rPr>
                                  </m:ctrlPr>
                                </m:dPr>
                                <m:e>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0">
                                              <a:latin typeface="Cambria Math" panose="02040503050406030204" pitchFamily="18" charset="0"/>
                                            </a:rPr>
                                            <m:t>𝟐</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0">
                                              <a:latin typeface="Cambria Math" panose="02040503050406030204" pitchFamily="18" charset="0"/>
                                            </a:rPr>
                                            <m:t>𝟏</m:t>
                                          </m:r>
                                        </m:sub>
                                      </m:sSub>
                                    </m:den>
                                  </m:f>
                                </m:e>
                              </m:d>
                            </m:e>
                          </m:func>
                        </m:den>
                      </m:f>
                    </m:oMath>
                  </m:oMathPara>
                </a14:m>
                <a:endParaRPr lang="zh-CN" altLang="en-US" b="1" dirty="0"/>
              </a:p>
            </p:txBody>
          </p:sp>
        </mc:Choice>
        <mc:Fallback xmlns="">
          <p:sp>
            <p:nvSpPr>
              <p:cNvPr id="7" name="矩形 6"/>
              <p:cNvSpPr>
                <a:spLocks noRot="1" noChangeAspect="1" noMove="1" noResize="1" noEditPoints="1" noAdjustHandles="1" noChangeArrowheads="1" noChangeShapeType="1" noTextEdit="1"/>
              </p:cNvSpPr>
              <p:nvPr/>
            </p:nvSpPr>
            <p:spPr>
              <a:xfrm>
                <a:off x="2715689" y="3779265"/>
                <a:ext cx="3712619" cy="94064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3222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34786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8548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变磁阻式传感器</a:t>
            </a:r>
          </a:p>
        </p:txBody>
      </p:sp>
      <p:sp>
        <p:nvSpPr>
          <p:cNvPr id="12" name="矩形 11"/>
          <p:cNvSpPr/>
          <p:nvPr/>
        </p:nvSpPr>
        <p:spPr>
          <a:xfrm>
            <a:off x="228600" y="1761832"/>
            <a:ext cx="8686800" cy="30423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下气隙电感变化为：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由于两线圈方向相反、故总的电感变化为：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把单位位移所引起的电感值变化称为差动变面积式自感传感器的灵敏度，可表示为：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矩形 14"/>
          <p:cNvSpPr/>
          <p:nvPr/>
        </p:nvSpPr>
        <p:spPr>
          <a:xfrm>
            <a:off x="899592" y="1266314"/>
            <a:ext cx="2592288"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变面积式自感传感器</a:t>
            </a:r>
          </a:p>
        </p:txBody>
      </p:sp>
      <p:sp>
        <p:nvSpPr>
          <p:cNvPr id="16" name="七角星 15"/>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172482" y="3094040"/>
                <a:ext cx="2799036" cy="618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smtClean="0">
                          <a:solidFill>
                            <a:schemeClr val="accent1"/>
                          </a:solidFill>
                          <a:latin typeface="Cambria Math" panose="02040503050406030204" pitchFamily="18" charset="0"/>
                        </a:rPr>
                        <m:t>𝜟</m:t>
                      </m:r>
                      <m:r>
                        <a:rPr lang="zh-CN" altLang="en-US" b="1" i="1" smtClean="0">
                          <a:solidFill>
                            <a:schemeClr val="accent1"/>
                          </a:solidFill>
                          <a:latin typeface="Cambria Math" panose="02040503050406030204" pitchFamily="18" charset="0"/>
                        </a:rPr>
                        <m:t>𝑳</m:t>
                      </m:r>
                      <m:r>
                        <a:rPr lang="zh-CN" altLang="en-US" b="1" i="0">
                          <a:latin typeface="Cambria Math" panose="02040503050406030204" pitchFamily="18" charset="0"/>
                        </a:rPr>
                        <m:t>=</m:t>
                      </m:r>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𝑳</m:t>
                          </m:r>
                        </m:e>
                        <m:sub>
                          <m:r>
                            <m:rPr>
                              <m:nor/>
                            </m:rPr>
                            <a:rPr lang="zh-CN" altLang="en-US" b="1" i="1" smtClean="0">
                              <a:latin typeface="Cambria Math" panose="02040503050406030204" pitchFamily="18" charset="0"/>
                            </a:rPr>
                            <m:t>1</m:t>
                          </m:r>
                        </m:sub>
                      </m:sSub>
                      <m:r>
                        <a:rPr lang="zh-CN" altLang="en-US" b="1" i="0">
                          <a:latin typeface="Cambria Math" panose="02040503050406030204" pitchFamily="18" charset="0"/>
                        </a:rPr>
                        <m:t>−</m:t>
                      </m:r>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𝑳</m:t>
                          </m:r>
                        </m:e>
                        <m:sub>
                          <m:r>
                            <a:rPr lang="zh-CN" altLang="en-US" b="1" i="0">
                              <a:latin typeface="Cambria Math" panose="02040503050406030204" pitchFamily="18" charset="0"/>
                            </a:rPr>
                            <m:t>𝟐</m:t>
                          </m:r>
                        </m:sub>
                      </m:sSub>
                      <m:r>
                        <a:rPr lang="zh-CN" altLang="en-US" b="1" i="0">
                          <a:latin typeface="Cambria Math" panose="02040503050406030204" pitchFamily="18" charset="0"/>
                        </a:rPr>
                        <m:t>=</m:t>
                      </m:r>
                      <m:r>
                        <a:rPr lang="zh-CN" altLang="en-US" b="1" i="0" smtClean="0">
                          <a:solidFill>
                            <a:schemeClr val="accent1"/>
                          </a:solidFill>
                          <a:latin typeface="Cambria Math" panose="02040503050406030204" pitchFamily="18" charset="0"/>
                        </a:rPr>
                        <m:t>𝟐</m:t>
                      </m:r>
                      <m:r>
                        <a:rPr lang="zh-CN" altLang="en-US" b="1" i="1">
                          <a:solidFill>
                            <a:schemeClr val="accent1"/>
                          </a:solidFill>
                          <a:latin typeface="Cambria Math" panose="02040503050406030204" pitchFamily="18" charset="0"/>
                        </a:rPr>
                        <m:t>𝑳</m:t>
                      </m:r>
                      <m:f>
                        <m:fPr>
                          <m:ctrlPr>
                            <a:rPr lang="zh-CN" altLang="en-US" b="1" i="1">
                              <a:solidFill>
                                <a:schemeClr val="accent1"/>
                              </a:solidFill>
                              <a:latin typeface="Cambria Math" panose="02040503050406030204" pitchFamily="18" charset="0"/>
                            </a:rPr>
                          </m:ctrlPr>
                        </m:fPr>
                        <m:num>
                          <m:r>
                            <a:rPr lang="zh-CN" altLang="en-US" b="1" i="0">
                              <a:solidFill>
                                <a:schemeClr val="accent1"/>
                              </a:solidFill>
                              <a:latin typeface="Cambria Math" panose="02040503050406030204" pitchFamily="18" charset="0"/>
                            </a:rPr>
                            <m:t>𝚫</m:t>
                          </m:r>
                          <m:r>
                            <a:rPr lang="zh-CN" altLang="en-US" b="1" i="1">
                              <a:solidFill>
                                <a:schemeClr val="accent1"/>
                              </a:solidFill>
                              <a:latin typeface="Cambria Math" panose="02040503050406030204" pitchFamily="18" charset="0"/>
                            </a:rPr>
                            <m:t>𝒃</m:t>
                          </m:r>
                        </m:num>
                        <m:den>
                          <m:r>
                            <a:rPr lang="zh-CN" altLang="en-US" b="1" i="1">
                              <a:solidFill>
                                <a:schemeClr val="accent1"/>
                              </a:solidFill>
                              <a:latin typeface="Cambria Math" panose="02040503050406030204" pitchFamily="18" charset="0"/>
                            </a:rPr>
                            <m:t>𝒃</m:t>
                          </m:r>
                        </m:den>
                      </m:f>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3172482" y="3094040"/>
                <a:ext cx="2799036" cy="61843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495253" y="4104537"/>
                <a:ext cx="1790362" cy="6278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𝑺</m:t>
                          </m:r>
                        </m:e>
                        <m:sub>
                          <m:r>
                            <a:rPr lang="zh-CN" altLang="en-US" b="1" i="0">
                              <a:latin typeface="Cambria Math" panose="02040503050406030204" pitchFamily="18" charset="0"/>
                            </a:rPr>
                            <m:t>𝐋</m:t>
                          </m:r>
                        </m:sub>
                        <m:sup>
                          <m:r>
                            <a:rPr lang="zh-CN" altLang="en-US" b="1" i="0">
                              <a:latin typeface="Cambria Math" panose="02040503050406030204" pitchFamily="18" charset="0"/>
                            </a:rPr>
                            <m:t>′</m:t>
                          </m:r>
                        </m:sup>
                      </m:sSubSup>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f>
                            <m:fPr>
                              <m:type m:val="lin"/>
                              <m:ctrlPr>
                                <a:rPr lang="zh-CN" altLang="en-US" b="1" i="1">
                                  <a:latin typeface="Cambria Math" panose="02040503050406030204" pitchFamily="18" charset="0"/>
                                </a:rPr>
                              </m:ctrlPr>
                            </m:fPr>
                            <m:num>
                              <m:r>
                                <a:rPr lang="zh-CN" altLang="en-US" b="1" i="1">
                                  <a:latin typeface="Cambria Math" panose="02040503050406030204" pitchFamily="18" charset="0"/>
                                </a:rPr>
                                <m:t>𝑳</m:t>
                              </m:r>
                            </m:num>
                            <m:den>
                              <m:r>
                                <a:rPr lang="zh-CN" altLang="en-US" b="1" i="1">
                                  <a:latin typeface="Cambria Math" panose="02040503050406030204" pitchFamily="18" charset="0"/>
                                </a:rPr>
                                <m:t>𝑳</m:t>
                              </m:r>
                            </m:den>
                          </m:f>
                        </m:num>
                        <m:den>
                          <m:r>
                            <a:rPr lang="zh-CN" altLang="en-US" b="1" i="0">
                              <a:latin typeface="Cambria Math" panose="02040503050406030204" pitchFamily="18" charset="0"/>
                            </a:rPr>
                            <m:t>𝚫</m:t>
                          </m:r>
                          <m:r>
                            <a:rPr lang="zh-CN" altLang="en-US" b="1" i="1">
                              <a:latin typeface="Cambria Math" panose="02040503050406030204" pitchFamily="18" charset="0"/>
                            </a:rPr>
                            <m:t>𝒃</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smtClean="0">
                              <a:solidFill>
                                <a:srgbClr val="FF0000"/>
                              </a:solidFill>
                              <a:latin typeface="Cambria Math" panose="02040503050406030204" pitchFamily="18" charset="0"/>
                            </a:rPr>
                            <m:t>𝟐</m:t>
                          </m:r>
                        </m:num>
                        <m:den>
                          <m:r>
                            <a:rPr lang="zh-CN" altLang="en-US" b="1" i="1">
                              <a:latin typeface="Cambria Math" panose="02040503050406030204" pitchFamily="18" charset="0"/>
                            </a:rPr>
                            <m:t>𝒃</m:t>
                          </m:r>
                        </m:den>
                      </m:f>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495253" y="4104537"/>
                <a:ext cx="1790362" cy="627801"/>
              </a:xfrm>
              <a:prstGeom prst="rect">
                <a:avLst/>
              </a:prstGeom>
              <a:blipFill>
                <a:blip r:embed="rId4"/>
                <a:stretch>
                  <a:fillRect/>
                </a:stretch>
              </a:blipFill>
            </p:spPr>
            <p:txBody>
              <a:bodyPr/>
              <a:lstStyle/>
              <a:p>
                <a:r>
                  <a:rPr lang="zh-CN" altLang="en-US">
                    <a:noFill/>
                  </a:rPr>
                  <a:t> </a:t>
                </a:r>
              </a:p>
            </p:txBody>
          </p:sp>
        </mc:Fallback>
      </mc:AlternateContent>
      <p:sp>
        <p:nvSpPr>
          <p:cNvPr id="5" name="矩形 4"/>
          <p:cNvSpPr/>
          <p:nvPr/>
        </p:nvSpPr>
        <p:spPr>
          <a:xfrm>
            <a:off x="7428168" y="4238312"/>
            <a:ext cx="1487232" cy="523220"/>
          </a:xfrm>
          <a:prstGeom prst="rect">
            <a:avLst/>
          </a:prstGeom>
        </p:spPr>
        <p:txBody>
          <a:bodyPr wrap="square">
            <a:spAutoFit/>
          </a:bodyPr>
          <a:lstStyle/>
          <a:p>
            <a:r>
              <a:rPr lang="zh-CN" altLang="zh-CN" sz="1400" b="1" dirty="0">
                <a:solidFill>
                  <a:schemeClr val="accent1"/>
                </a:solidFill>
                <a:latin typeface="Times New Roman" panose="02020603050405020304" pitchFamily="18" charset="0"/>
                <a:ea typeface="微软雅黑" panose="020B0503020204020204" pitchFamily="34" charset="-122"/>
              </a:rPr>
              <a:t>差动</a:t>
            </a:r>
            <a:r>
              <a:rPr lang="zh-CN" altLang="zh-CN" sz="1400" b="1" dirty="0">
                <a:solidFill>
                  <a:prstClr val="black"/>
                </a:solidFill>
                <a:latin typeface="Times New Roman" panose="02020603050405020304" pitchFamily="18" charset="0"/>
                <a:ea typeface="微软雅黑" panose="020B0503020204020204" pitchFamily="34" charset="-122"/>
              </a:rPr>
              <a:t>式结构的灵敏度</a:t>
            </a:r>
            <a:r>
              <a:rPr lang="zh-CN" altLang="zh-CN" sz="1400" b="1" dirty="0">
                <a:solidFill>
                  <a:schemeClr val="accent1"/>
                </a:solidFill>
                <a:latin typeface="Times New Roman" panose="02020603050405020304" pitchFamily="18" charset="0"/>
                <a:ea typeface="微软雅黑" panose="020B0503020204020204" pitchFamily="34" charset="-122"/>
              </a:rPr>
              <a:t>提高了一倍</a:t>
            </a:r>
            <a:endParaRPr lang="zh-CN" altLang="en-US" sz="1400" b="1" dirty="0">
              <a:solidFill>
                <a:schemeClr val="accent1"/>
              </a:solidFill>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20" name="矩形 19"/>
              <p:cNvSpPr/>
              <p:nvPr/>
            </p:nvSpPr>
            <p:spPr>
              <a:xfrm>
                <a:off x="2713542" y="1959265"/>
                <a:ext cx="3716915" cy="9406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𝑳</m:t>
                          </m:r>
                        </m:e>
                        <m:sub>
                          <m:r>
                            <a:rPr lang="zh-CN" altLang="en-US" b="1" i="1">
                              <a:latin typeface="Cambria Math" panose="02040503050406030204" pitchFamily="18" charset="0"/>
                            </a:rPr>
                            <m:t>𝒙</m:t>
                          </m:r>
                          <m:r>
                            <a:rPr lang="zh-CN" altLang="en-US" b="1" i="0">
                              <a:latin typeface="Cambria Math" panose="02040503050406030204" pitchFamily="18" charset="0"/>
                            </a:rPr>
                            <m:t>𝟐</m:t>
                          </m:r>
                        </m:sub>
                      </m:sSub>
                      <m:r>
                        <a:rPr lang="zh-CN" altLang="en-US" b="1" i="0">
                          <a:latin typeface="Cambria Math" panose="02040503050406030204" pitchFamily="18" charset="0"/>
                        </a:rPr>
                        <m:t>=</m:t>
                      </m:r>
                      <m:r>
                        <a:rPr lang="zh-CN" altLang="en-US" b="1" i="1">
                          <a:latin typeface="Cambria Math" panose="02040503050406030204" pitchFamily="18" charset="0"/>
                        </a:rPr>
                        <m:t>𝑳</m:t>
                      </m:r>
                      <m:r>
                        <a:rPr lang="zh-CN" altLang="en-US" b="1" i="0">
                          <a:latin typeface="Cambria Math" panose="02040503050406030204" pitchFamily="18" charset="0"/>
                        </a:rPr>
                        <m:t>−</m:t>
                      </m:r>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𝑳</m:t>
                          </m:r>
                        </m:e>
                        <m:sub>
                          <m:r>
                            <a:rPr lang="zh-CN" altLang="en-US" b="1" i="0">
                              <a:latin typeface="Cambria Math" panose="02040503050406030204" pitchFamily="18" charset="0"/>
                            </a:rPr>
                            <m:t>𝟐</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d>
                            <m:dPr>
                              <m:begChr m:val=""/>
                              <m:ctrlPr>
                                <a:rPr lang="zh-CN" altLang="en-US" b="1" i="1">
                                  <a:latin typeface="Cambria Math" panose="02040503050406030204" pitchFamily="18" charset="0"/>
                                </a:rPr>
                              </m:ctrlPr>
                            </m:dPr>
                            <m:e>
                              <m:r>
                                <a:rPr lang="zh-CN" altLang="en-US" b="1" i="0">
                                  <a:latin typeface="Cambria Math" panose="02040503050406030204" pitchFamily="18" charset="0"/>
                                </a:rPr>
                                <m:t>𝟐</m:t>
                              </m:r>
                              <m:r>
                                <a:rPr lang="zh-CN" altLang="en-US" b="1" i="1">
                                  <a:latin typeface="Cambria Math" panose="02040503050406030204" pitchFamily="18" charset="0"/>
                                </a:rPr>
                                <m:t>𝝅</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𝝁</m:t>
                                  </m:r>
                                </m:e>
                                <m:sub>
                                  <m:r>
                                    <a:rPr lang="zh-CN" altLang="en-US" b="1" i="0">
                                      <a:latin typeface="Cambria Math" panose="02040503050406030204" pitchFamily="18" charset="0"/>
                                    </a:rPr>
                                    <m:t>𝟎</m:t>
                                  </m:r>
                                </m:sub>
                              </m:sSub>
                              <m:sSup>
                                <m:sSupPr>
                                  <m:ctrlPr>
                                    <a:rPr lang="zh-CN" altLang="en-US" b="1" i="1">
                                      <a:latin typeface="Cambria Math" panose="02040503050406030204" pitchFamily="18" charset="0"/>
                                    </a:rPr>
                                  </m:ctrlPr>
                                </m:sSupPr>
                                <m:e>
                                  <m:r>
                                    <a:rPr lang="zh-CN" altLang="en-US" b="1" i="1">
                                      <a:latin typeface="Cambria Math" panose="02040503050406030204" pitchFamily="18" charset="0"/>
                                    </a:rPr>
                                    <m:t>𝑵</m:t>
                                  </m:r>
                                </m:e>
                                <m:sup>
                                  <m:r>
                                    <a:rPr lang="zh-CN" altLang="en-US" b="1" i="0">
                                      <a:latin typeface="Cambria Math" panose="02040503050406030204" pitchFamily="18" charset="0"/>
                                    </a:rPr>
                                    <m:t>𝟐</m:t>
                                  </m:r>
                                </m:sup>
                              </m:sSup>
                              <m:r>
                                <a:rPr lang="zh-CN" altLang="en-US" b="1" i="0">
                                  <a:latin typeface="Cambria Math" panose="02040503050406030204" pitchFamily="18" charset="0"/>
                                </a:rPr>
                                <m:t>(</m:t>
                              </m:r>
                              <m:r>
                                <a:rPr lang="zh-CN" altLang="en-US" b="1" i="1">
                                  <a:latin typeface="Cambria Math" panose="02040503050406030204" pitchFamily="18" charset="0"/>
                                </a:rPr>
                                <m:t>𝒃</m:t>
                              </m:r>
                              <m:r>
                                <a:rPr lang="zh-CN" altLang="en-US" b="1" i="0">
                                  <a:latin typeface="Cambria Math" panose="02040503050406030204" pitchFamily="18" charset="0"/>
                                </a:rPr>
                                <m:t>−</m:t>
                              </m:r>
                              <m:r>
                                <a:rPr lang="zh-CN" altLang="en-US" b="1" i="0">
                                  <a:latin typeface="Cambria Math" panose="02040503050406030204" pitchFamily="18" charset="0"/>
                                </a:rPr>
                                <m:t>𝚫</m:t>
                              </m:r>
                              <m:r>
                                <a:rPr lang="zh-CN" altLang="en-US" b="1" i="1">
                                  <a:latin typeface="Cambria Math" panose="02040503050406030204" pitchFamily="18" charset="0"/>
                                </a:rPr>
                                <m:t>𝒃</m:t>
                              </m:r>
                            </m:e>
                          </m:d>
                        </m:num>
                        <m:den>
                          <m:func>
                            <m:funcPr>
                              <m:ctrlPr>
                                <a:rPr lang="zh-CN" altLang="en-US" b="1" i="1">
                                  <a:latin typeface="Cambria Math" panose="02040503050406030204" pitchFamily="18" charset="0"/>
                                </a:rPr>
                              </m:ctrlPr>
                            </m:funcPr>
                            <m:fName>
                              <m:r>
                                <a:rPr lang="zh-CN" altLang="en-US" b="1" i="0">
                                  <a:latin typeface="Cambria Math" panose="02040503050406030204" pitchFamily="18" charset="0"/>
                                </a:rPr>
                                <m:t>𝐥𝐧</m:t>
                              </m:r>
                            </m:fName>
                            <m:e>
                              <m:d>
                                <m:dPr>
                                  <m:ctrlPr>
                                    <a:rPr lang="zh-CN" altLang="en-US" b="1" i="1">
                                      <a:latin typeface="Cambria Math" panose="02040503050406030204" pitchFamily="18" charset="0"/>
                                    </a:rPr>
                                  </m:ctrlPr>
                                </m:dPr>
                                <m:e>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0">
                                              <a:latin typeface="Cambria Math" panose="02040503050406030204" pitchFamily="18" charset="0"/>
                                            </a:rPr>
                                            <m:t>𝟐</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0">
                                              <a:latin typeface="Cambria Math" panose="02040503050406030204" pitchFamily="18" charset="0"/>
                                            </a:rPr>
                                            <m:t>𝟏</m:t>
                                          </m:r>
                                        </m:sub>
                                      </m:sSub>
                                    </m:den>
                                  </m:f>
                                </m:e>
                              </m:d>
                            </m:e>
                          </m:func>
                        </m:den>
                      </m:f>
                    </m:oMath>
                  </m:oMathPara>
                </a14:m>
                <a:endParaRPr lang="zh-CN" altLang="en-US" b="1" dirty="0"/>
              </a:p>
            </p:txBody>
          </p:sp>
        </mc:Choice>
        <mc:Fallback xmlns="">
          <p:sp>
            <p:nvSpPr>
              <p:cNvPr id="20" name="矩形 19"/>
              <p:cNvSpPr>
                <a:spLocks noRot="1" noChangeAspect="1" noMove="1" noResize="1" noEditPoints="1" noAdjustHandles="1" noChangeArrowheads="1" noChangeShapeType="1" noTextEdit="1"/>
              </p:cNvSpPr>
              <p:nvPr/>
            </p:nvSpPr>
            <p:spPr>
              <a:xfrm>
                <a:off x="2713542" y="1959265"/>
                <a:ext cx="3716915" cy="940642"/>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1305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34786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8548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变磁阻式传感器</a:t>
            </a:r>
          </a:p>
        </p:txBody>
      </p:sp>
      <p:sp>
        <p:nvSpPr>
          <p:cNvPr id="12" name="矩形 11"/>
          <p:cNvSpPr/>
          <p:nvPr/>
        </p:nvSpPr>
        <p:spPr>
          <a:xfrm>
            <a:off x="228600" y="1761832"/>
            <a:ext cx="8686800" cy="31808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保持</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截面积不变</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，令</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气隙𝜹随被测电量变化</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，即构成</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变气隙</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式自感传感器；</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矩形 14"/>
          <p:cNvSpPr/>
          <p:nvPr/>
        </p:nvSpPr>
        <p:spPr>
          <a:xfrm>
            <a:off x="899592" y="1266314"/>
            <a:ext cx="2592288"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变气隙式自感传感器</a:t>
            </a:r>
          </a:p>
        </p:txBody>
      </p:sp>
      <p:sp>
        <p:nvSpPr>
          <p:cNvPr id="16" name="七角星 15"/>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1" name="Group 6"/>
          <p:cNvGrpSpPr/>
          <p:nvPr/>
        </p:nvGrpSpPr>
        <p:grpSpPr bwMode="auto">
          <a:xfrm>
            <a:off x="3352364" y="2255623"/>
            <a:ext cx="2439271" cy="2512371"/>
            <a:chOff x="3673" y="981"/>
            <a:chExt cx="2087" cy="1938"/>
          </a:xfrm>
        </p:grpSpPr>
        <p:sp>
          <p:nvSpPr>
            <p:cNvPr id="17" name="Rectangle 7"/>
            <p:cNvSpPr>
              <a:spLocks noChangeArrowheads="1"/>
            </p:cNvSpPr>
            <p:nvPr/>
          </p:nvSpPr>
          <p:spPr bwMode="auto">
            <a:xfrm>
              <a:off x="5311" y="2171"/>
              <a:ext cx="172"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0"/>
                </a:spcBef>
                <a:buClrTx/>
                <a:buSzTx/>
                <a:buFontTx/>
                <a:buNone/>
              </a:pPr>
              <a:r>
                <a:rPr kumimoji="1" lang="en-US" altLang="zh-CN" i="1" dirty="0">
                  <a:solidFill>
                    <a:srgbClr val="000000"/>
                  </a:solidFill>
                  <a:latin typeface="Times New Roman" panose="02020603050405020304" pitchFamily="18" charset="0"/>
                  <a:ea typeface="华文中宋" panose="02010600040101010101" pitchFamily="2" charset="-122"/>
                </a:rPr>
                <a:t>δ</a:t>
              </a:r>
              <a:endParaRPr kumimoji="1" lang="en-US" altLang="zh-CN" dirty="0">
                <a:solidFill>
                  <a:srgbClr val="000000"/>
                </a:solidFill>
                <a:latin typeface="Times New Roman" panose="02020603050405020304" pitchFamily="18" charset="0"/>
                <a:ea typeface="华文中宋" panose="02010600040101010101" pitchFamily="2" charset="-122"/>
              </a:endParaRPr>
            </a:p>
          </p:txBody>
        </p:sp>
        <p:sp>
          <p:nvSpPr>
            <p:cNvPr id="18" name="Line 16"/>
            <p:cNvSpPr>
              <a:spLocks noChangeShapeType="1"/>
            </p:cNvSpPr>
            <p:nvPr/>
          </p:nvSpPr>
          <p:spPr bwMode="auto">
            <a:xfrm>
              <a:off x="4803" y="1369"/>
              <a:ext cx="0" cy="111"/>
            </a:xfrm>
            <a:prstGeom prst="line">
              <a:avLst/>
            </a:prstGeom>
            <a:noFill/>
            <a:ln w="57150">
              <a:solidFill>
                <a:srgbClr val="EEB00B"/>
              </a:solidFill>
              <a:round/>
              <a:tailEnd type="none" w="sm"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19" name="Freeform 9"/>
            <p:cNvSpPr/>
            <p:nvPr/>
          </p:nvSpPr>
          <p:spPr bwMode="auto">
            <a:xfrm>
              <a:off x="3827" y="1480"/>
              <a:ext cx="1212" cy="791"/>
            </a:xfrm>
            <a:custGeom>
              <a:avLst/>
              <a:gdLst>
                <a:gd name="T0" fmla="*/ 501 w 1041"/>
                <a:gd name="T1" fmla="*/ 496 h 678"/>
                <a:gd name="T2" fmla="*/ 510 w 1041"/>
                <a:gd name="T3" fmla="*/ 2330 h 678"/>
                <a:gd name="T4" fmla="*/ 0 w 1041"/>
                <a:gd name="T5" fmla="*/ 2330 h 678"/>
                <a:gd name="T6" fmla="*/ 2 w 1041"/>
                <a:gd name="T7" fmla="*/ 13 h 678"/>
                <a:gd name="T8" fmla="*/ 3515 w 1041"/>
                <a:gd name="T9" fmla="*/ 0 h 678"/>
                <a:gd name="T10" fmla="*/ 3515 w 1041"/>
                <a:gd name="T11" fmla="*/ 2245 h 678"/>
                <a:gd name="T12" fmla="*/ 2957 w 1041"/>
                <a:gd name="T13" fmla="*/ 2254 h 678"/>
                <a:gd name="T14" fmla="*/ 2968 w 1041"/>
                <a:gd name="T15" fmla="*/ 508 h 678"/>
                <a:gd name="T16" fmla="*/ 501 w 1041"/>
                <a:gd name="T17" fmla="*/ 496 h 6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41"/>
                <a:gd name="T28" fmla="*/ 0 h 678"/>
                <a:gd name="T29" fmla="*/ 1041 w 1041"/>
                <a:gd name="T30" fmla="*/ 678 h 6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41" h="678">
                  <a:moveTo>
                    <a:pt x="149" y="144"/>
                  </a:moveTo>
                  <a:lnTo>
                    <a:pt x="150" y="678"/>
                  </a:lnTo>
                  <a:lnTo>
                    <a:pt x="0" y="678"/>
                  </a:lnTo>
                  <a:lnTo>
                    <a:pt x="2" y="3"/>
                  </a:lnTo>
                  <a:lnTo>
                    <a:pt x="1041" y="0"/>
                  </a:lnTo>
                  <a:lnTo>
                    <a:pt x="1041" y="654"/>
                  </a:lnTo>
                  <a:lnTo>
                    <a:pt x="876" y="656"/>
                  </a:lnTo>
                  <a:lnTo>
                    <a:pt x="879" y="147"/>
                  </a:lnTo>
                  <a:lnTo>
                    <a:pt x="149" y="144"/>
                  </a:lnTo>
                  <a:close/>
                </a:path>
              </a:pathLst>
            </a:custGeom>
            <a:solidFill>
              <a:srgbClr val="0099FF"/>
            </a:solidFill>
            <a:ln w="9525" cmpd="sng">
              <a:solidFill>
                <a:srgbClr val="EAEAEA"/>
              </a:solidFill>
              <a:round/>
              <a:tailEnd type="none" w="sm" len="lg"/>
            </a:ln>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1" name="Freeform 10"/>
            <p:cNvSpPr/>
            <p:nvPr/>
          </p:nvSpPr>
          <p:spPr bwMode="auto">
            <a:xfrm>
              <a:off x="4056" y="1340"/>
              <a:ext cx="62" cy="356"/>
            </a:xfrm>
            <a:custGeom>
              <a:avLst/>
              <a:gdLst>
                <a:gd name="T0" fmla="*/ 0 w 91"/>
                <a:gd name="T1" fmla="*/ 0 h 509"/>
                <a:gd name="T2" fmla="*/ 0 w 91"/>
                <a:gd name="T3" fmla="*/ 25 h 509"/>
                <a:gd name="T4" fmla="*/ 5 w 91"/>
                <a:gd name="T5" fmla="*/ 25 h 509"/>
                <a:gd name="T6" fmla="*/ 0 60000 65536"/>
                <a:gd name="T7" fmla="*/ 0 60000 65536"/>
                <a:gd name="T8" fmla="*/ 0 60000 65536"/>
                <a:gd name="T9" fmla="*/ 0 w 91"/>
                <a:gd name="T10" fmla="*/ 0 h 509"/>
                <a:gd name="T11" fmla="*/ 91 w 91"/>
                <a:gd name="T12" fmla="*/ 509 h 509"/>
              </a:gdLst>
              <a:ahLst/>
              <a:cxnLst>
                <a:cxn ang="T6">
                  <a:pos x="T0" y="T1"/>
                </a:cxn>
                <a:cxn ang="T7">
                  <a:pos x="T2" y="T3"/>
                </a:cxn>
                <a:cxn ang="T8">
                  <a:pos x="T4" y="T5"/>
                </a:cxn>
              </a:cxnLst>
              <a:rect l="T9" t="T10" r="T11" b="T12"/>
              <a:pathLst>
                <a:path w="91" h="509">
                  <a:moveTo>
                    <a:pt x="0" y="0"/>
                  </a:moveTo>
                  <a:lnTo>
                    <a:pt x="0" y="435"/>
                  </a:lnTo>
                  <a:cubicBezTo>
                    <a:pt x="15" y="509"/>
                    <a:pt x="53" y="477"/>
                    <a:pt x="91" y="445"/>
                  </a:cubicBezTo>
                </a:path>
              </a:pathLst>
            </a:custGeom>
            <a:noFill/>
            <a:ln w="57150" cmpd="sng">
              <a:solidFill>
                <a:srgbClr val="EEB00B"/>
              </a:solidFill>
              <a:round/>
              <a:tailEnd type="none" w="sm" len="lg"/>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2" name="Freeform 11"/>
            <p:cNvSpPr/>
            <p:nvPr/>
          </p:nvSpPr>
          <p:spPr bwMode="auto">
            <a:xfrm>
              <a:off x="4294" y="1418"/>
              <a:ext cx="159" cy="313"/>
            </a:xfrm>
            <a:custGeom>
              <a:avLst/>
              <a:gdLst>
                <a:gd name="T0" fmla="*/ 0 w 225"/>
                <a:gd name="T1" fmla="*/ 5 h 451"/>
                <a:gd name="T2" fmla="*/ 3 w 225"/>
                <a:gd name="T3" fmla="*/ 3 h 451"/>
                <a:gd name="T4" fmla="*/ 11 w 225"/>
                <a:gd name="T5" fmla="*/ 22 h 451"/>
                <a:gd name="T6" fmla="*/ 14 w 225"/>
                <a:gd name="T7" fmla="*/ 19 h 451"/>
                <a:gd name="T8" fmla="*/ 0 60000 65536"/>
                <a:gd name="T9" fmla="*/ 0 60000 65536"/>
                <a:gd name="T10" fmla="*/ 0 60000 65536"/>
                <a:gd name="T11" fmla="*/ 0 60000 65536"/>
                <a:gd name="T12" fmla="*/ 0 w 225"/>
                <a:gd name="T13" fmla="*/ 0 h 451"/>
                <a:gd name="T14" fmla="*/ 225 w 225"/>
                <a:gd name="T15" fmla="*/ 451 h 451"/>
              </a:gdLst>
              <a:ahLst/>
              <a:cxnLst>
                <a:cxn ang="T8">
                  <a:pos x="T0" y="T1"/>
                </a:cxn>
                <a:cxn ang="T9">
                  <a:pos x="T2" y="T3"/>
                </a:cxn>
                <a:cxn ang="T10">
                  <a:pos x="T4" y="T5"/>
                </a:cxn>
                <a:cxn ang="T11">
                  <a:pos x="T6" y="T7"/>
                </a:cxn>
              </a:cxnLst>
              <a:rect l="T12" t="T13" r="T14" b="T15"/>
              <a:pathLst>
                <a:path w="225" h="451">
                  <a:moveTo>
                    <a:pt x="0" y="92"/>
                  </a:moveTo>
                  <a:cubicBezTo>
                    <a:pt x="9" y="46"/>
                    <a:pt x="19" y="0"/>
                    <a:pt x="50" y="52"/>
                  </a:cubicBezTo>
                  <a:cubicBezTo>
                    <a:pt x="81" y="104"/>
                    <a:pt x="156" y="353"/>
                    <a:pt x="185" y="402"/>
                  </a:cubicBezTo>
                  <a:cubicBezTo>
                    <a:pt x="214" y="451"/>
                    <a:pt x="219" y="399"/>
                    <a:pt x="225" y="347"/>
                  </a:cubicBezTo>
                </a:path>
              </a:pathLst>
            </a:custGeom>
            <a:noFill/>
            <a:ln w="57150" cmpd="sng">
              <a:solidFill>
                <a:srgbClr val="EEB00B"/>
              </a:solidFill>
              <a:round/>
              <a:tailEnd type="none" w="sm" len="lg"/>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3" name="Freeform 12"/>
            <p:cNvSpPr/>
            <p:nvPr/>
          </p:nvSpPr>
          <p:spPr bwMode="auto">
            <a:xfrm>
              <a:off x="4463" y="1418"/>
              <a:ext cx="157" cy="313"/>
            </a:xfrm>
            <a:custGeom>
              <a:avLst/>
              <a:gdLst>
                <a:gd name="T0" fmla="*/ 0 w 225"/>
                <a:gd name="T1" fmla="*/ 5 h 451"/>
                <a:gd name="T2" fmla="*/ 3 w 225"/>
                <a:gd name="T3" fmla="*/ 3 h 451"/>
                <a:gd name="T4" fmla="*/ 10 w 225"/>
                <a:gd name="T5" fmla="*/ 22 h 451"/>
                <a:gd name="T6" fmla="*/ 13 w 225"/>
                <a:gd name="T7" fmla="*/ 19 h 451"/>
                <a:gd name="T8" fmla="*/ 0 60000 65536"/>
                <a:gd name="T9" fmla="*/ 0 60000 65536"/>
                <a:gd name="T10" fmla="*/ 0 60000 65536"/>
                <a:gd name="T11" fmla="*/ 0 60000 65536"/>
                <a:gd name="T12" fmla="*/ 0 w 225"/>
                <a:gd name="T13" fmla="*/ 0 h 451"/>
                <a:gd name="T14" fmla="*/ 225 w 225"/>
                <a:gd name="T15" fmla="*/ 451 h 451"/>
              </a:gdLst>
              <a:ahLst/>
              <a:cxnLst>
                <a:cxn ang="T8">
                  <a:pos x="T0" y="T1"/>
                </a:cxn>
                <a:cxn ang="T9">
                  <a:pos x="T2" y="T3"/>
                </a:cxn>
                <a:cxn ang="T10">
                  <a:pos x="T4" y="T5"/>
                </a:cxn>
                <a:cxn ang="T11">
                  <a:pos x="T6" y="T7"/>
                </a:cxn>
              </a:cxnLst>
              <a:rect l="T12" t="T13" r="T14" b="T15"/>
              <a:pathLst>
                <a:path w="225" h="451">
                  <a:moveTo>
                    <a:pt x="0" y="92"/>
                  </a:moveTo>
                  <a:cubicBezTo>
                    <a:pt x="9" y="46"/>
                    <a:pt x="19" y="0"/>
                    <a:pt x="50" y="52"/>
                  </a:cubicBezTo>
                  <a:cubicBezTo>
                    <a:pt x="81" y="104"/>
                    <a:pt x="156" y="353"/>
                    <a:pt x="185" y="402"/>
                  </a:cubicBezTo>
                  <a:cubicBezTo>
                    <a:pt x="214" y="451"/>
                    <a:pt x="219" y="399"/>
                    <a:pt x="225" y="347"/>
                  </a:cubicBezTo>
                </a:path>
              </a:pathLst>
            </a:custGeom>
            <a:noFill/>
            <a:ln w="57150" cmpd="sng">
              <a:solidFill>
                <a:srgbClr val="EEB00B"/>
              </a:solidFill>
              <a:round/>
              <a:tailEnd type="none" w="sm" len="lg"/>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4" name="Freeform 13"/>
            <p:cNvSpPr/>
            <p:nvPr/>
          </p:nvSpPr>
          <p:spPr bwMode="auto">
            <a:xfrm>
              <a:off x="4628" y="1418"/>
              <a:ext cx="158" cy="313"/>
            </a:xfrm>
            <a:custGeom>
              <a:avLst/>
              <a:gdLst>
                <a:gd name="T0" fmla="*/ 0 w 225"/>
                <a:gd name="T1" fmla="*/ 5 h 451"/>
                <a:gd name="T2" fmla="*/ 3 w 225"/>
                <a:gd name="T3" fmla="*/ 3 h 451"/>
                <a:gd name="T4" fmla="*/ 11 w 225"/>
                <a:gd name="T5" fmla="*/ 22 h 451"/>
                <a:gd name="T6" fmla="*/ 13 w 225"/>
                <a:gd name="T7" fmla="*/ 19 h 451"/>
                <a:gd name="T8" fmla="*/ 0 60000 65536"/>
                <a:gd name="T9" fmla="*/ 0 60000 65536"/>
                <a:gd name="T10" fmla="*/ 0 60000 65536"/>
                <a:gd name="T11" fmla="*/ 0 60000 65536"/>
                <a:gd name="T12" fmla="*/ 0 w 225"/>
                <a:gd name="T13" fmla="*/ 0 h 451"/>
                <a:gd name="T14" fmla="*/ 225 w 225"/>
                <a:gd name="T15" fmla="*/ 451 h 451"/>
              </a:gdLst>
              <a:ahLst/>
              <a:cxnLst>
                <a:cxn ang="T8">
                  <a:pos x="T0" y="T1"/>
                </a:cxn>
                <a:cxn ang="T9">
                  <a:pos x="T2" y="T3"/>
                </a:cxn>
                <a:cxn ang="T10">
                  <a:pos x="T4" y="T5"/>
                </a:cxn>
                <a:cxn ang="T11">
                  <a:pos x="T6" y="T7"/>
                </a:cxn>
              </a:cxnLst>
              <a:rect l="T12" t="T13" r="T14" b="T15"/>
              <a:pathLst>
                <a:path w="225" h="451">
                  <a:moveTo>
                    <a:pt x="0" y="92"/>
                  </a:moveTo>
                  <a:cubicBezTo>
                    <a:pt x="9" y="46"/>
                    <a:pt x="19" y="0"/>
                    <a:pt x="50" y="52"/>
                  </a:cubicBezTo>
                  <a:cubicBezTo>
                    <a:pt x="81" y="104"/>
                    <a:pt x="156" y="353"/>
                    <a:pt x="185" y="402"/>
                  </a:cubicBezTo>
                  <a:cubicBezTo>
                    <a:pt x="214" y="451"/>
                    <a:pt x="219" y="399"/>
                    <a:pt x="225" y="347"/>
                  </a:cubicBezTo>
                </a:path>
              </a:pathLst>
            </a:custGeom>
            <a:noFill/>
            <a:ln w="57150" cmpd="sng">
              <a:solidFill>
                <a:srgbClr val="EEB00B"/>
              </a:solidFill>
              <a:round/>
              <a:tailEnd type="none" w="sm" len="lg"/>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dirty="0"/>
            </a:p>
          </p:txBody>
        </p:sp>
        <p:sp>
          <p:nvSpPr>
            <p:cNvPr id="25" name="Freeform 14"/>
            <p:cNvSpPr/>
            <p:nvPr/>
          </p:nvSpPr>
          <p:spPr bwMode="auto">
            <a:xfrm>
              <a:off x="4149" y="1418"/>
              <a:ext cx="159" cy="313"/>
            </a:xfrm>
            <a:custGeom>
              <a:avLst/>
              <a:gdLst>
                <a:gd name="T0" fmla="*/ 0 w 225"/>
                <a:gd name="T1" fmla="*/ 5 h 451"/>
                <a:gd name="T2" fmla="*/ 3 w 225"/>
                <a:gd name="T3" fmla="*/ 3 h 451"/>
                <a:gd name="T4" fmla="*/ 11 w 225"/>
                <a:gd name="T5" fmla="*/ 22 h 451"/>
                <a:gd name="T6" fmla="*/ 14 w 225"/>
                <a:gd name="T7" fmla="*/ 19 h 451"/>
                <a:gd name="T8" fmla="*/ 0 60000 65536"/>
                <a:gd name="T9" fmla="*/ 0 60000 65536"/>
                <a:gd name="T10" fmla="*/ 0 60000 65536"/>
                <a:gd name="T11" fmla="*/ 0 60000 65536"/>
                <a:gd name="T12" fmla="*/ 0 w 225"/>
                <a:gd name="T13" fmla="*/ 0 h 451"/>
                <a:gd name="T14" fmla="*/ 225 w 225"/>
                <a:gd name="T15" fmla="*/ 451 h 451"/>
              </a:gdLst>
              <a:ahLst/>
              <a:cxnLst>
                <a:cxn ang="T8">
                  <a:pos x="T0" y="T1"/>
                </a:cxn>
                <a:cxn ang="T9">
                  <a:pos x="T2" y="T3"/>
                </a:cxn>
                <a:cxn ang="T10">
                  <a:pos x="T4" y="T5"/>
                </a:cxn>
                <a:cxn ang="T11">
                  <a:pos x="T6" y="T7"/>
                </a:cxn>
              </a:cxnLst>
              <a:rect l="T12" t="T13" r="T14" b="T15"/>
              <a:pathLst>
                <a:path w="225" h="451">
                  <a:moveTo>
                    <a:pt x="0" y="92"/>
                  </a:moveTo>
                  <a:cubicBezTo>
                    <a:pt x="9" y="46"/>
                    <a:pt x="19" y="0"/>
                    <a:pt x="50" y="52"/>
                  </a:cubicBezTo>
                  <a:cubicBezTo>
                    <a:pt x="81" y="104"/>
                    <a:pt x="156" y="353"/>
                    <a:pt x="185" y="402"/>
                  </a:cubicBezTo>
                  <a:cubicBezTo>
                    <a:pt x="214" y="451"/>
                    <a:pt x="219" y="399"/>
                    <a:pt x="225" y="347"/>
                  </a:cubicBezTo>
                </a:path>
              </a:pathLst>
            </a:custGeom>
            <a:noFill/>
            <a:ln w="57150" cmpd="sng">
              <a:solidFill>
                <a:srgbClr val="EEB00B"/>
              </a:solidFill>
              <a:round/>
              <a:tailEnd type="none" w="sm" len="lg"/>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6" name="Rectangle 15"/>
            <p:cNvSpPr>
              <a:spLocks noChangeArrowheads="1"/>
            </p:cNvSpPr>
            <p:nvPr/>
          </p:nvSpPr>
          <p:spPr bwMode="auto">
            <a:xfrm>
              <a:off x="3827" y="2351"/>
              <a:ext cx="1212" cy="189"/>
            </a:xfrm>
            <a:prstGeom prst="rect">
              <a:avLst/>
            </a:prstGeom>
            <a:solidFill>
              <a:srgbClr val="0099FF"/>
            </a:solidFill>
            <a:ln w="9525">
              <a:solidFill>
                <a:srgbClr val="EAEAEA"/>
              </a:solidFill>
              <a:miter lim="800000"/>
              <a:tailEnd type="none" w="sm" len="lg"/>
            </a:ln>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0"/>
                </a:spcBef>
                <a:buClrTx/>
                <a:buSzTx/>
                <a:buFontTx/>
                <a:buNone/>
              </a:pPr>
              <a:endParaRPr lang="zh-CN" altLang="en-US" sz="2000">
                <a:solidFill>
                  <a:srgbClr val="6600FF"/>
                </a:solidFill>
                <a:latin typeface="Times New Roman" panose="02020603050405020304" pitchFamily="18" charset="0"/>
              </a:endParaRPr>
            </a:p>
          </p:txBody>
        </p:sp>
        <p:sp>
          <p:nvSpPr>
            <p:cNvPr id="27" name="Rectangle 16"/>
            <p:cNvSpPr>
              <a:spLocks noChangeArrowheads="1"/>
            </p:cNvSpPr>
            <p:nvPr/>
          </p:nvSpPr>
          <p:spPr bwMode="auto">
            <a:xfrm>
              <a:off x="4400" y="2539"/>
              <a:ext cx="143" cy="340"/>
            </a:xfrm>
            <a:prstGeom prst="rect">
              <a:avLst/>
            </a:prstGeom>
            <a:solidFill>
              <a:srgbClr val="0099FF"/>
            </a:solidFill>
            <a:ln w="9525">
              <a:solidFill>
                <a:srgbClr val="EAEAEA"/>
              </a:solidFill>
              <a:miter lim="800000"/>
              <a:tailEnd type="none" w="sm" len="lg"/>
            </a:ln>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0"/>
                </a:spcBef>
                <a:buClrTx/>
                <a:buSzTx/>
                <a:buFontTx/>
                <a:buNone/>
              </a:pPr>
              <a:endParaRPr lang="zh-CN" altLang="en-US" sz="2000">
                <a:solidFill>
                  <a:srgbClr val="6600FF"/>
                </a:solidFill>
                <a:latin typeface="Times New Roman" panose="02020603050405020304" pitchFamily="18" charset="0"/>
              </a:endParaRPr>
            </a:p>
          </p:txBody>
        </p:sp>
        <p:sp>
          <p:nvSpPr>
            <p:cNvPr id="28" name="Oval 17"/>
            <p:cNvSpPr>
              <a:spLocks noChangeArrowheads="1"/>
            </p:cNvSpPr>
            <p:nvPr/>
          </p:nvSpPr>
          <p:spPr bwMode="auto">
            <a:xfrm>
              <a:off x="4014" y="1286"/>
              <a:ext cx="79" cy="79"/>
            </a:xfrm>
            <a:prstGeom prst="ellipse">
              <a:avLst/>
            </a:prstGeom>
            <a:solidFill>
              <a:srgbClr val="FFFFCC"/>
            </a:solidFill>
            <a:ln w="57150">
              <a:solidFill>
                <a:srgbClr val="EEB00B"/>
              </a:solidFill>
              <a:round/>
              <a:tailEnd type="none" w="sm" len="lg"/>
            </a:ln>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0"/>
                </a:spcBef>
                <a:buClrTx/>
                <a:buSzTx/>
                <a:buFontTx/>
                <a:buNone/>
              </a:pPr>
              <a:endParaRPr lang="zh-CN" altLang="en-US" sz="2000">
                <a:solidFill>
                  <a:srgbClr val="6600FF"/>
                </a:solidFill>
                <a:latin typeface="Times New Roman" panose="02020603050405020304" pitchFamily="18" charset="0"/>
              </a:endParaRPr>
            </a:p>
          </p:txBody>
        </p:sp>
        <p:sp>
          <p:nvSpPr>
            <p:cNvPr id="29" name="Rectangle 18"/>
            <p:cNvSpPr>
              <a:spLocks noChangeArrowheads="1"/>
            </p:cNvSpPr>
            <p:nvPr/>
          </p:nvSpPr>
          <p:spPr bwMode="auto">
            <a:xfrm>
              <a:off x="3916" y="1575"/>
              <a:ext cx="1032" cy="871"/>
            </a:xfrm>
            <a:prstGeom prst="rect">
              <a:avLst/>
            </a:prstGeom>
            <a:noFill/>
            <a:ln w="38100">
              <a:solidFill>
                <a:srgbClr val="FF0000"/>
              </a:solidFill>
              <a:prstDash val="lgDashDotDot"/>
              <a:miter lim="800000"/>
              <a:tailEnd type="none" w="sm" len="lg"/>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0"/>
                </a:spcBef>
                <a:buClrTx/>
                <a:buSzTx/>
                <a:buFontTx/>
                <a:buNone/>
              </a:pPr>
              <a:endParaRPr lang="zh-CN" altLang="en-US" sz="2000">
                <a:solidFill>
                  <a:srgbClr val="6600FF"/>
                </a:solidFill>
                <a:latin typeface="Times New Roman" panose="02020603050405020304" pitchFamily="18" charset="0"/>
              </a:endParaRPr>
            </a:p>
          </p:txBody>
        </p:sp>
        <p:sp>
          <p:nvSpPr>
            <p:cNvPr id="30" name="Line 27"/>
            <p:cNvSpPr>
              <a:spLocks noChangeShapeType="1"/>
            </p:cNvSpPr>
            <p:nvPr/>
          </p:nvSpPr>
          <p:spPr bwMode="auto">
            <a:xfrm>
              <a:off x="5076" y="2246"/>
              <a:ext cx="181" cy="0"/>
            </a:xfrm>
            <a:prstGeom prst="line">
              <a:avLst/>
            </a:prstGeom>
            <a:noFill/>
            <a:ln w="19050">
              <a:solidFill>
                <a:srgbClr val="660066"/>
              </a:solidFill>
              <a:round/>
              <a:tailEnd type="none" w="sm"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31" name="Line 28"/>
            <p:cNvSpPr>
              <a:spLocks noChangeShapeType="1"/>
            </p:cNvSpPr>
            <p:nvPr/>
          </p:nvSpPr>
          <p:spPr bwMode="auto">
            <a:xfrm>
              <a:off x="5081" y="2351"/>
              <a:ext cx="181" cy="0"/>
            </a:xfrm>
            <a:prstGeom prst="line">
              <a:avLst/>
            </a:prstGeom>
            <a:noFill/>
            <a:ln w="19050">
              <a:solidFill>
                <a:srgbClr val="660066"/>
              </a:solidFill>
              <a:round/>
              <a:tailEnd type="none" w="sm"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32" name="Rectangle 21"/>
            <p:cNvSpPr>
              <a:spLocks noChangeArrowheads="1"/>
            </p:cNvSpPr>
            <p:nvPr/>
          </p:nvSpPr>
          <p:spPr bwMode="auto">
            <a:xfrm>
              <a:off x="4604" y="981"/>
              <a:ext cx="521"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0"/>
                </a:spcBef>
                <a:buClrTx/>
                <a:buSzTx/>
                <a:buFontTx/>
                <a:buNone/>
              </a:pPr>
              <a:r>
                <a:rPr kumimoji="1" lang="zh-CN" altLang="en-US" dirty="0">
                  <a:solidFill>
                    <a:srgbClr val="FF0066"/>
                  </a:solidFill>
                  <a:latin typeface="Times New Roman" panose="02020603050405020304" pitchFamily="18" charset="0"/>
                  <a:ea typeface="华文中宋" panose="02010600040101010101" pitchFamily="2" charset="-122"/>
                </a:rPr>
                <a:t>线圈</a:t>
              </a:r>
            </a:p>
          </p:txBody>
        </p:sp>
        <p:sp>
          <p:nvSpPr>
            <p:cNvPr id="33" name="Rectangle 22"/>
            <p:cNvSpPr>
              <a:spLocks noChangeArrowheads="1"/>
            </p:cNvSpPr>
            <p:nvPr/>
          </p:nvSpPr>
          <p:spPr bwMode="auto">
            <a:xfrm>
              <a:off x="5222" y="1123"/>
              <a:ext cx="538"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fontAlgn="base">
                <a:spcBef>
                  <a:spcPct val="0"/>
                </a:spcBef>
                <a:spcAft>
                  <a:spcPct val="0"/>
                </a:spcAft>
              </a:pPr>
              <a:r>
                <a:rPr kumimoji="1" lang="zh-CN" altLang="en-US" b="1" dirty="0">
                  <a:solidFill>
                    <a:srgbClr val="FF0066"/>
                  </a:solidFill>
                  <a:latin typeface="Times New Roman" panose="02020603050405020304" pitchFamily="18" charset="0"/>
                  <a:ea typeface="华文中宋" panose="02010600040101010101" pitchFamily="2" charset="-122"/>
                </a:rPr>
                <a:t>铁芯</a:t>
              </a:r>
            </a:p>
            <a:p>
              <a:pPr algn="just" fontAlgn="base">
                <a:spcBef>
                  <a:spcPct val="0"/>
                </a:spcBef>
                <a:spcAft>
                  <a:spcPct val="0"/>
                </a:spcAft>
              </a:pPr>
              <a:endParaRPr kumimoji="1" lang="en-US" altLang="zh-CN" b="1" dirty="0">
                <a:solidFill>
                  <a:srgbClr val="FF0066"/>
                </a:solidFill>
                <a:latin typeface="Times New Roman" panose="02020603050405020304" pitchFamily="18" charset="0"/>
                <a:ea typeface="华文中宋" panose="02010600040101010101" pitchFamily="2" charset="-122"/>
              </a:endParaRPr>
            </a:p>
          </p:txBody>
        </p:sp>
        <p:sp>
          <p:nvSpPr>
            <p:cNvPr id="34" name="Rectangle 23"/>
            <p:cNvSpPr>
              <a:spLocks noChangeArrowheads="1"/>
            </p:cNvSpPr>
            <p:nvPr/>
          </p:nvSpPr>
          <p:spPr bwMode="auto">
            <a:xfrm>
              <a:off x="3673" y="2659"/>
              <a:ext cx="49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fontAlgn="base">
                <a:spcBef>
                  <a:spcPct val="0"/>
                </a:spcBef>
                <a:spcAft>
                  <a:spcPct val="0"/>
                </a:spcAft>
              </a:pPr>
              <a:r>
                <a:rPr kumimoji="1" lang="zh-CN" altLang="en-US" b="1" dirty="0">
                  <a:solidFill>
                    <a:srgbClr val="FF0066"/>
                  </a:solidFill>
                  <a:latin typeface="Times New Roman" panose="02020603050405020304" pitchFamily="18" charset="0"/>
                  <a:ea typeface="华文中宋" panose="02010600040101010101" pitchFamily="2" charset="-122"/>
                </a:rPr>
                <a:t>衔铁</a:t>
              </a:r>
            </a:p>
          </p:txBody>
        </p:sp>
        <p:sp>
          <p:nvSpPr>
            <p:cNvPr id="35" name="Rectangle 24"/>
            <p:cNvSpPr>
              <a:spLocks noChangeArrowheads="1"/>
            </p:cNvSpPr>
            <p:nvPr/>
          </p:nvSpPr>
          <p:spPr bwMode="auto">
            <a:xfrm>
              <a:off x="4704" y="2625"/>
              <a:ext cx="259"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0"/>
                </a:spcBef>
                <a:buClrTx/>
                <a:buSzTx/>
                <a:buFontTx/>
                <a:buNone/>
              </a:pPr>
              <a:r>
                <a:rPr kumimoji="1" lang="el-GR" altLang="zh-CN"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Δ</a:t>
              </a:r>
              <a:r>
                <a:rPr kumimoji="1" lang="el-GR" altLang="zh-CN" i="1"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δ</a:t>
              </a:r>
              <a:endParaRPr kumimoji="1" lang="el-GR" altLang="zh-CN"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endParaRPr>
            </a:p>
            <a:p>
              <a:pPr eaLnBrk="1" hangingPunct="1">
                <a:spcBef>
                  <a:spcPct val="0"/>
                </a:spcBef>
                <a:buClrTx/>
                <a:buSzTx/>
                <a:buFontTx/>
                <a:buNone/>
              </a:pPr>
              <a:endParaRPr kumimoji="1" lang="en-US" altLang="zh-CN"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6" name="Line 33"/>
            <p:cNvSpPr>
              <a:spLocks noChangeShapeType="1"/>
            </p:cNvSpPr>
            <p:nvPr/>
          </p:nvSpPr>
          <p:spPr bwMode="auto">
            <a:xfrm>
              <a:off x="4665" y="2573"/>
              <a:ext cx="0" cy="336"/>
            </a:xfrm>
            <a:prstGeom prst="line">
              <a:avLst/>
            </a:prstGeom>
            <a:noFill/>
            <a:ln w="9525">
              <a:solidFill>
                <a:srgbClr val="FF33CC"/>
              </a:solidFill>
              <a:round/>
              <a:headEnd type="stealth" w="lg" len="lg"/>
              <a:tailEnd type="stealth" w="lg"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37" name="Line 34"/>
            <p:cNvSpPr>
              <a:spLocks noChangeShapeType="1"/>
            </p:cNvSpPr>
            <p:nvPr/>
          </p:nvSpPr>
          <p:spPr bwMode="auto">
            <a:xfrm>
              <a:off x="5172" y="1952"/>
              <a:ext cx="0" cy="289"/>
            </a:xfrm>
            <a:prstGeom prst="line">
              <a:avLst/>
            </a:prstGeom>
            <a:noFill/>
            <a:ln w="9525">
              <a:solidFill>
                <a:srgbClr val="FF33CC"/>
              </a:solidFill>
              <a:round/>
              <a:tailEnd type="stealth" w="lg"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38" name="Line 35"/>
            <p:cNvSpPr>
              <a:spLocks noChangeShapeType="1"/>
            </p:cNvSpPr>
            <p:nvPr/>
          </p:nvSpPr>
          <p:spPr bwMode="auto">
            <a:xfrm flipV="1">
              <a:off x="5174" y="2361"/>
              <a:ext cx="0" cy="288"/>
            </a:xfrm>
            <a:prstGeom prst="line">
              <a:avLst/>
            </a:prstGeom>
            <a:noFill/>
            <a:ln w="9525">
              <a:solidFill>
                <a:srgbClr val="FF33CC"/>
              </a:solidFill>
              <a:round/>
              <a:tailEnd type="stealth" w="lg"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39" name="Line 36"/>
            <p:cNvSpPr>
              <a:spLocks noChangeShapeType="1"/>
            </p:cNvSpPr>
            <p:nvPr/>
          </p:nvSpPr>
          <p:spPr bwMode="auto">
            <a:xfrm flipV="1">
              <a:off x="4325" y="1205"/>
              <a:ext cx="258" cy="219"/>
            </a:xfrm>
            <a:prstGeom prst="line">
              <a:avLst/>
            </a:prstGeom>
            <a:noFill/>
            <a:ln w="19050">
              <a:solidFill>
                <a:srgbClr val="660066"/>
              </a:solidFill>
              <a:rou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40" name="Line 37"/>
            <p:cNvSpPr>
              <a:spLocks noChangeShapeType="1"/>
            </p:cNvSpPr>
            <p:nvPr/>
          </p:nvSpPr>
          <p:spPr bwMode="auto">
            <a:xfrm flipV="1">
              <a:off x="4824" y="1299"/>
              <a:ext cx="338" cy="22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dirty="0"/>
            </a:p>
          </p:txBody>
        </p:sp>
        <p:sp>
          <p:nvSpPr>
            <p:cNvPr id="41" name="Oval 30"/>
            <p:cNvSpPr>
              <a:spLocks noChangeArrowheads="1"/>
            </p:cNvSpPr>
            <p:nvPr/>
          </p:nvSpPr>
          <p:spPr bwMode="auto">
            <a:xfrm>
              <a:off x="4761" y="1280"/>
              <a:ext cx="79" cy="80"/>
            </a:xfrm>
            <a:prstGeom prst="ellipse">
              <a:avLst/>
            </a:prstGeom>
            <a:solidFill>
              <a:srgbClr val="FFFFCC"/>
            </a:solidFill>
            <a:ln w="57150">
              <a:solidFill>
                <a:srgbClr val="EEB00B"/>
              </a:solidFill>
              <a:round/>
              <a:tailEnd type="none" w="sm" len="lg"/>
            </a:ln>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0"/>
                </a:spcBef>
                <a:buClrTx/>
                <a:buSzTx/>
                <a:buFontTx/>
                <a:buNone/>
              </a:pPr>
              <a:endParaRPr lang="zh-CN" altLang="en-US" sz="2000">
                <a:solidFill>
                  <a:srgbClr val="6600FF"/>
                </a:solidFill>
                <a:latin typeface="Times New Roman" panose="02020603050405020304" pitchFamily="18" charset="0"/>
              </a:endParaRPr>
            </a:p>
          </p:txBody>
        </p:sp>
        <p:sp>
          <p:nvSpPr>
            <p:cNvPr id="42" name="Line 39"/>
            <p:cNvSpPr>
              <a:spLocks noChangeShapeType="1"/>
            </p:cNvSpPr>
            <p:nvPr/>
          </p:nvSpPr>
          <p:spPr bwMode="auto">
            <a:xfrm flipH="1">
              <a:off x="3811" y="2482"/>
              <a:ext cx="368" cy="161"/>
            </a:xfrm>
            <a:prstGeom prst="line">
              <a:avLst/>
            </a:prstGeom>
            <a:noFill/>
            <a:ln w="19050">
              <a:solidFill>
                <a:srgbClr val="660066"/>
              </a:solidFill>
              <a:rou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grpSp>
    </p:spTree>
    <p:extLst>
      <p:ext uri="{BB962C8B-B14F-4D97-AF65-F5344CB8AC3E}">
        <p14:creationId xmlns:p14="http://schemas.microsoft.com/office/powerpoint/2010/main" val="3959472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34786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8548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变磁阻式传感器</a:t>
            </a:r>
          </a:p>
        </p:txBody>
      </p:sp>
      <mc:AlternateContent xmlns:mc="http://schemas.openxmlformats.org/markup-compatibility/2006" xmlns:a14="http://schemas.microsoft.com/office/drawing/2010/main">
        <mc:Choice Requires="a14">
          <p:sp>
            <p:nvSpPr>
              <p:cNvPr id="12" name="矩形 11"/>
              <p:cNvSpPr/>
              <p:nvPr/>
            </p:nvSpPr>
            <p:spPr>
              <a:xfrm>
                <a:off x="228600" y="1761832"/>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当气隙厚度减少</a:t>
                </a:r>
                <a14:m>
                  <m:oMath xmlns:m="http://schemas.openxmlformats.org/officeDocument/2006/math">
                    <m:r>
                      <a:rPr lang="en-US" altLang="zh-CN" b="1" i="1">
                        <a:latin typeface="Cambria Math" panose="02040503050406030204" pitchFamily="18" charset="0"/>
                      </a:rPr>
                      <m:t>𝜟𝜹</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时，电感值将增加</a:t>
                </a:r>
                <a14:m>
                  <m:oMath xmlns:m="http://schemas.openxmlformats.org/officeDocument/2006/math">
                    <m:r>
                      <a:rPr lang="en-US" altLang="zh-CN" b="1" i="1">
                        <a:latin typeface="Cambria Math" panose="02040503050406030204" pitchFamily="18" charset="0"/>
                      </a:rPr>
                      <m:t>𝜟</m:t>
                    </m:r>
                    <m:r>
                      <a:rPr lang="en-US" altLang="zh-CN" b="1" i="1">
                        <a:latin typeface="Cambria Math" panose="02040503050406030204" pitchFamily="18" charset="0"/>
                      </a:rPr>
                      <m:t>𝑳</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，即：</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当</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𝜟𝜹</m:t>
                    </m:r>
                    <m:r>
                      <a:rPr lang="en-US" altLang="zh-CN" b="1">
                        <a:solidFill>
                          <a:prstClr val="black"/>
                        </a:solidFill>
                        <a:latin typeface="Cambria Math" panose="02040503050406030204" pitchFamily="18" charset="0"/>
                        <a:ea typeface="微软雅黑" panose="020B0503020204020204" pitchFamily="34" charset="-122"/>
                      </a:rPr>
                      <m:t>/</m:t>
                    </m:r>
                    <m:r>
                      <a:rPr lang="en-US" altLang="zh-CN" b="1" i="1">
                        <a:solidFill>
                          <a:prstClr val="black"/>
                        </a:solidFill>
                        <a:latin typeface="Cambria Math" panose="02040503050406030204" pitchFamily="18" charset="0"/>
                        <a:ea typeface="微软雅黑" panose="020B0503020204020204" pitchFamily="34" charset="-122"/>
                      </a:rPr>
                      <m:t>𝜹</m:t>
                    </m:r>
                    <m:r>
                      <a:rPr lang="en-US" altLang="zh-CN" b="1">
                        <a:solidFill>
                          <a:prstClr val="black"/>
                        </a:solidFill>
                        <a:latin typeface="Cambria Math" panose="02040503050406030204" pitchFamily="18" charset="0"/>
                        <a:ea typeface="微软雅黑" panose="020B0503020204020204" pitchFamily="34" charset="-122"/>
                      </a:rPr>
                      <m:t>≪</m:t>
                    </m:r>
                    <m:r>
                      <a:rPr lang="en-US" altLang="zh-CN" b="1" i="1">
                        <a:solidFill>
                          <a:prstClr val="black"/>
                        </a:solidFill>
                        <a:latin typeface="Cambria Math" panose="02040503050406030204" pitchFamily="18" charset="0"/>
                        <a:ea typeface="微软雅黑" panose="020B0503020204020204" pitchFamily="34" charset="-122"/>
                      </a:rPr>
                      <m:t>𝟏</m:t>
                    </m:r>
                  </m:oMath>
                </a14:m>
                <a:r>
                  <a:rPr lang="zh-CN" altLang="zh-CN" b="1" dirty="0">
                    <a:solidFill>
                      <a:prstClr val="black"/>
                    </a:solidFill>
                    <a:latin typeface="Times New Roman" panose="02020603050405020304" pitchFamily="18" charset="0"/>
                    <a:ea typeface="微软雅黑" panose="020B0503020204020204" pitchFamily="34" charset="-122"/>
                  </a:rPr>
                  <a:t>时，利用幂级数展开式，得：</a:t>
                </a: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忽略高次项，做线性化处理，得：</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228600" y="1761832"/>
                <a:ext cx="8686800" cy="3139321"/>
              </a:xfrm>
              <a:prstGeom prst="rect">
                <a:avLst/>
              </a:prstGeom>
              <a:blipFill>
                <a:blip r:embed="rId3"/>
                <a:stretch>
                  <a:fillRect l="-350" t="-385"/>
                </a:stretch>
              </a:blipFill>
            </p:spPr>
            <p:txBody>
              <a:bodyPr/>
              <a:lstStyle/>
              <a:p>
                <a:r>
                  <a:rPr lang="zh-CN" altLang="en-US">
                    <a:noFill/>
                  </a:rPr>
                  <a:t> </a:t>
                </a:r>
              </a:p>
            </p:txBody>
          </p:sp>
        </mc:Fallback>
      </mc:AlternateContent>
      <p:sp>
        <p:nvSpPr>
          <p:cNvPr id="15" name="矩形 14"/>
          <p:cNvSpPr/>
          <p:nvPr/>
        </p:nvSpPr>
        <p:spPr>
          <a:xfrm>
            <a:off x="899592" y="1266314"/>
            <a:ext cx="2592288"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变气隙式自感传感器</a:t>
            </a:r>
          </a:p>
        </p:txBody>
      </p:sp>
      <p:sp>
        <p:nvSpPr>
          <p:cNvPr id="16" name="七角星 15"/>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44" name="矩形 43"/>
              <p:cNvSpPr/>
              <p:nvPr/>
            </p:nvSpPr>
            <p:spPr>
              <a:xfrm>
                <a:off x="7444832" y="1780856"/>
                <a:ext cx="1465016" cy="498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200" b="1" i="1" smtClean="0">
                          <a:solidFill>
                            <a:schemeClr val="tx1"/>
                          </a:solidFill>
                          <a:latin typeface="Cambria Math" panose="02040503050406030204" pitchFamily="18" charset="0"/>
                        </a:rPr>
                        <m:t>𝑳</m:t>
                      </m:r>
                      <m:r>
                        <a:rPr lang="zh-CN" altLang="en-US" sz="1200" b="1" i="0">
                          <a:solidFill>
                            <a:schemeClr val="tx1"/>
                          </a:solidFill>
                          <a:latin typeface="Cambria Math" panose="02040503050406030204" pitchFamily="18" charset="0"/>
                        </a:rPr>
                        <m:t>=</m:t>
                      </m:r>
                      <m:f>
                        <m:fPr>
                          <m:ctrlPr>
                            <a:rPr lang="zh-CN" altLang="en-US" sz="1200" b="1" i="1" smtClean="0">
                              <a:solidFill>
                                <a:schemeClr val="tx1"/>
                              </a:solidFill>
                              <a:latin typeface="Cambria Math" panose="02040503050406030204" pitchFamily="18" charset="0"/>
                            </a:rPr>
                          </m:ctrlPr>
                        </m:fPr>
                        <m:num>
                          <m:sSup>
                            <m:sSupPr>
                              <m:ctrlPr>
                                <a:rPr lang="zh-CN" altLang="en-US" sz="1200" b="1" i="1">
                                  <a:solidFill>
                                    <a:schemeClr val="tx1"/>
                                  </a:solidFill>
                                  <a:latin typeface="Cambria Math" panose="02040503050406030204" pitchFamily="18" charset="0"/>
                                </a:rPr>
                              </m:ctrlPr>
                            </m:sSupPr>
                            <m:e>
                              <m:r>
                                <a:rPr lang="zh-CN" altLang="en-US" sz="1200" b="1" i="1">
                                  <a:solidFill>
                                    <a:schemeClr val="tx1"/>
                                  </a:solidFill>
                                  <a:latin typeface="Cambria Math" panose="02040503050406030204" pitchFamily="18" charset="0"/>
                                </a:rPr>
                                <m:t>𝑵</m:t>
                              </m:r>
                            </m:e>
                            <m:sup>
                              <m:r>
                                <a:rPr lang="zh-CN" altLang="en-US" sz="1200" b="1" i="0">
                                  <a:solidFill>
                                    <a:schemeClr val="tx1"/>
                                  </a:solidFill>
                                  <a:latin typeface="Cambria Math" panose="02040503050406030204" pitchFamily="18" charset="0"/>
                                </a:rPr>
                                <m:t>𝟐</m:t>
                              </m:r>
                            </m:sup>
                          </m:sSup>
                        </m:num>
                        <m:den>
                          <m:sSub>
                            <m:sSubPr>
                              <m:ctrlPr>
                                <a:rPr lang="zh-CN" altLang="en-US" sz="1200" b="1" i="1">
                                  <a:solidFill>
                                    <a:schemeClr val="tx1"/>
                                  </a:solidFill>
                                  <a:latin typeface="Cambria Math" panose="02040503050406030204" pitchFamily="18" charset="0"/>
                                </a:rPr>
                              </m:ctrlPr>
                            </m:sSubPr>
                            <m:e>
                              <m:r>
                                <a:rPr lang="zh-CN" altLang="en-US" sz="1200" b="1" i="1">
                                  <a:solidFill>
                                    <a:schemeClr val="tx1"/>
                                  </a:solidFill>
                                  <a:latin typeface="Cambria Math" panose="02040503050406030204" pitchFamily="18" charset="0"/>
                                </a:rPr>
                                <m:t>𝑹</m:t>
                              </m:r>
                            </m:e>
                            <m:sub>
                              <m:r>
                                <a:rPr lang="zh-CN" altLang="en-US" sz="1200" b="1" i="1">
                                  <a:solidFill>
                                    <a:schemeClr val="tx1"/>
                                  </a:solidFill>
                                  <a:latin typeface="Cambria Math" panose="02040503050406030204" pitchFamily="18" charset="0"/>
                                </a:rPr>
                                <m:t>𝒎</m:t>
                              </m:r>
                            </m:sub>
                          </m:sSub>
                        </m:den>
                      </m:f>
                      <m:r>
                        <a:rPr lang="zh-CN" altLang="en-US" sz="1200" b="1" i="0">
                          <a:solidFill>
                            <a:schemeClr val="tx1"/>
                          </a:solidFill>
                          <a:latin typeface="Cambria Math" panose="02040503050406030204" pitchFamily="18" charset="0"/>
                        </a:rPr>
                        <m:t>=</m:t>
                      </m:r>
                      <m:f>
                        <m:fPr>
                          <m:ctrlPr>
                            <a:rPr lang="zh-CN" altLang="en-US" sz="1200" b="1" i="1">
                              <a:solidFill>
                                <a:schemeClr val="tx1"/>
                              </a:solidFill>
                              <a:latin typeface="Cambria Math" panose="02040503050406030204" pitchFamily="18" charset="0"/>
                            </a:rPr>
                          </m:ctrlPr>
                        </m:fPr>
                        <m:num>
                          <m:sSup>
                            <m:sSupPr>
                              <m:ctrlPr>
                                <a:rPr lang="zh-CN" altLang="en-US" sz="1200" b="1" i="1">
                                  <a:solidFill>
                                    <a:schemeClr val="tx1"/>
                                  </a:solidFill>
                                  <a:latin typeface="Cambria Math" panose="02040503050406030204" pitchFamily="18" charset="0"/>
                                </a:rPr>
                              </m:ctrlPr>
                            </m:sSupPr>
                            <m:e>
                              <m:r>
                                <a:rPr lang="zh-CN" altLang="en-US" sz="1200" b="1" i="1">
                                  <a:solidFill>
                                    <a:schemeClr val="tx1"/>
                                  </a:solidFill>
                                  <a:latin typeface="Cambria Math" panose="02040503050406030204" pitchFamily="18" charset="0"/>
                                </a:rPr>
                                <m:t>𝑵</m:t>
                              </m:r>
                            </m:e>
                            <m:sup>
                              <m:r>
                                <a:rPr lang="zh-CN" altLang="en-US" sz="1200" b="1" i="0">
                                  <a:solidFill>
                                    <a:schemeClr val="tx1"/>
                                  </a:solidFill>
                                  <a:latin typeface="Cambria Math" panose="02040503050406030204" pitchFamily="18" charset="0"/>
                                </a:rPr>
                                <m:t>𝟐</m:t>
                              </m:r>
                            </m:sup>
                          </m:sSup>
                          <m:sSub>
                            <m:sSubPr>
                              <m:ctrlPr>
                                <a:rPr lang="zh-CN" altLang="en-US" sz="1200" b="1" i="1">
                                  <a:solidFill>
                                    <a:schemeClr val="tx1"/>
                                  </a:solidFill>
                                  <a:latin typeface="Cambria Math" panose="02040503050406030204" pitchFamily="18" charset="0"/>
                                </a:rPr>
                              </m:ctrlPr>
                            </m:sSubPr>
                            <m:e>
                              <m:r>
                                <a:rPr lang="zh-CN" altLang="en-US" sz="1200" b="1" i="1">
                                  <a:solidFill>
                                    <a:schemeClr val="tx1"/>
                                  </a:solidFill>
                                  <a:latin typeface="Cambria Math" panose="02040503050406030204" pitchFamily="18" charset="0"/>
                                </a:rPr>
                                <m:t>𝝁</m:t>
                              </m:r>
                            </m:e>
                            <m:sub>
                              <m:r>
                                <a:rPr lang="zh-CN" altLang="en-US" sz="1200" b="1" i="0">
                                  <a:solidFill>
                                    <a:schemeClr val="tx1"/>
                                  </a:solidFill>
                                  <a:latin typeface="Cambria Math" panose="02040503050406030204" pitchFamily="18" charset="0"/>
                                </a:rPr>
                                <m:t>𝟎</m:t>
                              </m:r>
                            </m:sub>
                          </m:sSub>
                          <m:sSub>
                            <m:sSubPr>
                              <m:ctrlPr>
                                <a:rPr lang="zh-CN" altLang="en-US" sz="1200" b="1" i="1">
                                  <a:solidFill>
                                    <a:schemeClr val="tx1"/>
                                  </a:solidFill>
                                  <a:latin typeface="Cambria Math" panose="02040503050406030204" pitchFamily="18" charset="0"/>
                                </a:rPr>
                              </m:ctrlPr>
                            </m:sSubPr>
                            <m:e>
                              <m:r>
                                <a:rPr lang="zh-CN" altLang="en-US" sz="1200" b="1" i="1">
                                  <a:solidFill>
                                    <a:schemeClr val="tx1"/>
                                  </a:solidFill>
                                  <a:latin typeface="Cambria Math" panose="02040503050406030204" pitchFamily="18" charset="0"/>
                                </a:rPr>
                                <m:t>𝑨</m:t>
                              </m:r>
                            </m:e>
                            <m:sub>
                              <m:r>
                                <a:rPr lang="zh-CN" altLang="en-US" sz="1200" b="1" i="0">
                                  <a:solidFill>
                                    <a:schemeClr val="tx1"/>
                                  </a:solidFill>
                                  <a:latin typeface="Cambria Math" panose="02040503050406030204" pitchFamily="18" charset="0"/>
                                </a:rPr>
                                <m:t>𝟎</m:t>
                              </m:r>
                            </m:sub>
                          </m:sSub>
                        </m:num>
                        <m:den>
                          <m:r>
                            <a:rPr lang="zh-CN" altLang="en-US" sz="1200" b="1" i="0">
                              <a:solidFill>
                                <a:schemeClr val="tx1"/>
                              </a:solidFill>
                              <a:latin typeface="Cambria Math" panose="02040503050406030204" pitchFamily="18" charset="0"/>
                            </a:rPr>
                            <m:t>𝟐</m:t>
                          </m:r>
                          <m:r>
                            <a:rPr lang="zh-CN" altLang="en-US" sz="1200" b="1" i="1">
                              <a:solidFill>
                                <a:schemeClr val="tx1"/>
                              </a:solidFill>
                              <a:latin typeface="Cambria Math" panose="02040503050406030204" pitchFamily="18" charset="0"/>
                            </a:rPr>
                            <m:t>𝜹</m:t>
                          </m:r>
                        </m:den>
                      </m:f>
                    </m:oMath>
                  </m:oMathPara>
                </a14:m>
                <a:endParaRPr lang="zh-CN" altLang="en-US" sz="1200" b="1" dirty="0">
                  <a:solidFill>
                    <a:schemeClr val="tx1"/>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7444832" y="1780856"/>
                <a:ext cx="1465016" cy="49866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423251" y="2211710"/>
                <a:ext cx="4326249" cy="6923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𝜟</m:t>
                      </m:r>
                      <m:r>
                        <a:rPr lang="zh-CN" altLang="en-US" b="1" i="1">
                          <a:latin typeface="Cambria Math" panose="02040503050406030204" pitchFamily="18" charset="0"/>
                        </a:rPr>
                        <m:t>𝑳</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p>
                            <m:sSupPr>
                              <m:ctrlPr>
                                <a:rPr lang="zh-CN" altLang="en-US" b="1" i="1">
                                  <a:latin typeface="Cambria Math" panose="02040503050406030204" pitchFamily="18" charset="0"/>
                                </a:rPr>
                              </m:ctrlPr>
                            </m:sSupPr>
                            <m:e>
                              <m:r>
                                <a:rPr lang="zh-CN" altLang="en-US" b="1" i="1">
                                  <a:latin typeface="Cambria Math" panose="02040503050406030204" pitchFamily="18" charset="0"/>
                                </a:rPr>
                                <m:t>𝑵</m:t>
                              </m:r>
                            </m:e>
                            <m:sup>
                              <m:r>
                                <a:rPr lang="zh-CN" altLang="en-US" b="1" i="0">
                                  <a:latin typeface="Cambria Math" panose="02040503050406030204" pitchFamily="18" charset="0"/>
                                </a:rPr>
                                <m:t>𝟐</m:t>
                              </m:r>
                            </m:sup>
                          </m:sSup>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𝝁</m:t>
                              </m:r>
                            </m:e>
                            <m:sub>
                              <m:r>
                                <a:rPr lang="zh-CN" altLang="en-US" b="1" i="0">
                                  <a:latin typeface="Cambria Math" panose="02040503050406030204" pitchFamily="18" charset="0"/>
                                </a:rPr>
                                <m:t>𝟎</m:t>
                              </m:r>
                            </m:sub>
                          </m:sSub>
                          <m:r>
                            <a:rPr lang="zh-CN" altLang="en-US" b="1" i="1">
                              <a:latin typeface="Cambria Math" panose="02040503050406030204" pitchFamily="18" charset="0"/>
                            </a:rPr>
                            <m:t>𝑨</m:t>
                          </m:r>
                        </m:num>
                        <m:den>
                          <m:r>
                            <a:rPr lang="zh-CN" altLang="en-US" b="1" i="0">
                              <a:latin typeface="Cambria Math" panose="02040503050406030204" pitchFamily="18" charset="0"/>
                            </a:rPr>
                            <m:t>𝟐</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𝟏</m:t>
                          </m:r>
                        </m:num>
                        <m:den>
                          <m:r>
                            <a:rPr lang="zh-CN" altLang="en-US" b="1" i="1">
                              <a:latin typeface="Cambria Math" panose="02040503050406030204" pitchFamily="18" charset="0"/>
                            </a:rPr>
                            <m:t>𝜹</m:t>
                          </m:r>
                          <m:r>
                            <a:rPr lang="zh-CN" altLang="en-US" b="1" i="0">
                              <a:latin typeface="Cambria Math" panose="02040503050406030204" pitchFamily="18" charset="0"/>
                            </a:rPr>
                            <m:t>−</m:t>
                          </m:r>
                          <m:r>
                            <a:rPr lang="zh-CN" altLang="en-US" b="1" i="0">
                              <a:latin typeface="Cambria Math" panose="02040503050406030204" pitchFamily="18" charset="0"/>
                            </a:rPr>
                            <m:t>𝚫</m:t>
                          </m:r>
                          <m:r>
                            <a:rPr lang="zh-CN" altLang="en-US" b="1" i="1">
                              <a:latin typeface="Cambria Math" panose="02040503050406030204" pitchFamily="18" charset="0"/>
                            </a:rPr>
                            <m:t>𝜹</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𝟏</m:t>
                          </m:r>
                        </m:num>
                        <m:den>
                          <m:r>
                            <a:rPr lang="zh-CN" altLang="en-US" b="1" i="1">
                              <a:latin typeface="Cambria Math" panose="02040503050406030204" pitchFamily="18" charset="0"/>
                            </a:rPr>
                            <m:t>𝜹</m:t>
                          </m:r>
                        </m:den>
                      </m:f>
                      <m:r>
                        <a:rPr lang="zh-CN" altLang="en-US" b="1" i="0">
                          <a:latin typeface="Cambria Math" panose="02040503050406030204" pitchFamily="18" charset="0"/>
                        </a:rPr>
                        <m:t>)=</m:t>
                      </m:r>
                      <m:r>
                        <a:rPr lang="zh-CN" altLang="en-US" b="1" i="1">
                          <a:latin typeface="Cambria Math" panose="02040503050406030204" pitchFamily="18" charset="0"/>
                        </a:rPr>
                        <m:t>𝑳</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f>
                            <m:fPr>
                              <m:type m:val="lin"/>
                              <m:ctrlPr>
                                <a:rPr lang="zh-CN" altLang="en-US" b="1" i="1">
                                  <a:latin typeface="Cambria Math" panose="02040503050406030204" pitchFamily="18" charset="0"/>
                                </a:rPr>
                              </m:ctrlPr>
                            </m:fPr>
                            <m:num>
                              <m:r>
                                <a:rPr lang="zh-CN" altLang="en-US" b="1" i="1">
                                  <a:latin typeface="Cambria Math" panose="02040503050406030204" pitchFamily="18" charset="0"/>
                                </a:rPr>
                                <m:t>𝜹</m:t>
                              </m:r>
                            </m:num>
                            <m:den>
                              <m:r>
                                <a:rPr lang="zh-CN" altLang="en-US" b="1" i="1">
                                  <a:latin typeface="Cambria Math" panose="02040503050406030204" pitchFamily="18" charset="0"/>
                                </a:rPr>
                                <m:t>𝜹</m:t>
                              </m:r>
                            </m:den>
                          </m:f>
                        </m:num>
                        <m:den>
                          <m:r>
                            <a:rPr lang="zh-CN" altLang="en-US" b="1" i="0">
                              <a:latin typeface="Cambria Math" panose="02040503050406030204" pitchFamily="18" charset="0"/>
                            </a:rPr>
                            <m:t>𝟏</m:t>
                          </m:r>
                          <m:r>
                            <a:rPr lang="zh-CN" altLang="en-US" b="1" i="0">
                              <a:latin typeface="Cambria Math" panose="02040503050406030204" pitchFamily="18" charset="0"/>
                            </a:rPr>
                            <m:t>−</m:t>
                          </m:r>
                          <m:r>
                            <a:rPr lang="zh-CN" altLang="en-US" b="1" i="0">
                              <a:latin typeface="Cambria Math" panose="02040503050406030204" pitchFamily="18" charset="0"/>
                            </a:rPr>
                            <m:t>𝚫</m:t>
                          </m:r>
                          <m:f>
                            <m:fPr>
                              <m:type m:val="lin"/>
                              <m:ctrlPr>
                                <a:rPr lang="zh-CN" altLang="en-US" b="1" i="1">
                                  <a:latin typeface="Cambria Math" panose="02040503050406030204" pitchFamily="18" charset="0"/>
                                </a:rPr>
                              </m:ctrlPr>
                            </m:fPr>
                            <m:num>
                              <m:r>
                                <a:rPr lang="zh-CN" altLang="en-US" b="1" i="1">
                                  <a:latin typeface="Cambria Math" panose="02040503050406030204" pitchFamily="18" charset="0"/>
                                </a:rPr>
                                <m:t>𝜹</m:t>
                              </m:r>
                            </m:num>
                            <m:den>
                              <m:r>
                                <a:rPr lang="zh-CN" altLang="en-US" b="1" i="1">
                                  <a:latin typeface="Cambria Math" panose="02040503050406030204" pitchFamily="18" charset="0"/>
                                </a:rPr>
                                <m:t>𝜹</m:t>
                              </m:r>
                            </m:den>
                          </m:f>
                        </m:den>
                      </m:f>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2423251" y="2211710"/>
                <a:ext cx="4326249" cy="69236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354277" y="3361002"/>
                <a:ext cx="4435445" cy="8244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b="1" i="1">
                              <a:latin typeface="Cambria Math" panose="02040503050406030204" pitchFamily="18" charset="0"/>
                            </a:rPr>
                          </m:ctrlPr>
                        </m:dPr>
                        <m:e>
                          <m:f>
                            <m:fPr>
                              <m:ctrlPr>
                                <a:rPr lang="zh-CN" altLang="en-US" b="1" i="1">
                                  <a:latin typeface="Cambria Math" panose="02040503050406030204" pitchFamily="18" charset="0"/>
                                </a:rPr>
                              </m:ctrlPr>
                            </m:fPr>
                            <m:num>
                              <m:r>
                                <a:rPr lang="zh-CN" altLang="en-US" b="1" i="1">
                                  <a:latin typeface="Cambria Math" panose="02040503050406030204" pitchFamily="18" charset="0"/>
                                </a:rPr>
                                <m:t>𝜟</m:t>
                              </m:r>
                              <m:r>
                                <a:rPr lang="zh-CN" altLang="en-US" b="1" i="1">
                                  <a:latin typeface="Cambria Math" panose="02040503050406030204" pitchFamily="18" charset="0"/>
                                </a:rPr>
                                <m:t>𝑳</m:t>
                              </m:r>
                            </m:num>
                            <m:den>
                              <m:r>
                                <a:rPr lang="zh-CN" altLang="en-US" b="1" i="1">
                                  <a:latin typeface="Cambria Math" panose="02040503050406030204" pitchFamily="18" charset="0"/>
                                </a:rPr>
                                <m:t>𝑳</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𝜹</m:t>
                              </m:r>
                            </m:num>
                            <m:den>
                              <m:r>
                                <a:rPr lang="zh-CN" altLang="en-US" b="1" i="1">
                                  <a:latin typeface="Cambria Math" panose="02040503050406030204" pitchFamily="18" charset="0"/>
                                </a:rPr>
                                <m:t>𝜹</m:t>
                              </m:r>
                            </m:den>
                          </m:f>
                          <m:r>
                            <a:rPr lang="zh-CN" altLang="en-US" b="1" i="0">
                              <a:latin typeface="Cambria Math" panose="02040503050406030204" pitchFamily="18" charset="0"/>
                            </a:rPr>
                            <m:t>[</m:t>
                          </m:r>
                          <m:r>
                            <a:rPr lang="zh-CN" altLang="en-US" b="1" i="0">
                              <a:latin typeface="Cambria Math" panose="02040503050406030204" pitchFamily="18" charset="0"/>
                            </a:rPr>
                            <m:t>𝟏</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𝜹</m:t>
                              </m:r>
                            </m:num>
                            <m:den>
                              <m:r>
                                <a:rPr lang="zh-CN" altLang="en-US" b="1" i="1">
                                  <a:latin typeface="Cambria Math" panose="02040503050406030204" pitchFamily="18" charset="0"/>
                                </a:rPr>
                                <m:t>𝜹</m:t>
                              </m:r>
                            </m:den>
                          </m:f>
                          <m:r>
                            <a:rPr lang="zh-CN" altLang="en-US" b="1" i="0">
                              <a:latin typeface="Cambria Math" panose="02040503050406030204" pitchFamily="18" charset="0"/>
                            </a:rPr>
                            <m:t>+</m:t>
                          </m:r>
                          <m:sSup>
                            <m:sSupPr>
                              <m:ctrlPr>
                                <a:rPr lang="zh-CN" altLang="en-US" b="1" i="1">
                                  <a:latin typeface="Cambria Math" panose="02040503050406030204" pitchFamily="18" charset="0"/>
                                </a:rPr>
                              </m:ctrlPr>
                            </m:sSupPr>
                            <m:e>
                              <m:d>
                                <m:dPr>
                                  <m:ctrlPr>
                                    <a:rPr lang="zh-CN" altLang="en-US" b="1" i="1">
                                      <a:latin typeface="Cambria Math" panose="02040503050406030204" pitchFamily="18" charset="0"/>
                                    </a:rPr>
                                  </m:ctrlPr>
                                </m:dPr>
                                <m:e>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𝜹</m:t>
                                      </m:r>
                                    </m:num>
                                    <m:den>
                                      <m:r>
                                        <a:rPr lang="zh-CN" altLang="en-US" b="1" i="1">
                                          <a:latin typeface="Cambria Math" panose="02040503050406030204" pitchFamily="18" charset="0"/>
                                        </a:rPr>
                                        <m:t>𝜹</m:t>
                                      </m:r>
                                    </m:den>
                                  </m:f>
                                </m:e>
                              </m:d>
                            </m:e>
                            <m:sup>
                              <m:r>
                                <a:rPr lang="zh-CN" altLang="en-US" b="1" i="0">
                                  <a:latin typeface="Cambria Math" panose="02040503050406030204" pitchFamily="18" charset="0"/>
                                </a:rPr>
                                <m:t>𝟐</m:t>
                              </m:r>
                            </m:sup>
                          </m:sSup>
                          <m:r>
                            <a:rPr lang="zh-CN" altLang="en-US" b="1" i="0">
                              <a:latin typeface="Cambria Math" panose="02040503050406030204" pitchFamily="18" charset="0"/>
                            </a:rPr>
                            <m:t>+</m:t>
                          </m:r>
                          <m:sSup>
                            <m:sSupPr>
                              <m:ctrlPr>
                                <a:rPr lang="zh-CN" altLang="en-US" b="1" i="1">
                                  <a:latin typeface="Cambria Math" panose="02040503050406030204" pitchFamily="18" charset="0"/>
                                </a:rPr>
                              </m:ctrlPr>
                            </m:sSupPr>
                            <m:e>
                              <m:d>
                                <m:dPr>
                                  <m:ctrlPr>
                                    <a:rPr lang="zh-CN" altLang="en-US" b="1" i="1">
                                      <a:latin typeface="Cambria Math" panose="02040503050406030204" pitchFamily="18" charset="0"/>
                                    </a:rPr>
                                  </m:ctrlPr>
                                </m:dPr>
                                <m:e>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𝜹</m:t>
                                      </m:r>
                                    </m:num>
                                    <m:den>
                                      <m:r>
                                        <a:rPr lang="zh-CN" altLang="en-US" b="1" i="1">
                                          <a:latin typeface="Cambria Math" panose="02040503050406030204" pitchFamily="18" charset="0"/>
                                        </a:rPr>
                                        <m:t>𝜹</m:t>
                                      </m:r>
                                    </m:den>
                                  </m:f>
                                </m:e>
                              </m:d>
                            </m:e>
                            <m:sup>
                              <m:r>
                                <a:rPr lang="zh-CN" altLang="en-US" b="1" i="0">
                                  <a:latin typeface="Cambria Math" panose="02040503050406030204" pitchFamily="18" charset="0"/>
                                </a:rPr>
                                <m:t>𝟑</m:t>
                              </m:r>
                            </m:sup>
                          </m:sSup>
                          <m:r>
                            <a:rPr lang="zh-CN" altLang="en-US" b="1" i="0">
                              <a:latin typeface="Cambria Math" panose="02040503050406030204" pitchFamily="18" charset="0"/>
                            </a:rPr>
                            <m:t>+⋯</m:t>
                          </m:r>
                          <m:r>
                            <m:rPr>
                              <m:nor/>
                            </m:rPr>
                            <a:rPr lang="zh-CN" altLang="en-US" b="1" i="1">
                              <a:latin typeface="Cambria Math" panose="02040503050406030204" pitchFamily="18" charset="0"/>
                            </a:rPr>
                            <m:t> </m:t>
                          </m:r>
                        </m:e>
                      </m:d>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2354277" y="3361002"/>
                <a:ext cx="4435445" cy="82445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018001" y="4263105"/>
                <a:ext cx="1107996" cy="618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smtClean="0">
                              <a:solidFill>
                                <a:srgbClr val="FF0000"/>
                              </a:solidFill>
                              <a:latin typeface="Cambria Math" panose="02040503050406030204" pitchFamily="18" charset="0"/>
                            </a:rPr>
                          </m:ctrlPr>
                        </m:fPr>
                        <m:num>
                          <m:r>
                            <a:rPr lang="zh-CN" altLang="en-US" b="1" i="1">
                              <a:solidFill>
                                <a:srgbClr val="FF0000"/>
                              </a:solidFill>
                              <a:latin typeface="Cambria Math" panose="02040503050406030204" pitchFamily="18" charset="0"/>
                            </a:rPr>
                            <m:t>𝜟</m:t>
                          </m:r>
                          <m:r>
                            <a:rPr lang="zh-CN" altLang="en-US" b="1" i="1">
                              <a:solidFill>
                                <a:srgbClr val="FF0000"/>
                              </a:solidFill>
                              <a:latin typeface="Cambria Math" panose="02040503050406030204" pitchFamily="18" charset="0"/>
                            </a:rPr>
                            <m:t>𝑳</m:t>
                          </m:r>
                        </m:num>
                        <m:den>
                          <m:r>
                            <a:rPr lang="zh-CN" altLang="en-US" b="1" i="1">
                              <a:solidFill>
                                <a:srgbClr val="FF0000"/>
                              </a:solidFill>
                              <a:latin typeface="Cambria Math" panose="02040503050406030204" pitchFamily="18" charset="0"/>
                            </a:rPr>
                            <m:t>𝑳</m:t>
                          </m:r>
                        </m:den>
                      </m:f>
                      <m:r>
                        <a:rPr lang="zh-CN" altLang="en-US" b="1" i="0">
                          <a:solidFill>
                            <a:srgbClr val="FF0000"/>
                          </a:solidFill>
                          <a:latin typeface="Cambria Math" panose="02040503050406030204" pitchFamily="18" charset="0"/>
                        </a:rPr>
                        <m:t>=</m:t>
                      </m:r>
                      <m:f>
                        <m:fPr>
                          <m:ctrlPr>
                            <a:rPr lang="zh-CN" altLang="en-US" b="1" i="1">
                              <a:solidFill>
                                <a:srgbClr val="FF0000"/>
                              </a:solidFill>
                              <a:latin typeface="Cambria Math" panose="02040503050406030204" pitchFamily="18" charset="0"/>
                            </a:rPr>
                          </m:ctrlPr>
                        </m:fPr>
                        <m:num>
                          <m:r>
                            <a:rPr lang="zh-CN" altLang="en-US" b="1" i="0">
                              <a:solidFill>
                                <a:srgbClr val="FF0000"/>
                              </a:solidFill>
                              <a:latin typeface="Cambria Math" panose="02040503050406030204" pitchFamily="18" charset="0"/>
                            </a:rPr>
                            <m:t>𝚫</m:t>
                          </m:r>
                          <m:r>
                            <a:rPr lang="zh-CN" altLang="en-US" b="1" i="1">
                              <a:solidFill>
                                <a:srgbClr val="FF0000"/>
                              </a:solidFill>
                              <a:latin typeface="Cambria Math" panose="02040503050406030204" pitchFamily="18" charset="0"/>
                            </a:rPr>
                            <m:t>𝜹</m:t>
                          </m:r>
                        </m:num>
                        <m:den>
                          <m:r>
                            <a:rPr lang="zh-CN" altLang="en-US" b="1" i="1">
                              <a:solidFill>
                                <a:srgbClr val="FF0000"/>
                              </a:solidFill>
                              <a:latin typeface="Cambria Math" panose="02040503050406030204" pitchFamily="18" charset="0"/>
                            </a:rPr>
                            <m:t>𝜹</m:t>
                          </m:r>
                        </m:den>
                      </m:f>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4018001" y="4263105"/>
                <a:ext cx="1107996" cy="618887"/>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26329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34786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8548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变磁阻式传感器</a:t>
            </a:r>
          </a:p>
        </p:txBody>
      </p:sp>
      <p:sp>
        <p:nvSpPr>
          <p:cNvPr id="12" name="矩形 11"/>
          <p:cNvSpPr/>
          <p:nvPr/>
        </p:nvSpPr>
        <p:spPr>
          <a:xfrm>
            <a:off x="228600" y="1761832"/>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矩形 14"/>
          <p:cNvSpPr/>
          <p:nvPr/>
        </p:nvSpPr>
        <p:spPr>
          <a:xfrm>
            <a:off x="899592" y="1266314"/>
            <a:ext cx="2592288"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变气隙式自感传感器</a:t>
            </a:r>
          </a:p>
        </p:txBody>
      </p:sp>
      <p:sp>
        <p:nvSpPr>
          <p:cNvPr id="16" name="七角星 15"/>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矩形 16"/>
          <p:cNvSpPr/>
          <p:nvPr/>
        </p:nvSpPr>
        <p:spPr>
          <a:xfrm>
            <a:off x="228600" y="1877510"/>
            <a:ext cx="4307396" cy="2862322"/>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变气隙自感式传感器的灵敏度系数定义为：</a:t>
            </a: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为了提高灵敏度系数，一般采用</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差动</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式结构；</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3604" y="1899513"/>
            <a:ext cx="4067990" cy="2795539"/>
          </a:xfrm>
          <a:prstGeom prst="rect">
            <a:avLst/>
          </a:prstGeom>
        </p:spPr>
      </p:pic>
      <mc:AlternateContent xmlns:mc="http://schemas.openxmlformats.org/markup-compatibility/2006" xmlns:a14="http://schemas.microsoft.com/office/drawing/2010/main">
        <mc:Choice Requires="a14">
          <p:sp>
            <p:nvSpPr>
              <p:cNvPr id="18" name="矩形 17"/>
              <p:cNvSpPr/>
              <p:nvPr/>
            </p:nvSpPr>
            <p:spPr>
              <a:xfrm>
                <a:off x="1301357" y="2475805"/>
                <a:ext cx="1788758" cy="6278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𝑺</m:t>
                          </m:r>
                        </m:e>
                        <m:sub>
                          <m:r>
                            <a:rPr lang="zh-CN" altLang="en-US" b="1" i="1">
                              <a:solidFill>
                                <a:srgbClr val="FF0000"/>
                              </a:solidFill>
                              <a:latin typeface="Cambria Math" panose="02040503050406030204" pitchFamily="18" charset="0"/>
                            </a:rPr>
                            <m:t>𝑳</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f>
                            <m:fPr>
                              <m:type m:val="lin"/>
                              <m:ctrlPr>
                                <a:rPr lang="zh-CN" altLang="en-US" b="1" i="1">
                                  <a:latin typeface="Cambria Math" panose="02040503050406030204" pitchFamily="18" charset="0"/>
                                </a:rPr>
                              </m:ctrlPr>
                            </m:fPr>
                            <m:num>
                              <m:r>
                                <a:rPr lang="zh-CN" altLang="en-US" b="1" i="1">
                                  <a:latin typeface="Cambria Math" panose="02040503050406030204" pitchFamily="18" charset="0"/>
                                </a:rPr>
                                <m:t>𝑳</m:t>
                              </m:r>
                            </m:num>
                            <m:den>
                              <m:r>
                                <a:rPr lang="zh-CN" altLang="en-US" b="1" i="1">
                                  <a:latin typeface="Cambria Math" panose="02040503050406030204" pitchFamily="18" charset="0"/>
                                </a:rPr>
                                <m:t>𝑳</m:t>
                              </m:r>
                            </m:den>
                          </m:f>
                        </m:num>
                        <m:den>
                          <m:r>
                            <a:rPr lang="zh-CN" altLang="en-US" b="1" i="0">
                              <a:latin typeface="Cambria Math" panose="02040503050406030204" pitchFamily="18" charset="0"/>
                            </a:rPr>
                            <m:t>𝚫</m:t>
                          </m:r>
                          <m:r>
                            <a:rPr lang="zh-CN" altLang="en-US" b="1" i="1">
                              <a:latin typeface="Cambria Math" panose="02040503050406030204" pitchFamily="18" charset="0"/>
                            </a:rPr>
                            <m:t>𝜹</m:t>
                          </m:r>
                        </m:den>
                      </m:f>
                      <m:r>
                        <a:rPr lang="zh-CN" altLang="en-US" b="1" i="0" smtClean="0">
                          <a:solidFill>
                            <a:srgbClr val="FF0000"/>
                          </a:solidFill>
                          <a:latin typeface="Cambria Math" panose="02040503050406030204" pitchFamily="18" charset="0"/>
                        </a:rPr>
                        <m:t>=</m:t>
                      </m:r>
                      <m:f>
                        <m:fPr>
                          <m:ctrlPr>
                            <a:rPr lang="zh-CN" altLang="en-US" b="1" i="1">
                              <a:solidFill>
                                <a:srgbClr val="FF0000"/>
                              </a:solidFill>
                              <a:latin typeface="Cambria Math" panose="02040503050406030204" pitchFamily="18" charset="0"/>
                            </a:rPr>
                          </m:ctrlPr>
                        </m:fPr>
                        <m:num>
                          <m:r>
                            <a:rPr lang="zh-CN" altLang="en-US" b="1" i="0">
                              <a:solidFill>
                                <a:srgbClr val="FF0000"/>
                              </a:solidFill>
                              <a:latin typeface="Cambria Math" panose="02040503050406030204" pitchFamily="18" charset="0"/>
                            </a:rPr>
                            <m:t>𝟏</m:t>
                          </m:r>
                        </m:num>
                        <m:den>
                          <m:r>
                            <a:rPr lang="zh-CN" altLang="en-US" b="1" i="1">
                              <a:solidFill>
                                <a:srgbClr val="FF0000"/>
                              </a:solidFill>
                              <a:latin typeface="Cambria Math" panose="02040503050406030204" pitchFamily="18" charset="0"/>
                            </a:rPr>
                            <m:t>𝜹</m:t>
                          </m:r>
                        </m:den>
                      </m:f>
                    </m:oMath>
                  </m:oMathPara>
                </a14:m>
                <a:endParaRPr lang="zh-CN" altLang="en-US" b="1" dirty="0"/>
              </a:p>
            </p:txBody>
          </p:sp>
        </mc:Choice>
        <mc:Fallback xmlns="">
          <p:sp>
            <p:nvSpPr>
              <p:cNvPr id="18" name="矩形 17"/>
              <p:cNvSpPr>
                <a:spLocks noRot="1" noChangeAspect="1" noMove="1" noResize="1" noEditPoints="1" noAdjustHandles="1" noChangeArrowheads="1" noChangeShapeType="1" noTextEdit="1"/>
              </p:cNvSpPr>
              <p:nvPr/>
            </p:nvSpPr>
            <p:spPr>
              <a:xfrm>
                <a:off x="1301357" y="2475805"/>
                <a:ext cx="1788758" cy="627801"/>
              </a:xfrm>
              <a:prstGeom prst="rect">
                <a:avLst/>
              </a:prstGeom>
              <a:blipFill>
                <a:blip r:embed="rId4"/>
                <a:stretch>
                  <a:fillRect/>
                </a:stretch>
              </a:blipFill>
            </p:spPr>
            <p:txBody>
              <a:bodyPr/>
              <a:lstStyle/>
              <a:p>
                <a:r>
                  <a:rPr lang="zh-CN" altLang="en-US">
                    <a:noFill/>
                  </a:rPr>
                  <a:t> </a:t>
                </a:r>
              </a:p>
            </p:txBody>
          </p:sp>
        </mc:Fallback>
      </mc:AlternateContent>
      <p:sp>
        <p:nvSpPr>
          <p:cNvPr id="19" name="矩形 18"/>
          <p:cNvSpPr/>
          <p:nvPr/>
        </p:nvSpPr>
        <p:spPr>
          <a:xfrm>
            <a:off x="2591780" y="3103606"/>
            <a:ext cx="2051382" cy="830997"/>
          </a:xfrm>
          <a:prstGeom prst="rect">
            <a:avLst/>
          </a:prstGeom>
        </p:spPr>
        <p:txBody>
          <a:bodyPr wrap="square">
            <a:spAutoFit/>
          </a:bodyPr>
          <a:lstStyle/>
          <a:p>
            <a:pPr algn="ctr"/>
            <a:r>
              <a:rPr lang="zh-CN" altLang="en-US" sz="1600" b="1" dirty="0">
                <a:solidFill>
                  <a:prstClr val="black"/>
                </a:solidFill>
                <a:latin typeface="Times New Roman" panose="02020603050405020304" pitchFamily="18" charset="0"/>
                <a:ea typeface="微软雅黑" panose="020B0503020204020204" pitchFamily="34" charset="-122"/>
              </a:rPr>
              <a:t>欲</a:t>
            </a:r>
            <a:r>
              <a:rPr lang="zh-CN" altLang="en-US" sz="1600" b="1" dirty="0">
                <a:solidFill>
                  <a:srgbClr val="FF0000"/>
                </a:solidFill>
                <a:latin typeface="Times New Roman" panose="02020603050405020304" pitchFamily="18" charset="0"/>
                <a:ea typeface="微软雅黑" panose="020B0503020204020204" pitchFamily="34" charset="-122"/>
              </a:rPr>
              <a:t>提高</a:t>
            </a:r>
            <a:r>
              <a:rPr lang="zh-CN" altLang="en-US" sz="1600" b="1" dirty="0">
                <a:solidFill>
                  <a:prstClr val="black"/>
                </a:solidFill>
                <a:latin typeface="Times New Roman" panose="02020603050405020304" pitchFamily="18" charset="0"/>
                <a:ea typeface="微软雅黑" panose="020B0503020204020204" pitchFamily="34" charset="-122"/>
              </a:rPr>
              <a:t>变气隙自感式传感器的灵敏度，需</a:t>
            </a:r>
            <a:r>
              <a:rPr lang="zh-CN" altLang="en-US" sz="1600" b="1" dirty="0">
                <a:solidFill>
                  <a:srgbClr val="FF0000"/>
                </a:solidFill>
                <a:latin typeface="Times New Roman" panose="02020603050405020304" pitchFamily="18" charset="0"/>
                <a:ea typeface="微软雅黑" panose="020B0503020204020204" pitchFamily="34" charset="-122"/>
              </a:rPr>
              <a:t>减小</a:t>
            </a:r>
            <a:r>
              <a:rPr lang="zh-CN" altLang="en-US" sz="1600" b="1" dirty="0">
                <a:solidFill>
                  <a:prstClr val="black"/>
                </a:solidFill>
                <a:latin typeface="Times New Roman" panose="02020603050405020304" pitchFamily="18" charset="0"/>
                <a:ea typeface="微软雅黑" panose="020B0503020204020204" pitchFamily="34" charset="-122"/>
              </a:rPr>
              <a:t>气隙的长度</a:t>
            </a:r>
          </a:p>
        </p:txBody>
      </p:sp>
    </p:spTree>
    <p:extLst>
      <p:ext uri="{BB962C8B-B14F-4D97-AF65-F5344CB8AC3E}">
        <p14:creationId xmlns:p14="http://schemas.microsoft.com/office/powerpoint/2010/main" val="294708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34786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8548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变磁阻式传感器</a:t>
            </a:r>
          </a:p>
        </p:txBody>
      </p:sp>
      <mc:AlternateContent xmlns:mc="http://schemas.openxmlformats.org/markup-compatibility/2006" xmlns:a14="http://schemas.microsoft.com/office/drawing/2010/main">
        <mc:Choice Requires="a14">
          <p:sp>
            <p:nvSpPr>
              <p:cNvPr id="12" name="矩形 11"/>
              <p:cNvSpPr/>
              <p:nvPr/>
            </p:nvSpPr>
            <p:spPr>
              <a:xfrm>
                <a:off x="228600" y="1761832"/>
                <a:ext cx="8686800" cy="295927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当衔铁从平衡位置变动</a:t>
                </a:r>
                <a14:m>
                  <m:oMath xmlns:m="http://schemas.openxmlformats.org/officeDocument/2006/math">
                    <m:r>
                      <a:rPr lang="en-US" altLang="zh-CN" b="1" i="1">
                        <a:latin typeface="Cambria Math" panose="02040503050406030204" pitchFamily="18" charset="0"/>
                      </a:rPr>
                      <m:t>𝜟𝜹</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时，上气隙变为</a:t>
                </a:r>
                <a14:m>
                  <m:oMath xmlns:m="http://schemas.openxmlformats.org/officeDocument/2006/math">
                    <m:r>
                      <a:rPr lang="en-US" altLang="zh-CN" b="1" i="1" smtClean="0">
                        <a:latin typeface="Cambria Math" panose="02040503050406030204" pitchFamily="18" charset="0"/>
                      </a:rPr>
                      <m:t>𝜹</m:t>
                    </m:r>
                  </m:oMath>
                </a14:m>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-Δδ</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，使得上线圈电感增加了</a:t>
                </a:r>
                <a14:m>
                  <m:oMath xmlns:m="http://schemas.openxmlformats.org/officeDocument/2006/math">
                    <m:r>
                      <a:rPr lang="zh-CN" altLang="en-US" b="1" i="1">
                        <a:latin typeface="Cambria Math" panose="02040503050406030204" pitchFamily="18" charset="0"/>
                      </a:rPr>
                      <m:t>𝜟</m:t>
                    </m:r>
                    <m:r>
                      <a:rPr lang="zh-CN" altLang="en-US" b="1" i="1">
                        <a:latin typeface="Cambria Math" panose="02040503050406030204" pitchFamily="18" charset="0"/>
                      </a:rPr>
                      <m:t>𝑳</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，而下气隙变为</a:t>
                </a:r>
                <a14:m>
                  <m:oMath xmlns:m="http://schemas.openxmlformats.org/officeDocument/2006/math">
                    <m:r>
                      <a:rPr lang="en-US" altLang="zh-CN" b="1" i="1">
                        <a:latin typeface="Cambria Math" panose="02040503050406030204" pitchFamily="18" charset="0"/>
                      </a:rPr>
                      <m:t>𝜹</m:t>
                    </m:r>
                  </m:oMath>
                </a14:m>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+Δδ </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，导致下线圈电感减少了</a:t>
                </a:r>
                <a14:m>
                  <m:oMath xmlns:m="http://schemas.openxmlformats.org/officeDocument/2006/math">
                    <m:r>
                      <a:rPr lang="zh-CN" altLang="en-US" b="1" i="1">
                        <a:latin typeface="Cambria Math" panose="02040503050406030204" pitchFamily="18" charset="0"/>
                      </a:rPr>
                      <m:t>𝜟</m:t>
                    </m:r>
                    <m:r>
                      <a:rPr lang="zh-CN" altLang="en-US" b="1" i="1">
                        <a:latin typeface="Cambria Math" panose="02040503050406030204" pitchFamily="18" charset="0"/>
                      </a:rPr>
                      <m:t>𝑳</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电感总变化量可表示为：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228600" y="1761832"/>
                <a:ext cx="8686800" cy="2959272"/>
              </a:xfrm>
              <a:prstGeom prst="rect">
                <a:avLst/>
              </a:prstGeom>
              <a:blipFill>
                <a:blip r:embed="rId3"/>
                <a:stretch>
                  <a:fillRect l="-350"/>
                </a:stretch>
              </a:blipFill>
            </p:spPr>
            <p:txBody>
              <a:bodyPr/>
              <a:lstStyle/>
              <a:p>
                <a:r>
                  <a:rPr lang="zh-CN" altLang="en-US">
                    <a:noFill/>
                  </a:rPr>
                  <a:t> </a:t>
                </a:r>
              </a:p>
            </p:txBody>
          </p:sp>
        </mc:Fallback>
      </mc:AlternateContent>
      <p:sp>
        <p:nvSpPr>
          <p:cNvPr id="15" name="矩形 14"/>
          <p:cNvSpPr/>
          <p:nvPr/>
        </p:nvSpPr>
        <p:spPr>
          <a:xfrm>
            <a:off x="899592" y="1266314"/>
            <a:ext cx="2592288"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变气隙式自感传感器</a:t>
            </a:r>
          </a:p>
        </p:txBody>
      </p:sp>
      <p:sp>
        <p:nvSpPr>
          <p:cNvPr id="16" name="七角星 15"/>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1367644" y="3003798"/>
                <a:ext cx="6408711" cy="16540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zh-CN" altLang="en-US" b="1" i="1" smtClean="0">
                              <a:latin typeface="Cambria Math" panose="02040503050406030204" pitchFamily="18" charset="0"/>
                            </a:rPr>
                          </m:ctrlPr>
                        </m:eqArrPr>
                        <m:e>
                          <m:r>
                            <a:rPr lang="zh-CN" altLang="en-US" b="1">
                              <a:latin typeface="Cambria Math" panose="02040503050406030204" pitchFamily="18" charset="0"/>
                            </a:rPr>
                            <m:t>&amp;</m:t>
                          </m:r>
                          <m:r>
                            <a:rPr lang="zh-CN" altLang="en-US" b="1" i="1">
                              <a:latin typeface="Cambria Math" panose="02040503050406030204" pitchFamily="18" charset="0"/>
                            </a:rPr>
                            <m:t>𝜟</m:t>
                          </m:r>
                          <m:sSup>
                            <m:sSupPr>
                              <m:ctrlPr>
                                <a:rPr lang="zh-CN" altLang="en-US" b="1" i="1">
                                  <a:latin typeface="Cambria Math" panose="02040503050406030204" pitchFamily="18" charset="0"/>
                                </a:rPr>
                              </m:ctrlPr>
                            </m:sSupPr>
                            <m:e>
                              <m:r>
                                <a:rPr lang="zh-CN" altLang="en-US" b="1" i="1">
                                  <a:latin typeface="Cambria Math" panose="02040503050406030204" pitchFamily="18" charset="0"/>
                                </a:rPr>
                                <m:t>𝑳</m:t>
                              </m:r>
                            </m:e>
                            <m:sup>
                              <m:r>
                                <a:rPr lang="zh-CN" altLang="en-US" b="1" i="0">
                                  <a:latin typeface="Cambria Math" panose="02040503050406030204" pitchFamily="18" charset="0"/>
                                </a:rPr>
                                <m:t>′</m:t>
                              </m:r>
                            </m:sup>
                          </m:sSup>
                          <m:r>
                            <a:rPr lang="zh-CN" altLang="en-US" b="1" i="0">
                              <a:latin typeface="Cambria Math" panose="02040503050406030204" pitchFamily="18" charset="0"/>
                            </a:rPr>
                            <m:t>=</m:t>
                          </m:r>
                          <m:r>
                            <a:rPr lang="zh-CN" altLang="en-US" b="1" i="1">
                              <a:latin typeface="Cambria Math" panose="02040503050406030204" pitchFamily="18" charset="0"/>
                            </a:rPr>
                            <m:t>𝑳</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𝜹</m:t>
                              </m:r>
                            </m:num>
                            <m:den>
                              <m:r>
                                <a:rPr lang="zh-CN" altLang="en-US" b="1" i="1">
                                  <a:latin typeface="Cambria Math" panose="02040503050406030204" pitchFamily="18" charset="0"/>
                                </a:rPr>
                                <m:t>𝜹</m:t>
                              </m:r>
                              <m:r>
                                <a:rPr lang="zh-CN" altLang="en-US" b="1" i="0">
                                  <a:latin typeface="Cambria Math" panose="02040503050406030204" pitchFamily="18" charset="0"/>
                                </a:rPr>
                                <m:t>−</m:t>
                              </m:r>
                              <m:r>
                                <a:rPr lang="zh-CN" altLang="en-US" b="1" i="0">
                                  <a:latin typeface="Cambria Math" panose="02040503050406030204" pitchFamily="18" charset="0"/>
                                </a:rPr>
                                <m:t>𝚫</m:t>
                              </m:r>
                              <m:r>
                                <a:rPr lang="zh-CN" altLang="en-US" b="1" i="1">
                                  <a:latin typeface="Cambria Math" panose="02040503050406030204" pitchFamily="18" charset="0"/>
                                </a:rPr>
                                <m:t>𝜹</m:t>
                              </m:r>
                            </m:den>
                          </m:f>
                          <m:r>
                            <a:rPr lang="zh-CN" altLang="en-US" b="1" i="0">
                              <a:latin typeface="Cambria Math" panose="02040503050406030204" pitchFamily="18" charset="0"/>
                            </a:rPr>
                            <m:t>+</m:t>
                          </m:r>
                          <m:r>
                            <a:rPr lang="zh-CN" altLang="en-US" b="1" i="1">
                              <a:latin typeface="Cambria Math" panose="02040503050406030204" pitchFamily="18" charset="0"/>
                            </a:rPr>
                            <m:t>𝑳</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𝜹</m:t>
                              </m:r>
                            </m:num>
                            <m:den>
                              <m:r>
                                <a:rPr lang="zh-CN" altLang="en-US" b="1" i="1">
                                  <a:latin typeface="Cambria Math" panose="02040503050406030204" pitchFamily="18" charset="0"/>
                                </a:rPr>
                                <m:t>𝜹</m:t>
                              </m:r>
                              <m:r>
                                <a:rPr lang="zh-CN" altLang="en-US" b="1" i="0">
                                  <a:latin typeface="Cambria Math" panose="02040503050406030204" pitchFamily="18" charset="0"/>
                                </a:rPr>
                                <m:t>+</m:t>
                              </m:r>
                              <m:r>
                                <a:rPr lang="zh-CN" altLang="en-US" b="1" i="0">
                                  <a:latin typeface="Cambria Math" panose="02040503050406030204" pitchFamily="18" charset="0"/>
                                </a:rPr>
                                <m:t>𝚫</m:t>
                              </m:r>
                              <m:r>
                                <a:rPr lang="zh-CN" altLang="en-US" b="1" i="1">
                                  <a:latin typeface="Cambria Math" panose="02040503050406030204" pitchFamily="18" charset="0"/>
                                </a:rPr>
                                <m:t>𝜹</m:t>
                              </m:r>
                            </m:den>
                          </m:f>
                          <m:r>
                            <a:rPr lang="zh-CN" altLang="en-US" b="1">
                              <a:latin typeface="Cambria Math" panose="02040503050406030204" pitchFamily="18" charset="0"/>
                            </a:rPr>
                            <m:t>=</m:t>
                          </m:r>
                          <m:r>
                            <a:rPr lang="zh-CN" altLang="en-US" b="1" i="1">
                              <a:latin typeface="Cambria Math" panose="02040503050406030204" pitchFamily="18" charset="0"/>
                            </a:rPr>
                            <m:t>𝑳</m:t>
                          </m:r>
                          <m:f>
                            <m:fPr>
                              <m:ctrlPr>
                                <a:rPr lang="zh-CN" altLang="en-US" b="1" i="1">
                                  <a:latin typeface="Cambria Math" panose="02040503050406030204" pitchFamily="18" charset="0"/>
                                </a:rPr>
                              </m:ctrlPr>
                            </m:fPr>
                            <m:num>
                              <m:d>
                                <m:dPr>
                                  <m:begChr m:val=""/>
                                  <m:ctrlPr>
                                    <a:rPr lang="zh-CN" altLang="en-US" b="1" i="1">
                                      <a:latin typeface="Cambria Math" panose="02040503050406030204" pitchFamily="18" charset="0"/>
                                    </a:rPr>
                                  </m:ctrlPr>
                                </m:dPr>
                                <m:e>
                                  <m:r>
                                    <a:rPr lang="zh-CN" altLang="en-US" b="1" i="1">
                                      <a:latin typeface="Cambria Math" panose="02040503050406030204" pitchFamily="18" charset="0"/>
                                    </a:rPr>
                                    <m:t>𝜟𝜹</m:t>
                                  </m:r>
                                  <m:r>
                                    <a:rPr lang="zh-CN" altLang="en-US" b="1">
                                      <a:latin typeface="Cambria Math" panose="02040503050406030204" pitchFamily="18" charset="0"/>
                                    </a:rPr>
                                    <m:t>(</m:t>
                                  </m:r>
                                  <m:r>
                                    <a:rPr lang="zh-CN" altLang="en-US" b="1" i="1">
                                      <a:latin typeface="Cambria Math" panose="02040503050406030204" pitchFamily="18" charset="0"/>
                                    </a:rPr>
                                    <m:t>𝜹</m:t>
                                  </m:r>
                                  <m:r>
                                    <a:rPr lang="zh-CN" altLang="en-US" b="1">
                                      <a:latin typeface="Cambria Math" panose="02040503050406030204" pitchFamily="18" charset="0"/>
                                    </a:rPr>
                                    <m:t>+</m:t>
                                  </m:r>
                                  <m:r>
                                    <a:rPr lang="zh-CN" altLang="en-US" b="1" i="1">
                                      <a:latin typeface="Cambria Math" panose="02040503050406030204" pitchFamily="18" charset="0"/>
                                    </a:rPr>
                                    <m:t>𝜟𝜹</m:t>
                                  </m:r>
                                  <m:r>
                                    <a:rPr lang="zh-CN" altLang="en-US" b="1">
                                      <a:latin typeface="Cambria Math" panose="02040503050406030204" pitchFamily="18" charset="0"/>
                                    </a:rPr>
                                    <m:t>)+</m:t>
                                  </m:r>
                                  <m:r>
                                    <a:rPr lang="zh-CN" altLang="en-US" b="1" i="1">
                                      <a:latin typeface="Cambria Math" panose="02040503050406030204" pitchFamily="18" charset="0"/>
                                    </a:rPr>
                                    <m:t>𝜟𝜹</m:t>
                                  </m:r>
                                  <m:r>
                                    <a:rPr lang="zh-CN" altLang="en-US" b="1">
                                      <a:latin typeface="Cambria Math" panose="02040503050406030204" pitchFamily="18" charset="0"/>
                                    </a:rPr>
                                    <m:t>(</m:t>
                                  </m:r>
                                  <m:r>
                                    <a:rPr lang="zh-CN" altLang="en-US" b="1" i="1">
                                      <a:latin typeface="Cambria Math" panose="02040503050406030204" pitchFamily="18" charset="0"/>
                                    </a:rPr>
                                    <m:t>𝜹</m:t>
                                  </m:r>
                                  <m:r>
                                    <a:rPr lang="zh-CN" altLang="en-US" b="1">
                                      <a:latin typeface="Cambria Math" panose="02040503050406030204" pitchFamily="18" charset="0"/>
                                    </a:rPr>
                                    <m:t>−</m:t>
                                  </m:r>
                                  <m:r>
                                    <a:rPr lang="zh-CN" altLang="en-US" b="1" i="1">
                                      <a:latin typeface="Cambria Math" panose="02040503050406030204" pitchFamily="18" charset="0"/>
                                    </a:rPr>
                                    <m:t>𝜟𝜹</m:t>
                                  </m:r>
                                </m:e>
                              </m:d>
                            </m:num>
                            <m:den>
                              <m:sSup>
                                <m:sSupPr>
                                  <m:ctrlPr>
                                    <a:rPr lang="zh-CN" altLang="en-US" b="1" i="1">
                                      <a:latin typeface="Cambria Math" panose="02040503050406030204" pitchFamily="18" charset="0"/>
                                    </a:rPr>
                                  </m:ctrlPr>
                                </m:sSupPr>
                                <m:e>
                                  <m:r>
                                    <a:rPr lang="zh-CN" altLang="en-US" b="1" i="1">
                                      <a:latin typeface="Cambria Math" panose="02040503050406030204" pitchFamily="18" charset="0"/>
                                    </a:rPr>
                                    <m:t>𝜹</m:t>
                                  </m:r>
                                </m:e>
                                <m:sup>
                                  <m:r>
                                    <a:rPr lang="zh-CN" altLang="en-US" b="1" i="1">
                                      <a:latin typeface="Cambria Math" panose="02040503050406030204" pitchFamily="18" charset="0"/>
                                    </a:rPr>
                                    <m:t>𝟐</m:t>
                                  </m:r>
                                </m:sup>
                              </m:sSup>
                              <m:r>
                                <a:rPr lang="zh-CN" altLang="en-US" b="1">
                                  <a:latin typeface="Cambria Math" panose="02040503050406030204" pitchFamily="18" charset="0"/>
                                </a:rPr>
                                <m:t>−(</m:t>
                              </m:r>
                              <m:r>
                                <a:rPr lang="zh-CN" altLang="en-US" b="1" i="1">
                                  <a:latin typeface="Cambria Math" panose="02040503050406030204" pitchFamily="18" charset="0"/>
                                </a:rPr>
                                <m:t>𝜟𝜹</m:t>
                              </m:r>
                              <m:sSup>
                                <m:sSupPr>
                                  <m:ctrlPr>
                                    <a:rPr lang="zh-CN" altLang="en-US" b="1" i="1">
                                      <a:latin typeface="Cambria Math" panose="02040503050406030204" pitchFamily="18" charset="0"/>
                                    </a:rPr>
                                  </m:ctrlPr>
                                </m:sSupPr>
                                <m:e>
                                  <m:r>
                                    <a:rPr lang="en-US" altLang="zh-CN" b="1" i="1">
                                      <a:latin typeface="Cambria Math" panose="02040503050406030204" pitchFamily="18" charset="0"/>
                                    </a:rPr>
                                    <m:t>)</m:t>
                                  </m:r>
                                </m:e>
                                <m:sup>
                                  <m:r>
                                    <a:rPr lang="zh-CN" altLang="en-US" b="1" i="1">
                                      <a:latin typeface="Cambria Math" panose="02040503050406030204" pitchFamily="18" charset="0"/>
                                    </a:rPr>
                                    <m:t>𝟐</m:t>
                                  </m:r>
                                </m:sup>
                              </m:sSup>
                            </m:den>
                          </m:f>
                        </m:e>
                        <m:e>
                          <m:r>
                            <a:rPr lang="zh-CN" altLang="en-US" b="1" i="0">
                              <a:latin typeface="Cambria Math" panose="02040503050406030204" pitchFamily="18" charset="0"/>
                            </a:rPr>
                            <m:t> </m:t>
                          </m:r>
                        </m:e>
                        <m:e>
                          <m:r>
                            <a:rPr lang="zh-CN" altLang="en-US" b="1" i="0">
                              <a:latin typeface="Cambria Math" panose="02040503050406030204" pitchFamily="18" charset="0"/>
                            </a:rPr>
                            <m:t>&amp;=</m:t>
                          </m:r>
                          <m:r>
                            <a:rPr lang="zh-CN" altLang="en-US" b="1" i="1">
                              <a:latin typeface="Cambria Math" panose="02040503050406030204" pitchFamily="18" charset="0"/>
                            </a:rPr>
                            <m:t>𝑳</m:t>
                          </m:r>
                          <m:f>
                            <m:fPr>
                              <m:ctrlPr>
                                <a:rPr lang="zh-CN" altLang="en-US" b="1" i="1">
                                  <a:latin typeface="Cambria Math" panose="02040503050406030204" pitchFamily="18" charset="0"/>
                                </a:rPr>
                              </m:ctrlPr>
                            </m:fPr>
                            <m:num>
                              <m:r>
                                <a:rPr lang="zh-CN" altLang="en-US" b="1" i="0">
                                  <a:latin typeface="Cambria Math" panose="02040503050406030204" pitchFamily="18" charset="0"/>
                                </a:rPr>
                                <m:t>𝟐</m:t>
                              </m:r>
                              <m:d>
                                <m:dPr>
                                  <m:ctrlPr>
                                    <a:rPr lang="zh-CN" altLang="en-US" b="1" i="1">
                                      <a:latin typeface="Cambria Math" panose="02040503050406030204" pitchFamily="18" charset="0"/>
                                    </a:rPr>
                                  </m:ctrlPr>
                                </m:dPr>
                                <m:e>
                                  <m:r>
                                    <a:rPr lang="zh-CN" altLang="en-US" b="1" i="0">
                                      <a:latin typeface="Cambria Math" panose="02040503050406030204" pitchFamily="18" charset="0"/>
                                    </a:rPr>
                                    <m:t>𝚫</m:t>
                                  </m:r>
                                  <m:r>
                                    <a:rPr lang="zh-CN" altLang="en-US" b="1" i="1">
                                      <a:latin typeface="Cambria Math" panose="02040503050406030204" pitchFamily="18" charset="0"/>
                                    </a:rPr>
                                    <m:t>𝜹</m:t>
                                  </m:r>
                                </m:e>
                              </m:d>
                              <m:r>
                                <a:rPr lang="zh-CN" altLang="en-US" b="1" i="1">
                                  <a:latin typeface="Cambria Math" panose="02040503050406030204" pitchFamily="18" charset="0"/>
                                </a:rPr>
                                <m:t>𝜹</m:t>
                              </m:r>
                            </m:num>
                            <m:den>
                              <m:sSup>
                                <m:sSupPr>
                                  <m:ctrlPr>
                                    <a:rPr lang="zh-CN" altLang="en-US" b="1" i="1">
                                      <a:latin typeface="Cambria Math" panose="02040503050406030204" pitchFamily="18" charset="0"/>
                                    </a:rPr>
                                  </m:ctrlPr>
                                </m:sSupPr>
                                <m:e>
                                  <m:r>
                                    <a:rPr lang="zh-CN" altLang="en-US" b="1" i="1">
                                      <a:latin typeface="Cambria Math" panose="02040503050406030204" pitchFamily="18" charset="0"/>
                                    </a:rPr>
                                    <m:t>𝜹</m:t>
                                  </m:r>
                                </m:e>
                                <m:sup>
                                  <m:r>
                                    <a:rPr lang="zh-CN" altLang="en-US" b="1" i="0">
                                      <a:latin typeface="Cambria Math" panose="02040503050406030204" pitchFamily="18" charset="0"/>
                                    </a:rPr>
                                    <m:t>𝟐</m:t>
                                  </m:r>
                                </m:sup>
                              </m:sSup>
                              <m:r>
                                <a:rPr lang="zh-CN" altLang="en-US" b="1" i="0">
                                  <a:latin typeface="Cambria Math" panose="02040503050406030204" pitchFamily="18" charset="0"/>
                                </a:rPr>
                                <m:t>−(</m:t>
                              </m:r>
                              <m:r>
                                <a:rPr lang="zh-CN" altLang="en-US" b="1" i="0">
                                  <a:latin typeface="Cambria Math" panose="02040503050406030204" pitchFamily="18" charset="0"/>
                                </a:rPr>
                                <m:t>𝚫</m:t>
                              </m:r>
                              <m:r>
                                <a:rPr lang="zh-CN" altLang="en-US" b="1" i="1">
                                  <a:latin typeface="Cambria Math" panose="02040503050406030204" pitchFamily="18" charset="0"/>
                                </a:rPr>
                                <m:t>𝜹</m:t>
                              </m:r>
                              <m:sSup>
                                <m:sSupPr>
                                  <m:ctrlPr>
                                    <a:rPr lang="zh-CN" altLang="en-US" b="1" i="1">
                                      <a:latin typeface="Cambria Math" panose="02040503050406030204" pitchFamily="18" charset="0"/>
                                    </a:rPr>
                                  </m:ctrlPr>
                                </m:sSupPr>
                                <m:e>
                                  <m:r>
                                    <a:rPr lang="en-US" altLang="zh-CN" b="1" i="1" smtClean="0">
                                      <a:latin typeface="Cambria Math" panose="02040503050406030204" pitchFamily="18" charset="0"/>
                                    </a:rPr>
                                    <m:t>)</m:t>
                                  </m:r>
                                </m:e>
                                <m:sup>
                                  <m:r>
                                    <a:rPr lang="zh-CN" altLang="en-US" b="1" i="0">
                                      <a:latin typeface="Cambria Math" panose="02040503050406030204" pitchFamily="18" charset="0"/>
                                    </a:rPr>
                                    <m:t>𝟐</m:t>
                                  </m:r>
                                </m:sup>
                              </m:sSup>
                            </m:den>
                          </m:f>
                          <m:r>
                            <a:rPr lang="en-US" altLang="zh-CN" b="1" i="1" smtClean="0">
                              <a:latin typeface="Cambria Math" panose="02040503050406030204" pitchFamily="18" charset="0"/>
                            </a:rPr>
                            <m:t>=</m:t>
                          </m:r>
                          <m:r>
                            <a:rPr lang="en-US" altLang="zh-CN" b="1" i="1" smtClean="0">
                              <a:latin typeface="Cambria Math" panose="02040503050406030204" pitchFamily="18" charset="0"/>
                            </a:rPr>
                            <m:t>𝑳</m:t>
                          </m:r>
                          <m:f>
                            <m:fPr>
                              <m:ctrlPr>
                                <a:rPr lang="zh-CN" altLang="en-US" b="1" i="1">
                                  <a:latin typeface="Cambria Math" panose="02040503050406030204" pitchFamily="18" charset="0"/>
                                </a:rPr>
                              </m:ctrlPr>
                            </m:fPr>
                            <m:num>
                              <m:r>
                                <a:rPr lang="zh-CN" altLang="en-US" b="1" i="1">
                                  <a:latin typeface="Cambria Math" panose="02040503050406030204" pitchFamily="18" charset="0"/>
                                </a:rPr>
                                <m:t>𝟐</m:t>
                              </m:r>
                              <m:r>
                                <a:rPr lang="zh-CN" altLang="en-US" b="1" i="1">
                                  <a:latin typeface="Cambria Math" panose="02040503050406030204" pitchFamily="18" charset="0"/>
                                </a:rPr>
                                <m:t>𝜟𝜹</m:t>
                              </m:r>
                            </m:num>
                            <m:den>
                              <m:r>
                                <a:rPr lang="zh-CN" altLang="en-US" b="1" i="1">
                                  <a:latin typeface="Cambria Math" panose="02040503050406030204" pitchFamily="18" charset="0"/>
                                </a:rPr>
                                <m:t>𝜹</m:t>
                              </m:r>
                              <m:r>
                                <a:rPr lang="zh-CN" altLang="en-US" b="1">
                                  <a:latin typeface="Cambria Math" panose="02040503050406030204" pitchFamily="18" charset="0"/>
                                </a:rPr>
                                <m:t>−</m:t>
                              </m:r>
                              <m:f>
                                <m:fPr>
                                  <m:ctrlPr>
                                    <a:rPr lang="zh-CN" altLang="en-US" b="1" i="1">
                                      <a:latin typeface="Cambria Math" panose="02040503050406030204" pitchFamily="18" charset="0"/>
                                    </a:rPr>
                                  </m:ctrlPr>
                                </m:fPr>
                                <m:num>
                                  <m:r>
                                    <a:rPr lang="zh-CN" altLang="en-US" b="1">
                                      <a:latin typeface="Cambria Math" panose="02040503050406030204" pitchFamily="18" charset="0"/>
                                    </a:rPr>
                                    <m:t>(</m:t>
                                  </m:r>
                                  <m:r>
                                    <a:rPr lang="zh-CN" altLang="en-US" b="1" i="1">
                                      <a:latin typeface="Cambria Math" panose="02040503050406030204" pitchFamily="18" charset="0"/>
                                    </a:rPr>
                                    <m:t>𝜟𝜹</m:t>
                                  </m:r>
                                  <m:sSup>
                                    <m:sSupPr>
                                      <m:ctrlPr>
                                        <a:rPr lang="zh-CN" altLang="en-US" b="1" i="1">
                                          <a:latin typeface="Cambria Math" panose="02040503050406030204" pitchFamily="18" charset="0"/>
                                        </a:rPr>
                                      </m:ctrlPr>
                                    </m:sSupPr>
                                    <m:e>
                                      <m:r>
                                        <a:rPr lang="en-US" altLang="zh-CN" b="1" i="1">
                                          <a:latin typeface="Cambria Math" panose="02040503050406030204" pitchFamily="18" charset="0"/>
                                        </a:rPr>
                                        <m:t>)</m:t>
                                      </m:r>
                                    </m:e>
                                    <m:sup>
                                      <m:r>
                                        <a:rPr lang="zh-CN" altLang="en-US" b="1" i="1">
                                          <a:latin typeface="Cambria Math" panose="02040503050406030204" pitchFamily="18" charset="0"/>
                                        </a:rPr>
                                        <m:t>𝟐</m:t>
                                      </m:r>
                                    </m:sup>
                                  </m:sSup>
                                </m:num>
                                <m:den>
                                  <m:r>
                                    <a:rPr lang="zh-CN" altLang="en-US" b="1" i="1">
                                      <a:latin typeface="Cambria Math" panose="02040503050406030204" pitchFamily="18" charset="0"/>
                                    </a:rPr>
                                    <m:t>𝜹</m:t>
                                  </m:r>
                                </m:den>
                              </m:f>
                            </m:den>
                          </m:f>
                        </m:e>
                        <m:e>
                          <m:r>
                            <a:rPr lang="zh-CN" altLang="en-US" b="1" i="0" smtClean="0">
                              <a:latin typeface="Cambria Math" panose="02040503050406030204" pitchFamily="18" charset="0"/>
                            </a:rPr>
                            <m:t>&amp;</m:t>
                          </m:r>
                        </m:e>
                      </m:eqArr>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1367644" y="3003798"/>
                <a:ext cx="6408711" cy="165404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7704348" y="4047058"/>
                <a:ext cx="1107996" cy="618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smtClean="0">
                              <a:solidFill>
                                <a:schemeClr val="tx1"/>
                              </a:solidFill>
                              <a:latin typeface="Cambria Math" panose="02040503050406030204" pitchFamily="18" charset="0"/>
                            </a:rPr>
                          </m:ctrlPr>
                        </m:fPr>
                        <m:num>
                          <m:r>
                            <a:rPr lang="zh-CN" altLang="en-US" b="1" i="1">
                              <a:solidFill>
                                <a:schemeClr val="tx1"/>
                              </a:solidFill>
                              <a:latin typeface="Cambria Math" panose="02040503050406030204" pitchFamily="18" charset="0"/>
                            </a:rPr>
                            <m:t>𝜟</m:t>
                          </m:r>
                          <m:r>
                            <a:rPr lang="zh-CN" altLang="en-US" b="1" i="1">
                              <a:solidFill>
                                <a:schemeClr val="tx1"/>
                              </a:solidFill>
                              <a:latin typeface="Cambria Math" panose="02040503050406030204" pitchFamily="18" charset="0"/>
                            </a:rPr>
                            <m:t>𝑳</m:t>
                          </m:r>
                        </m:num>
                        <m:den>
                          <m:r>
                            <a:rPr lang="zh-CN" altLang="en-US" b="1" i="1">
                              <a:solidFill>
                                <a:schemeClr val="tx1"/>
                              </a:solidFill>
                              <a:latin typeface="Cambria Math" panose="02040503050406030204" pitchFamily="18" charset="0"/>
                            </a:rPr>
                            <m:t>𝑳</m:t>
                          </m:r>
                        </m:den>
                      </m:f>
                      <m:r>
                        <a:rPr lang="zh-CN" altLang="en-US" b="1" i="0">
                          <a:solidFill>
                            <a:schemeClr val="tx1"/>
                          </a:solidFill>
                          <a:latin typeface="Cambria Math" panose="02040503050406030204" pitchFamily="18" charset="0"/>
                        </a:rPr>
                        <m:t>=</m:t>
                      </m:r>
                      <m:f>
                        <m:fPr>
                          <m:ctrlPr>
                            <a:rPr lang="zh-CN" altLang="en-US" b="1" i="1">
                              <a:solidFill>
                                <a:schemeClr val="tx1"/>
                              </a:solidFill>
                              <a:latin typeface="Cambria Math" panose="02040503050406030204" pitchFamily="18" charset="0"/>
                            </a:rPr>
                          </m:ctrlPr>
                        </m:fPr>
                        <m:num>
                          <m:r>
                            <a:rPr lang="zh-CN" altLang="en-US" b="1" i="0">
                              <a:solidFill>
                                <a:schemeClr val="tx1"/>
                              </a:solidFill>
                              <a:latin typeface="Cambria Math" panose="02040503050406030204" pitchFamily="18" charset="0"/>
                            </a:rPr>
                            <m:t>𝚫</m:t>
                          </m:r>
                          <m:r>
                            <a:rPr lang="zh-CN" altLang="en-US" b="1" i="1">
                              <a:solidFill>
                                <a:schemeClr val="tx1"/>
                              </a:solidFill>
                              <a:latin typeface="Cambria Math" panose="02040503050406030204" pitchFamily="18" charset="0"/>
                            </a:rPr>
                            <m:t>𝜹</m:t>
                          </m:r>
                        </m:num>
                        <m:den>
                          <m:r>
                            <a:rPr lang="zh-CN" altLang="en-US" b="1" i="1">
                              <a:solidFill>
                                <a:schemeClr val="tx1"/>
                              </a:solidFill>
                              <a:latin typeface="Cambria Math" panose="02040503050406030204" pitchFamily="18" charset="0"/>
                            </a:rPr>
                            <m:t>𝜹</m:t>
                          </m:r>
                        </m:den>
                      </m:f>
                    </m:oMath>
                  </m:oMathPara>
                </a14:m>
                <a:endParaRPr lang="zh-CN" altLang="en-US" b="1" dirty="0"/>
              </a:p>
            </p:txBody>
          </p:sp>
        </mc:Choice>
        <mc:Fallback xmlns="">
          <p:sp>
            <p:nvSpPr>
              <p:cNvPr id="17" name="矩形 16"/>
              <p:cNvSpPr>
                <a:spLocks noRot="1" noChangeAspect="1" noMove="1" noResize="1" noEditPoints="1" noAdjustHandles="1" noChangeArrowheads="1" noChangeShapeType="1" noTextEdit="1"/>
              </p:cNvSpPr>
              <p:nvPr/>
            </p:nvSpPr>
            <p:spPr>
              <a:xfrm>
                <a:off x="7704348" y="4047058"/>
                <a:ext cx="1107996" cy="61888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029903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34786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8548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变磁阻式传感器</a:t>
            </a:r>
          </a:p>
        </p:txBody>
      </p:sp>
      <p:sp>
        <p:nvSpPr>
          <p:cNvPr id="12" name="矩形 11"/>
          <p:cNvSpPr/>
          <p:nvPr/>
        </p:nvSpPr>
        <p:spPr>
          <a:xfrm>
            <a:off x="228600" y="1761832"/>
            <a:ext cx="8686800" cy="287617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忽略高次项，对式（</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3.43</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）进行线性化处理可得：</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差动变气隙式自感传感器的灵敏系数可以表示为：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矩形 14"/>
          <p:cNvSpPr/>
          <p:nvPr/>
        </p:nvSpPr>
        <p:spPr>
          <a:xfrm>
            <a:off x="899592" y="1266314"/>
            <a:ext cx="2592288"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变气隙式自感传感器</a:t>
            </a:r>
          </a:p>
        </p:txBody>
      </p:sp>
      <p:sp>
        <p:nvSpPr>
          <p:cNvPr id="16" name="七角星 15"/>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3833689" y="2276899"/>
                <a:ext cx="1476622" cy="618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smtClean="0">
                          <a:solidFill>
                            <a:schemeClr val="accent1"/>
                          </a:solidFill>
                          <a:latin typeface="Cambria Math" panose="02040503050406030204" pitchFamily="18" charset="0"/>
                        </a:rPr>
                        <m:t>𝚫</m:t>
                      </m:r>
                      <m:sSup>
                        <m:sSupPr>
                          <m:ctrlPr>
                            <a:rPr lang="zh-CN" altLang="en-US" b="1" i="1">
                              <a:solidFill>
                                <a:schemeClr val="accent1"/>
                              </a:solidFill>
                              <a:latin typeface="Cambria Math" panose="02040503050406030204" pitchFamily="18" charset="0"/>
                            </a:rPr>
                          </m:ctrlPr>
                        </m:sSupPr>
                        <m:e>
                          <m:r>
                            <a:rPr lang="zh-CN" altLang="en-US" b="1" i="1">
                              <a:solidFill>
                                <a:schemeClr val="accent1"/>
                              </a:solidFill>
                              <a:latin typeface="Cambria Math" panose="02040503050406030204" pitchFamily="18" charset="0"/>
                            </a:rPr>
                            <m:t>𝑳</m:t>
                          </m:r>
                        </m:e>
                        <m:sup>
                          <m:r>
                            <a:rPr lang="zh-CN" altLang="en-US" b="1" i="0">
                              <a:solidFill>
                                <a:schemeClr val="accent1"/>
                              </a:solidFill>
                              <a:latin typeface="Cambria Math" panose="02040503050406030204" pitchFamily="18" charset="0"/>
                            </a:rPr>
                            <m:t>′</m:t>
                          </m:r>
                        </m:sup>
                      </m:sSup>
                      <m:r>
                        <a:rPr lang="zh-CN" altLang="en-US" b="1" i="0">
                          <a:solidFill>
                            <a:schemeClr val="accent1"/>
                          </a:solidFill>
                          <a:latin typeface="Cambria Math" panose="02040503050406030204" pitchFamily="18" charset="0"/>
                        </a:rPr>
                        <m:t>=</m:t>
                      </m:r>
                      <m:r>
                        <a:rPr lang="zh-CN" altLang="en-US" b="1" i="1">
                          <a:solidFill>
                            <a:schemeClr val="accent1"/>
                          </a:solidFill>
                          <a:latin typeface="Cambria Math" panose="02040503050406030204" pitchFamily="18" charset="0"/>
                        </a:rPr>
                        <m:t>𝑳</m:t>
                      </m:r>
                      <m:f>
                        <m:fPr>
                          <m:ctrlPr>
                            <a:rPr lang="zh-CN" altLang="en-US" b="1" i="1">
                              <a:solidFill>
                                <a:schemeClr val="accent1"/>
                              </a:solidFill>
                              <a:latin typeface="Cambria Math" panose="02040503050406030204" pitchFamily="18" charset="0"/>
                            </a:rPr>
                          </m:ctrlPr>
                        </m:fPr>
                        <m:num>
                          <m:r>
                            <a:rPr lang="zh-CN" altLang="en-US" b="1" i="0">
                              <a:solidFill>
                                <a:schemeClr val="accent1"/>
                              </a:solidFill>
                              <a:latin typeface="Cambria Math" panose="02040503050406030204" pitchFamily="18" charset="0"/>
                            </a:rPr>
                            <m:t>𝟐</m:t>
                          </m:r>
                          <m:r>
                            <a:rPr lang="zh-CN" altLang="en-US" b="1" i="0">
                              <a:solidFill>
                                <a:schemeClr val="accent1"/>
                              </a:solidFill>
                              <a:latin typeface="Cambria Math" panose="02040503050406030204" pitchFamily="18" charset="0"/>
                            </a:rPr>
                            <m:t>𝚫</m:t>
                          </m:r>
                          <m:r>
                            <a:rPr lang="zh-CN" altLang="en-US" b="1" i="1">
                              <a:solidFill>
                                <a:schemeClr val="accent1"/>
                              </a:solidFill>
                              <a:latin typeface="Cambria Math" panose="02040503050406030204" pitchFamily="18" charset="0"/>
                            </a:rPr>
                            <m:t>𝜹</m:t>
                          </m:r>
                        </m:num>
                        <m:den>
                          <m:r>
                            <a:rPr lang="zh-CN" altLang="en-US" b="1" i="1">
                              <a:solidFill>
                                <a:schemeClr val="accent1"/>
                              </a:solidFill>
                              <a:latin typeface="Cambria Math" panose="02040503050406030204" pitchFamily="18" charset="0"/>
                            </a:rPr>
                            <m:t>𝜹</m:t>
                          </m:r>
                        </m:den>
                      </m:f>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833689" y="2276899"/>
                <a:ext cx="1476622" cy="618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635896" y="3453252"/>
                <a:ext cx="1857623" cy="628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𝑺</m:t>
                          </m:r>
                        </m:e>
                        <m:sub>
                          <m:r>
                            <a:rPr lang="zh-CN" altLang="en-US" b="1" i="0">
                              <a:latin typeface="Cambria Math" panose="02040503050406030204" pitchFamily="18" charset="0"/>
                            </a:rPr>
                            <m:t>𝐋</m:t>
                          </m:r>
                        </m:sub>
                        <m:sup>
                          <m:r>
                            <a:rPr lang="zh-CN" altLang="en-US" b="1" i="0">
                              <a:latin typeface="Cambria Math" panose="02040503050406030204" pitchFamily="18" charset="0"/>
                            </a:rPr>
                            <m:t>′</m:t>
                          </m:r>
                        </m:sup>
                      </m:sSubSup>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f>
                            <m:fPr>
                              <m:type m:val="lin"/>
                              <m:ctrlPr>
                                <a:rPr lang="zh-CN" altLang="en-US" b="1" i="1">
                                  <a:latin typeface="Cambria Math" panose="02040503050406030204" pitchFamily="18" charset="0"/>
                                </a:rPr>
                              </m:ctrlPr>
                            </m:fPr>
                            <m:num>
                              <m:sSup>
                                <m:sSupPr>
                                  <m:ctrlPr>
                                    <a:rPr lang="zh-CN" altLang="en-US" b="1" i="1">
                                      <a:latin typeface="Cambria Math" panose="02040503050406030204" pitchFamily="18" charset="0"/>
                                    </a:rPr>
                                  </m:ctrlPr>
                                </m:sSupPr>
                                <m:e>
                                  <m:r>
                                    <a:rPr lang="zh-CN" altLang="en-US" b="1" i="1">
                                      <a:latin typeface="Cambria Math" panose="02040503050406030204" pitchFamily="18" charset="0"/>
                                    </a:rPr>
                                    <m:t>𝑳</m:t>
                                  </m:r>
                                </m:e>
                                <m:sup>
                                  <m:r>
                                    <a:rPr lang="zh-CN" altLang="en-US" b="1" i="0">
                                      <a:latin typeface="Cambria Math" panose="02040503050406030204" pitchFamily="18" charset="0"/>
                                    </a:rPr>
                                    <m:t>′</m:t>
                                  </m:r>
                                </m:sup>
                              </m:sSup>
                            </m:num>
                            <m:den>
                              <m:r>
                                <a:rPr lang="zh-CN" altLang="en-US" b="1" i="1">
                                  <a:latin typeface="Cambria Math" panose="02040503050406030204" pitchFamily="18" charset="0"/>
                                </a:rPr>
                                <m:t>𝑳</m:t>
                              </m:r>
                            </m:den>
                          </m:f>
                        </m:num>
                        <m:den>
                          <m:r>
                            <a:rPr lang="zh-CN" altLang="en-US" b="1" i="0">
                              <a:latin typeface="Cambria Math" panose="02040503050406030204" pitchFamily="18" charset="0"/>
                            </a:rPr>
                            <m:t>𝚫</m:t>
                          </m:r>
                          <m:r>
                            <a:rPr lang="zh-CN" altLang="en-US" b="1" i="1">
                              <a:latin typeface="Cambria Math" panose="02040503050406030204" pitchFamily="18" charset="0"/>
                            </a:rPr>
                            <m:t>𝜹</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smtClean="0">
                              <a:solidFill>
                                <a:schemeClr val="accent1"/>
                              </a:solidFill>
                              <a:latin typeface="Cambria Math" panose="02040503050406030204" pitchFamily="18" charset="0"/>
                            </a:rPr>
                            <m:t>𝟐</m:t>
                          </m:r>
                        </m:num>
                        <m:den>
                          <m:r>
                            <a:rPr lang="zh-CN" altLang="en-US" b="1" i="1">
                              <a:latin typeface="Cambria Math" panose="02040503050406030204" pitchFamily="18" charset="0"/>
                            </a:rPr>
                            <m:t>𝜹</m:t>
                          </m:r>
                        </m:den>
                      </m:f>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3635896" y="3453252"/>
                <a:ext cx="1857623" cy="628762"/>
              </a:xfrm>
              <a:prstGeom prst="rect">
                <a:avLst/>
              </a:prstGeom>
              <a:blipFill>
                <a:blip r:embed="rId4"/>
                <a:stretch>
                  <a:fillRect/>
                </a:stretch>
              </a:blipFill>
            </p:spPr>
            <p:txBody>
              <a:bodyPr/>
              <a:lstStyle/>
              <a:p>
                <a:r>
                  <a:rPr lang="zh-CN" altLang="en-US">
                    <a:noFill/>
                  </a:rPr>
                  <a:t> </a:t>
                </a:r>
              </a:p>
            </p:txBody>
          </p:sp>
        </mc:Fallback>
      </mc:AlternateContent>
      <p:sp>
        <p:nvSpPr>
          <p:cNvPr id="5" name="矩形 4"/>
          <p:cNvSpPr/>
          <p:nvPr/>
        </p:nvSpPr>
        <p:spPr>
          <a:xfrm>
            <a:off x="6192180" y="3867894"/>
            <a:ext cx="2628292" cy="646331"/>
          </a:xfrm>
          <a:prstGeom prst="rect">
            <a:avLst/>
          </a:prstGeom>
        </p:spPr>
        <p:txBody>
          <a:bodyPr wrap="square">
            <a:spAutoFit/>
          </a:bodyPr>
          <a:lstStyle/>
          <a:p>
            <a:r>
              <a:rPr lang="zh-CN" altLang="zh-CN" b="1" dirty="0">
                <a:solidFill>
                  <a:prstClr val="black"/>
                </a:solidFill>
                <a:latin typeface="Times New Roman" panose="02020603050405020304" pitchFamily="18" charset="0"/>
                <a:ea typeface="微软雅黑" panose="020B0503020204020204" pitchFamily="34" charset="-122"/>
              </a:rPr>
              <a:t>差动变气隙式自感传感器的灵敏度</a:t>
            </a:r>
            <a:r>
              <a:rPr lang="zh-CN" altLang="zh-CN" b="1" dirty="0">
                <a:solidFill>
                  <a:schemeClr val="accent1"/>
                </a:solidFill>
                <a:latin typeface="Times New Roman" panose="02020603050405020304" pitchFamily="18" charset="0"/>
                <a:ea typeface="微软雅黑" panose="020B0503020204020204" pitchFamily="34" charset="-122"/>
              </a:rPr>
              <a:t>提高了一倍</a:t>
            </a:r>
            <a:endParaRPr lang="zh-CN" altLang="en-US" b="1" dirty="0">
              <a:solidFill>
                <a:schemeClr val="accent1"/>
              </a:solidFill>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矩形 9"/>
              <p:cNvSpPr/>
              <p:nvPr/>
            </p:nvSpPr>
            <p:spPr>
              <a:xfrm>
                <a:off x="7554690" y="2007961"/>
                <a:ext cx="1107996" cy="618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smtClean="0">
                              <a:solidFill>
                                <a:schemeClr val="tx1"/>
                              </a:solidFill>
                              <a:latin typeface="Cambria Math" panose="02040503050406030204" pitchFamily="18" charset="0"/>
                            </a:rPr>
                          </m:ctrlPr>
                        </m:fPr>
                        <m:num>
                          <m:r>
                            <a:rPr lang="zh-CN" altLang="en-US" b="1" i="1">
                              <a:solidFill>
                                <a:schemeClr val="tx1"/>
                              </a:solidFill>
                              <a:latin typeface="Cambria Math" panose="02040503050406030204" pitchFamily="18" charset="0"/>
                            </a:rPr>
                            <m:t>𝜟</m:t>
                          </m:r>
                          <m:r>
                            <a:rPr lang="zh-CN" altLang="en-US" b="1" i="1">
                              <a:solidFill>
                                <a:schemeClr val="tx1"/>
                              </a:solidFill>
                              <a:latin typeface="Cambria Math" panose="02040503050406030204" pitchFamily="18" charset="0"/>
                            </a:rPr>
                            <m:t>𝑳</m:t>
                          </m:r>
                        </m:num>
                        <m:den>
                          <m:r>
                            <a:rPr lang="zh-CN" altLang="en-US" b="1" i="1">
                              <a:solidFill>
                                <a:schemeClr val="tx1"/>
                              </a:solidFill>
                              <a:latin typeface="Cambria Math" panose="02040503050406030204" pitchFamily="18" charset="0"/>
                            </a:rPr>
                            <m:t>𝑳</m:t>
                          </m:r>
                        </m:den>
                      </m:f>
                      <m:r>
                        <a:rPr lang="zh-CN" altLang="en-US" b="1" i="0">
                          <a:solidFill>
                            <a:schemeClr val="tx1"/>
                          </a:solidFill>
                          <a:latin typeface="Cambria Math" panose="02040503050406030204" pitchFamily="18" charset="0"/>
                        </a:rPr>
                        <m:t>=</m:t>
                      </m:r>
                      <m:f>
                        <m:fPr>
                          <m:ctrlPr>
                            <a:rPr lang="zh-CN" altLang="en-US" b="1" i="1">
                              <a:solidFill>
                                <a:schemeClr val="tx1"/>
                              </a:solidFill>
                              <a:latin typeface="Cambria Math" panose="02040503050406030204" pitchFamily="18" charset="0"/>
                            </a:rPr>
                          </m:ctrlPr>
                        </m:fPr>
                        <m:num>
                          <m:r>
                            <a:rPr lang="zh-CN" altLang="en-US" b="1" i="0">
                              <a:solidFill>
                                <a:schemeClr val="tx1"/>
                              </a:solidFill>
                              <a:latin typeface="Cambria Math" panose="02040503050406030204" pitchFamily="18" charset="0"/>
                            </a:rPr>
                            <m:t>𝚫</m:t>
                          </m:r>
                          <m:r>
                            <a:rPr lang="zh-CN" altLang="en-US" b="1" i="1">
                              <a:solidFill>
                                <a:schemeClr val="tx1"/>
                              </a:solidFill>
                              <a:latin typeface="Cambria Math" panose="02040503050406030204" pitchFamily="18" charset="0"/>
                            </a:rPr>
                            <m:t>𝜹</m:t>
                          </m:r>
                        </m:num>
                        <m:den>
                          <m:r>
                            <a:rPr lang="zh-CN" altLang="en-US" b="1" i="1">
                              <a:solidFill>
                                <a:schemeClr val="tx1"/>
                              </a:solidFill>
                              <a:latin typeface="Cambria Math" panose="02040503050406030204" pitchFamily="18" charset="0"/>
                            </a:rPr>
                            <m:t>𝜹</m:t>
                          </m:r>
                        </m:den>
                      </m:f>
                    </m:oMath>
                  </m:oMathPara>
                </a14:m>
                <a:endParaRPr lang="zh-CN" altLang="en-US" b="1" dirty="0"/>
              </a:p>
            </p:txBody>
          </p:sp>
        </mc:Choice>
        <mc:Fallback xmlns="">
          <p:sp>
            <p:nvSpPr>
              <p:cNvPr id="10" name="矩形 9"/>
              <p:cNvSpPr>
                <a:spLocks noRot="1" noChangeAspect="1" noMove="1" noResize="1" noEditPoints="1" noAdjustHandles="1" noChangeArrowheads="1" noChangeShapeType="1" noTextEdit="1"/>
              </p:cNvSpPr>
              <p:nvPr/>
            </p:nvSpPr>
            <p:spPr>
              <a:xfrm>
                <a:off x="7554690" y="2007961"/>
                <a:ext cx="1107996" cy="61888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69487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83368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72409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差动变压器式传感器</a:t>
            </a:r>
          </a:p>
        </p:txBody>
      </p:sp>
      <p:sp>
        <p:nvSpPr>
          <p:cNvPr id="10" name="矩形 9"/>
          <p:cNvSpPr/>
          <p:nvPr/>
        </p:nvSpPr>
        <p:spPr>
          <a:xfrm>
            <a:off x="217042" y="987574"/>
            <a:ext cx="8698358" cy="1099275"/>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它根据</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变压器</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的基本原理制成，通常次级绕组都用</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差动</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形式连接，又称为差动变压器式传感器；</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差动变压器有多种结构形式，有</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变隙式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变面积</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式和</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螺线管</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式。</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Rectangle 4"/>
          <p:cNvSpPr>
            <a:spLocks noChangeArrowheads="1"/>
          </p:cNvSpPr>
          <p:nvPr/>
        </p:nvSpPr>
        <p:spPr bwMode="auto">
          <a:xfrm>
            <a:off x="1259242" y="4647297"/>
            <a:ext cx="16209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400" b="1" dirty="0">
                <a:solidFill>
                  <a:prstClr val="black"/>
                </a:solidFill>
                <a:ea typeface="微软雅黑" panose="020B0503020204020204" pitchFamily="34" charset="-122"/>
              </a:rPr>
              <a:t>变隙式差动变压器</a:t>
            </a:r>
          </a:p>
        </p:txBody>
      </p:sp>
      <p:sp>
        <p:nvSpPr>
          <p:cNvPr id="18" name="Rectangle 5"/>
          <p:cNvSpPr>
            <a:spLocks noChangeArrowheads="1"/>
          </p:cNvSpPr>
          <p:nvPr/>
        </p:nvSpPr>
        <p:spPr bwMode="auto">
          <a:xfrm>
            <a:off x="6479919" y="4676241"/>
            <a:ext cx="180049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0"/>
              </a:spcBef>
            </a:pPr>
            <a:r>
              <a:rPr lang="zh-CN" altLang="en-US" sz="1400" b="1" dirty="0">
                <a:solidFill>
                  <a:prstClr val="black"/>
                </a:solidFill>
                <a:latin typeface="Times New Roman" panose="02020603050405020304" pitchFamily="18" charset="0"/>
                <a:ea typeface="微软雅黑" panose="020B0503020204020204" pitchFamily="34" charset="-122"/>
              </a:rPr>
              <a:t>螺线管式差动变压器</a:t>
            </a:r>
          </a:p>
        </p:txBody>
      </p:sp>
      <p:sp>
        <p:nvSpPr>
          <p:cNvPr id="19" name="Rectangle 6"/>
          <p:cNvSpPr>
            <a:spLocks noChangeArrowheads="1"/>
          </p:cNvSpPr>
          <p:nvPr/>
        </p:nvSpPr>
        <p:spPr bwMode="auto">
          <a:xfrm>
            <a:off x="3821382" y="4687553"/>
            <a:ext cx="18453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0"/>
              </a:spcBef>
            </a:pPr>
            <a:r>
              <a:rPr lang="zh-CN" altLang="en-US" sz="1400" b="1" dirty="0">
                <a:solidFill>
                  <a:prstClr val="black"/>
                </a:solidFill>
                <a:latin typeface="Times New Roman" panose="02020603050405020304" pitchFamily="18" charset="0"/>
                <a:ea typeface="微软雅黑" panose="020B0503020204020204" pitchFamily="34" charset="-122"/>
              </a:rPr>
              <a:t>变面积式差动变压器 </a:t>
            </a:r>
          </a:p>
        </p:txBody>
      </p:sp>
      <p:grpSp>
        <p:nvGrpSpPr>
          <p:cNvPr id="2" name="组合 1"/>
          <p:cNvGrpSpPr/>
          <p:nvPr/>
        </p:nvGrpSpPr>
        <p:grpSpPr>
          <a:xfrm>
            <a:off x="1115616" y="2480780"/>
            <a:ext cx="1908211" cy="2123550"/>
            <a:chOff x="1925706" y="2464902"/>
            <a:chExt cx="1645028" cy="1905033"/>
          </a:xfrm>
        </p:grpSpPr>
        <p:pic>
          <p:nvPicPr>
            <p:cNvPr id="20"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706" y="2464902"/>
              <a:ext cx="1645028" cy="996170"/>
            </a:xfrm>
            <a:prstGeom prst="rect">
              <a:avLst/>
            </a:prstGeom>
          </p:spPr>
        </p:pic>
        <p:pic>
          <p:nvPicPr>
            <p:cNvPr id="21"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5637" y="3470615"/>
              <a:ext cx="1362548" cy="899320"/>
            </a:xfrm>
            <a:prstGeom prst="rect">
              <a:avLst/>
            </a:prstGeom>
          </p:spPr>
        </p:pic>
      </p:grpSp>
      <p:grpSp>
        <p:nvGrpSpPr>
          <p:cNvPr id="6" name="组合 5"/>
          <p:cNvGrpSpPr/>
          <p:nvPr/>
        </p:nvGrpSpPr>
        <p:grpSpPr>
          <a:xfrm>
            <a:off x="6629724" y="2475693"/>
            <a:ext cx="1565593" cy="2169605"/>
            <a:chOff x="3974505" y="2527163"/>
            <a:chExt cx="1296083" cy="1934747"/>
          </a:xfrm>
        </p:grpSpPr>
        <p:pic>
          <p:nvPicPr>
            <p:cNvPr id="22"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4505" y="2527163"/>
              <a:ext cx="1296083" cy="871649"/>
            </a:xfrm>
            <a:prstGeom prst="rect">
              <a:avLst/>
            </a:prstGeom>
          </p:spPr>
        </p:pic>
        <p:pic>
          <p:nvPicPr>
            <p:cNvPr id="23"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85820" y="3590261"/>
              <a:ext cx="1154843" cy="871649"/>
            </a:xfrm>
            <a:prstGeom prst="rect">
              <a:avLst/>
            </a:prstGeom>
          </p:spPr>
        </p:pic>
      </p:grpSp>
      <p:grpSp>
        <p:nvGrpSpPr>
          <p:cNvPr id="7" name="组合 6"/>
          <p:cNvGrpSpPr/>
          <p:nvPr/>
        </p:nvGrpSpPr>
        <p:grpSpPr>
          <a:xfrm>
            <a:off x="3779912" y="2480780"/>
            <a:ext cx="1581079" cy="2050057"/>
            <a:chOff x="5691221" y="2527163"/>
            <a:chExt cx="1404090" cy="1950628"/>
          </a:xfrm>
        </p:grpSpPr>
        <p:pic>
          <p:nvPicPr>
            <p:cNvPr id="2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75371" y="2527163"/>
              <a:ext cx="1087135" cy="943452"/>
            </a:xfrm>
            <a:prstGeom prst="rect">
              <a:avLst/>
            </a:prstGeom>
          </p:spPr>
        </p:pic>
        <p:pic>
          <p:nvPicPr>
            <p:cNvPr id="25"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91221" y="3599225"/>
              <a:ext cx="1404090" cy="878566"/>
            </a:xfrm>
            <a:prstGeom prst="rect">
              <a:avLst/>
            </a:prstGeom>
          </p:spPr>
        </p:pic>
      </p:grpSp>
    </p:spTree>
    <p:extLst>
      <p:ext uri="{BB962C8B-B14F-4D97-AF65-F5344CB8AC3E}">
        <p14:creationId xmlns:p14="http://schemas.microsoft.com/office/powerpoint/2010/main" val="1056207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七角星 22"/>
          <p:cNvSpPr/>
          <p:nvPr/>
        </p:nvSpPr>
        <p:spPr>
          <a:xfrm>
            <a:off x="2195736" y="1491630"/>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矩形 2"/>
          <p:cNvSpPr/>
          <p:nvPr/>
        </p:nvSpPr>
        <p:spPr>
          <a:xfrm>
            <a:off x="3353011" y="1548829"/>
            <a:ext cx="3416320"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3.1.1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应变片与应变效应</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七角星 23"/>
          <p:cNvSpPr/>
          <p:nvPr/>
        </p:nvSpPr>
        <p:spPr>
          <a:xfrm>
            <a:off x="2192755" y="2512966"/>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矩形 27"/>
          <p:cNvSpPr/>
          <p:nvPr/>
        </p:nvSpPr>
        <p:spPr>
          <a:xfrm>
            <a:off x="3344883" y="2570165"/>
            <a:ext cx="4339650"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3.1.2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应变片的温度误差及补偿</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p:nvPr/>
        </p:nvSpPr>
        <p:spPr>
          <a:xfrm>
            <a:off x="1" y="411510"/>
            <a:ext cx="334786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8548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电阻应变式传感器</a:t>
            </a:r>
          </a:p>
        </p:txBody>
      </p:sp>
      <p:sp>
        <p:nvSpPr>
          <p:cNvPr id="8" name="七角星 7"/>
          <p:cNvSpPr/>
          <p:nvPr/>
        </p:nvSpPr>
        <p:spPr>
          <a:xfrm>
            <a:off x="2200883" y="3471850"/>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矩形 8"/>
          <p:cNvSpPr/>
          <p:nvPr/>
        </p:nvSpPr>
        <p:spPr>
          <a:xfrm>
            <a:off x="3353011" y="3529049"/>
            <a:ext cx="4185761"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3.1.3</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电阻应变式传感器的应用</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38078663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83368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72409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差动变压器式传感器</a:t>
            </a:r>
          </a:p>
        </p:txBody>
      </p:sp>
      <p:sp>
        <p:nvSpPr>
          <p:cNvPr id="26" name="矩形 25"/>
          <p:cNvSpPr/>
          <p:nvPr/>
        </p:nvSpPr>
        <p:spPr>
          <a:xfrm>
            <a:off x="228600" y="1761832"/>
            <a:ext cx="8686800" cy="31808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在</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非电量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测量中，应用最多的是</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螺线管</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式差动变压器；</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矩形 26"/>
          <p:cNvSpPr/>
          <p:nvPr/>
        </p:nvSpPr>
        <p:spPr>
          <a:xfrm>
            <a:off x="899592" y="1266314"/>
            <a:ext cx="37444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螺线管式差动变压器的工作原理</a:t>
            </a:r>
          </a:p>
        </p:txBody>
      </p:sp>
      <p:sp>
        <p:nvSpPr>
          <p:cNvPr id="28" name="七角星 27"/>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32"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560" y="2177100"/>
            <a:ext cx="3565715" cy="2650039"/>
          </a:xfrm>
          <a:prstGeom prst="rect">
            <a:avLst/>
          </a:prstGeom>
        </p:spPr>
      </p:pic>
      <p:sp>
        <p:nvSpPr>
          <p:cNvPr id="33" name="Text Box 13"/>
          <p:cNvSpPr txBox="1">
            <a:spLocks noChangeArrowheads="1"/>
          </p:cNvSpPr>
          <p:nvPr/>
        </p:nvSpPr>
        <p:spPr bwMode="auto">
          <a:xfrm>
            <a:off x="4752020" y="2486456"/>
            <a:ext cx="2844316" cy="2031325"/>
          </a:xfrm>
          <a:prstGeom prst="rect">
            <a:avLst/>
          </a:prstGeom>
          <a:noFill/>
          <a:ln w="9525">
            <a:noFill/>
            <a:miter lim="800000"/>
          </a:ln>
          <a:effectLst/>
        </p:spPr>
        <p:txBody>
          <a:bodyPr wrap="square">
            <a:spAutoFit/>
          </a:bodyPr>
          <a:lstStyle>
            <a:lvl1pPr>
              <a:defRPr sz="2000" b="1">
                <a:solidFill>
                  <a:srgbClr val="6600FF"/>
                </a:solidFill>
                <a:latin typeface="Times New Roman" panose="02020603050405020304" pitchFamily="18" charset="0"/>
                <a:ea typeface="宋体" panose="02010600030101010101" pitchFamily="2" charset="-122"/>
              </a:defRPr>
            </a:lvl1pPr>
            <a:lvl2pPr marL="742950" indent="-285750">
              <a:defRPr sz="2000" b="1">
                <a:solidFill>
                  <a:srgbClr val="6600FF"/>
                </a:solidFill>
                <a:latin typeface="Times New Roman" panose="02020603050405020304" pitchFamily="18" charset="0"/>
                <a:ea typeface="宋体" panose="02010600030101010101" pitchFamily="2" charset="-122"/>
              </a:defRPr>
            </a:lvl2pPr>
            <a:lvl3pPr marL="1143000" indent="-228600">
              <a:defRPr sz="2000" b="1">
                <a:solidFill>
                  <a:srgbClr val="6600FF"/>
                </a:solidFill>
                <a:latin typeface="Times New Roman" panose="02020603050405020304" pitchFamily="18" charset="0"/>
                <a:ea typeface="宋体" panose="02010600030101010101" pitchFamily="2" charset="-122"/>
              </a:defRPr>
            </a:lvl3pPr>
            <a:lvl4pPr marL="1600200" indent="-228600">
              <a:defRPr sz="2000" b="1">
                <a:solidFill>
                  <a:srgbClr val="6600FF"/>
                </a:solidFill>
                <a:latin typeface="Times New Roman" panose="02020603050405020304" pitchFamily="18" charset="0"/>
                <a:ea typeface="宋体" panose="02010600030101010101" pitchFamily="2" charset="-122"/>
              </a:defRPr>
            </a:lvl4pPr>
            <a:lvl5pPr marL="2057400" indent="-228600">
              <a:defRPr sz="2000" b="1">
                <a:solidFill>
                  <a:srgbClr val="66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rgbClr val="66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rgbClr val="66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rgbClr val="66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rgbClr val="66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dirty="0">
                <a:solidFill>
                  <a:prstClr val="black"/>
                </a:solidFill>
                <a:ea typeface="微软雅黑" panose="020B0503020204020204" pitchFamily="34" charset="-122"/>
              </a:rPr>
              <a:t>当初级线圈加上某一频率的正弦交流电压后，两个次级线圈分别产生感应电压，它们的大小与铁芯在线圈内的位置有关， 将两个感应电压</a:t>
            </a:r>
            <a:r>
              <a:rPr lang="zh-CN" altLang="en-US" sz="1800" dirty="0">
                <a:solidFill>
                  <a:schemeClr val="accent1"/>
                </a:solidFill>
                <a:ea typeface="微软雅黑" panose="020B0503020204020204" pitchFamily="34" charset="-122"/>
              </a:rPr>
              <a:t>反</a:t>
            </a:r>
            <a:r>
              <a:rPr lang="zh-CN" altLang="en-US" sz="1800" dirty="0">
                <a:solidFill>
                  <a:prstClr val="black"/>
                </a:solidFill>
                <a:ea typeface="微软雅黑" panose="020B0503020204020204" pitchFamily="34" charset="-122"/>
              </a:rPr>
              <a:t>极性连接就得到最终的输出电压。</a:t>
            </a:r>
            <a:endParaRPr lang="en-US" altLang="zh-CN" sz="1800" dirty="0">
              <a:solidFill>
                <a:prstClr val="black"/>
              </a:solidFill>
              <a:ea typeface="微软雅黑" panose="020B0503020204020204" pitchFamily="34" charset="-122"/>
            </a:endParaRPr>
          </a:p>
        </p:txBody>
      </p:sp>
    </p:spTree>
    <p:extLst>
      <p:ext uri="{BB962C8B-B14F-4D97-AF65-F5344CB8AC3E}">
        <p14:creationId xmlns:p14="http://schemas.microsoft.com/office/powerpoint/2010/main" val="1234935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83368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72409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差动变压器式传感器</a:t>
            </a:r>
          </a:p>
        </p:txBody>
      </p:sp>
      <p:sp>
        <p:nvSpPr>
          <p:cNvPr id="26" name="矩形 25"/>
          <p:cNvSpPr/>
          <p:nvPr/>
        </p:nvSpPr>
        <p:spPr>
          <a:xfrm>
            <a:off x="228600" y="1761832"/>
            <a:ext cx="8686800" cy="29177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将两个次级绕组反相串联，并且忽略铁损、导磁体磁阻和线圈分布电容，等效电路如下：</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矩形 26"/>
          <p:cNvSpPr/>
          <p:nvPr/>
        </p:nvSpPr>
        <p:spPr>
          <a:xfrm>
            <a:off x="899592" y="1266314"/>
            <a:ext cx="37444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螺线管式差动变压器的工作原理</a:t>
            </a:r>
          </a:p>
        </p:txBody>
      </p:sp>
      <p:sp>
        <p:nvSpPr>
          <p:cNvPr id="28" name="七角星 27"/>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2663788" y="2283718"/>
            <a:ext cx="3816424" cy="2337298"/>
          </a:xfrm>
          <a:prstGeom prst="rect">
            <a:avLst/>
          </a:prstGeom>
        </p:spPr>
      </p:pic>
    </p:spTree>
    <p:extLst>
      <p:ext uri="{BB962C8B-B14F-4D97-AF65-F5344CB8AC3E}">
        <p14:creationId xmlns:p14="http://schemas.microsoft.com/office/powerpoint/2010/main" val="3945213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83368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72409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差动变压器式传感器</a:t>
            </a:r>
          </a:p>
        </p:txBody>
      </p:sp>
      <p:sp>
        <p:nvSpPr>
          <p:cNvPr id="26" name="矩形 25"/>
          <p:cNvSpPr/>
          <p:nvPr/>
        </p:nvSpPr>
        <p:spPr>
          <a:xfrm>
            <a:off x="228600" y="1761832"/>
            <a:ext cx="8686800" cy="31808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当次级开路时，初级绕组的交流电流为：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根据电磁感应定律，次级绕组中感应电势的表达式分别为：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矩形 26"/>
          <p:cNvSpPr/>
          <p:nvPr/>
        </p:nvSpPr>
        <p:spPr>
          <a:xfrm>
            <a:off x="899592" y="1266314"/>
            <a:ext cx="37444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螺线管式差动变压器的工作原理</a:t>
            </a:r>
          </a:p>
        </p:txBody>
      </p:sp>
      <p:sp>
        <p:nvSpPr>
          <p:cNvPr id="28" name="七角星 27"/>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3692688" y="2247714"/>
                <a:ext cx="1758623" cy="705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𝑰</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𝒓</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r>
                            <a:rPr lang="zh-CN" altLang="en-US" b="1" i="0">
                              <a:latin typeface="Cambria Math" panose="02040503050406030204" pitchFamily="18" charset="0"/>
                            </a:rPr>
                            <m:t>𝐣</m:t>
                          </m:r>
                          <m:r>
                            <a:rPr lang="zh-CN" altLang="en-US" b="1" i="1">
                              <a:latin typeface="Cambria Math" panose="02040503050406030204" pitchFamily="18" charset="0"/>
                            </a:rPr>
                            <m:t>𝝎</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𝑳</m:t>
                              </m:r>
                            </m:e>
                            <m:sub>
                              <m:r>
                                <a:rPr lang="zh-CN" altLang="en-US" b="1" i="0">
                                  <a:latin typeface="Cambria Math" panose="02040503050406030204" pitchFamily="18" charset="0"/>
                                </a:rPr>
                                <m:t>𝟏</m:t>
                              </m:r>
                            </m:sub>
                          </m:sSub>
                        </m:den>
                      </m:f>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692688" y="2247714"/>
                <a:ext cx="1758623" cy="705771"/>
              </a:xfrm>
              <a:prstGeom prst="rect">
                <a:avLst/>
              </a:prstGeom>
              <a:blipFill>
                <a:blip r:embed="rId3"/>
                <a:stretch>
                  <a:fillRect/>
                </a:stretch>
              </a:blipFill>
            </p:spPr>
            <p:txBody>
              <a:bodyPr/>
              <a:lstStyle/>
              <a:p>
                <a:r>
                  <a:rPr lang="zh-CN" altLang="en-US">
                    <a:noFill/>
                  </a:rPr>
                  <a:t> </a:t>
                </a:r>
              </a:p>
            </p:txBody>
          </p:sp>
        </mc:Fallback>
      </mc:AlternateContent>
      <p:sp>
        <p:nvSpPr>
          <p:cNvPr id="9" name="Rectangular Callout 7"/>
          <p:cNvSpPr/>
          <p:nvPr/>
        </p:nvSpPr>
        <p:spPr bwMode="auto">
          <a:xfrm>
            <a:off x="5256076" y="1885332"/>
            <a:ext cx="936104" cy="483471"/>
          </a:xfrm>
          <a:prstGeom prst="wedgeRectCallout">
            <a:avLst>
              <a:gd name="adj1" fmla="val -86803"/>
              <a:gd name="adj2" fmla="val 65927"/>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初级绕组激励电压</a:t>
            </a:r>
          </a:p>
        </p:txBody>
      </p:sp>
      <p:sp>
        <p:nvSpPr>
          <p:cNvPr id="10" name="Rectangular Callout 7"/>
          <p:cNvSpPr/>
          <p:nvPr/>
        </p:nvSpPr>
        <p:spPr bwMode="auto">
          <a:xfrm>
            <a:off x="5148722" y="3119162"/>
            <a:ext cx="1043458" cy="483471"/>
          </a:xfrm>
          <a:prstGeom prst="wedgeRectCallout">
            <a:avLst>
              <a:gd name="adj1" fmla="val -60989"/>
              <a:gd name="adj2" fmla="val -80687"/>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激励电压</a:t>
            </a:r>
            <a:r>
              <a:rPr lang="en-US" altLang="zh-CN" sz="1400" b="1" dirty="0">
                <a:solidFill>
                  <a:prstClr val="black"/>
                </a:solidFill>
                <a:latin typeface="Times New Roman" panose="02020603050405020304" pitchFamily="18" charset="0"/>
                <a:ea typeface="微软雅黑" panose="020B0503020204020204" pitchFamily="34" charset="-122"/>
              </a:rPr>
              <a:t>̇</a:t>
            </a:r>
            <a:r>
              <a:rPr lang="zh-CN" altLang="en-US" sz="1400" b="1" dirty="0">
                <a:solidFill>
                  <a:prstClr val="black"/>
                </a:solidFill>
                <a:latin typeface="Times New Roman" panose="02020603050405020304" pitchFamily="18" charset="0"/>
                <a:ea typeface="微软雅黑" panose="020B0503020204020204" pitchFamily="34" charset="-122"/>
              </a:rPr>
              <a:t>角频率</a:t>
            </a:r>
          </a:p>
        </p:txBody>
      </p:sp>
      <p:sp>
        <p:nvSpPr>
          <p:cNvPr id="11" name="Rectangular Callout 7"/>
          <p:cNvSpPr/>
          <p:nvPr/>
        </p:nvSpPr>
        <p:spPr bwMode="auto">
          <a:xfrm>
            <a:off x="3887924" y="3119162"/>
            <a:ext cx="936104" cy="483471"/>
          </a:xfrm>
          <a:prstGeom prst="wedgeRectCallout">
            <a:avLst>
              <a:gd name="adj1" fmla="val 10878"/>
              <a:gd name="adj2" fmla="val -86552"/>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初级绕组直流电阻</a:t>
            </a:r>
          </a:p>
        </p:txBody>
      </p:sp>
      <p:sp>
        <p:nvSpPr>
          <p:cNvPr id="12" name="Rectangular Callout 7"/>
          <p:cNvSpPr/>
          <p:nvPr/>
        </p:nvSpPr>
        <p:spPr bwMode="auto">
          <a:xfrm>
            <a:off x="5724128" y="2534480"/>
            <a:ext cx="936104" cy="483471"/>
          </a:xfrm>
          <a:prstGeom prst="wedgeRectCallout">
            <a:avLst>
              <a:gd name="adj1" fmla="val -89075"/>
              <a:gd name="adj2" fmla="val 7281"/>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初级绕组直流电感</a:t>
            </a:r>
          </a:p>
        </p:txBody>
      </p:sp>
      <p:sp>
        <p:nvSpPr>
          <p:cNvPr id="15" name="Rectangular Callout 7"/>
          <p:cNvSpPr/>
          <p:nvPr/>
        </p:nvSpPr>
        <p:spPr bwMode="auto">
          <a:xfrm>
            <a:off x="2756584" y="2877426"/>
            <a:ext cx="936104" cy="483471"/>
          </a:xfrm>
          <a:prstGeom prst="wedgeRectCallout">
            <a:avLst>
              <a:gd name="adj1" fmla="val 72212"/>
              <a:gd name="adj2" fmla="val -70425"/>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初级绕组交流电流</a:t>
            </a:r>
          </a:p>
        </p:txBody>
      </p:sp>
      <p:sp>
        <p:nvSpPr>
          <p:cNvPr id="18" name="Rectangular Callout 7"/>
          <p:cNvSpPr/>
          <p:nvPr/>
        </p:nvSpPr>
        <p:spPr bwMode="auto">
          <a:xfrm>
            <a:off x="5736661" y="4111255"/>
            <a:ext cx="1476164" cy="483471"/>
          </a:xfrm>
          <a:prstGeom prst="wedgeRectCallout">
            <a:avLst>
              <a:gd name="adj1" fmla="val -98198"/>
              <a:gd name="adj2" fmla="val 55664"/>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400" b="1" dirty="0">
              <a:solidFill>
                <a:prstClr val="black"/>
              </a:solidFill>
              <a:latin typeface="Times New Roman" panose="02020603050405020304" pitchFamily="18" charset="0"/>
              <a:ea typeface="微软雅黑" panose="020B0503020204020204" pitchFamily="34" charset="-122"/>
            </a:endParaRPr>
          </a:p>
        </p:txBody>
      </p:sp>
      <p:sp>
        <p:nvSpPr>
          <p:cNvPr id="17" name="Rectangular Callout 7"/>
          <p:cNvSpPr/>
          <p:nvPr/>
        </p:nvSpPr>
        <p:spPr bwMode="auto">
          <a:xfrm>
            <a:off x="5725445" y="4111256"/>
            <a:ext cx="1476164" cy="483471"/>
          </a:xfrm>
          <a:prstGeom prst="wedgeRectCallout">
            <a:avLst>
              <a:gd name="adj1" fmla="val -92436"/>
              <a:gd name="adj2" fmla="val -20576"/>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初级绕组与两次级绕组的互感</a:t>
            </a:r>
          </a:p>
        </p:txBody>
      </p:sp>
      <mc:AlternateContent xmlns:mc="http://schemas.openxmlformats.org/markup-compatibility/2006" xmlns:a14="http://schemas.microsoft.com/office/drawing/2010/main">
        <mc:Choice Requires="a14">
          <p:sp>
            <p:nvSpPr>
              <p:cNvPr id="4" name="矩形 3"/>
              <p:cNvSpPr/>
              <p:nvPr/>
            </p:nvSpPr>
            <p:spPr>
              <a:xfrm>
                <a:off x="3567654" y="3975003"/>
                <a:ext cx="1883657" cy="3779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b="1" i="1">
                              <a:latin typeface="Cambria Math" panose="02040503050406030204" pitchFamily="18" charset="0"/>
                            </a:rPr>
                          </m:ctrlPr>
                        </m:acc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𝑬</m:t>
                              </m:r>
                            </m:e>
                            <m:sub>
                              <m:r>
                                <a:rPr lang="zh-CN" altLang="en-US" b="1" i="0">
                                  <a:latin typeface="Cambria Math" panose="02040503050406030204" pitchFamily="18" charset="0"/>
                                </a:rPr>
                                <m:t>𝟐</m:t>
                              </m:r>
                              <m:r>
                                <a:rPr lang="zh-CN" altLang="en-US" b="1" i="1">
                                  <a:latin typeface="Cambria Math" panose="02040503050406030204" pitchFamily="18" charset="0"/>
                                </a:rPr>
                                <m:t>𝒂</m:t>
                              </m:r>
                            </m:sub>
                          </m:sSub>
                        </m:e>
                      </m:acc>
                      <m:r>
                        <a:rPr lang="zh-CN" altLang="en-US" b="1" i="0">
                          <a:latin typeface="Cambria Math" panose="02040503050406030204" pitchFamily="18" charset="0"/>
                        </a:rPr>
                        <m:t>=−</m:t>
                      </m:r>
                      <m:r>
                        <a:rPr lang="zh-CN" altLang="en-US" b="1" i="1">
                          <a:latin typeface="Cambria Math" panose="02040503050406030204" pitchFamily="18" charset="0"/>
                        </a:rPr>
                        <m:t>𝒋</m:t>
                      </m:r>
                      <m:r>
                        <a:rPr lang="zh-CN" altLang="en-US" b="1" i="1">
                          <a:latin typeface="Cambria Math" panose="02040503050406030204" pitchFamily="18" charset="0"/>
                        </a:rPr>
                        <m:t>𝝎</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𝑴</m:t>
                          </m:r>
                        </m:e>
                        <m:sub>
                          <m:r>
                            <a:rPr lang="zh-CN" altLang="en-US" b="1" i="0">
                              <a:latin typeface="Cambria Math" panose="02040503050406030204" pitchFamily="18" charset="0"/>
                            </a:rPr>
                            <m:t>𝟏</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𝑰</m:t>
                          </m:r>
                        </m:e>
                        <m:sub>
                          <m:r>
                            <a:rPr lang="zh-CN" altLang="en-US" b="1" i="0">
                              <a:latin typeface="Cambria Math" panose="02040503050406030204" pitchFamily="18" charset="0"/>
                            </a:rPr>
                            <m:t>𝟏</m:t>
                          </m:r>
                        </m:sub>
                      </m:sSub>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3567654" y="3975003"/>
                <a:ext cx="1883657" cy="377989"/>
              </a:xfrm>
              <a:prstGeom prst="rect">
                <a:avLst/>
              </a:prstGeom>
              <a:blipFill>
                <a:blip r:embed="rId4"/>
                <a:stretch>
                  <a:fillRect b="-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567654" y="4448899"/>
                <a:ext cx="1882054" cy="3779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b="1" i="1">
                              <a:latin typeface="Cambria Math" panose="02040503050406030204" pitchFamily="18" charset="0"/>
                            </a:rPr>
                          </m:ctrlPr>
                        </m:acc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𝑬</m:t>
                              </m:r>
                            </m:e>
                            <m:sub>
                              <m:r>
                                <a:rPr lang="zh-CN" altLang="en-US" b="1" i="0">
                                  <a:latin typeface="Cambria Math" panose="02040503050406030204" pitchFamily="18" charset="0"/>
                                </a:rPr>
                                <m:t>𝟐</m:t>
                              </m:r>
                              <m:r>
                                <a:rPr lang="zh-CN" altLang="en-US" b="1" i="1">
                                  <a:latin typeface="Cambria Math" panose="02040503050406030204" pitchFamily="18" charset="0"/>
                                </a:rPr>
                                <m:t>𝒃</m:t>
                              </m:r>
                            </m:sub>
                          </m:sSub>
                        </m:e>
                      </m:acc>
                      <m:r>
                        <a:rPr lang="zh-CN" altLang="en-US" b="1" i="0">
                          <a:latin typeface="Cambria Math" panose="02040503050406030204" pitchFamily="18" charset="0"/>
                        </a:rPr>
                        <m:t>=−</m:t>
                      </m:r>
                      <m:r>
                        <a:rPr lang="zh-CN" altLang="en-US" b="1" i="1">
                          <a:latin typeface="Cambria Math" panose="02040503050406030204" pitchFamily="18" charset="0"/>
                        </a:rPr>
                        <m:t>𝒋</m:t>
                      </m:r>
                      <m:r>
                        <a:rPr lang="zh-CN" altLang="en-US" b="1" i="1">
                          <a:latin typeface="Cambria Math" panose="02040503050406030204" pitchFamily="18" charset="0"/>
                        </a:rPr>
                        <m:t>𝝎</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𝑴</m:t>
                          </m:r>
                        </m:e>
                        <m:sub>
                          <m:r>
                            <a:rPr lang="zh-CN" altLang="en-US" b="1" i="0">
                              <a:latin typeface="Cambria Math" panose="02040503050406030204" pitchFamily="18" charset="0"/>
                            </a:rPr>
                            <m:t>𝟐</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𝑰</m:t>
                          </m:r>
                        </m:e>
                        <m:sub>
                          <m:r>
                            <a:rPr lang="zh-CN" altLang="en-US" b="1" i="0">
                              <a:latin typeface="Cambria Math" panose="02040503050406030204" pitchFamily="18" charset="0"/>
                            </a:rPr>
                            <m:t>𝟏</m:t>
                          </m:r>
                        </m:sub>
                      </m:sSub>
                    </m:oMath>
                  </m:oMathPara>
                </a14:m>
                <a:endParaRPr lang="zh-CN" altLang="en-US" b="1" dirty="0"/>
              </a:p>
            </p:txBody>
          </p:sp>
        </mc:Choice>
        <mc:Fallback xmlns="">
          <p:sp>
            <p:nvSpPr>
              <p:cNvPr id="6" name="矩形 5"/>
              <p:cNvSpPr>
                <a:spLocks noRot="1" noChangeAspect="1" noMove="1" noResize="1" noEditPoints="1" noAdjustHandles="1" noChangeArrowheads="1" noChangeShapeType="1" noTextEdit="1"/>
              </p:cNvSpPr>
              <p:nvPr/>
            </p:nvSpPr>
            <p:spPr>
              <a:xfrm>
                <a:off x="3567654" y="4448899"/>
                <a:ext cx="1882054" cy="377989"/>
              </a:xfrm>
              <a:prstGeom prst="rect">
                <a:avLst/>
              </a:prstGeom>
              <a:blipFill>
                <a:blip r:embed="rId5"/>
                <a:stretch>
                  <a:fillRect b="-129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27099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83368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72409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差动变压器式传感器</a:t>
            </a:r>
          </a:p>
        </p:txBody>
      </p:sp>
      <mc:AlternateContent xmlns:mc="http://schemas.openxmlformats.org/markup-compatibility/2006" xmlns:a14="http://schemas.microsoft.com/office/drawing/2010/main">
        <mc:Choice Requires="a14">
          <p:sp>
            <p:nvSpPr>
              <p:cNvPr id="26" name="矩形 25"/>
              <p:cNvSpPr/>
              <p:nvPr/>
            </p:nvSpPr>
            <p:spPr>
              <a:xfrm>
                <a:off x="228600" y="1707654"/>
                <a:ext cx="8686800" cy="31808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由于次级两绕组反相串联，且考虑到次级开路，则由以上关系可得：</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输出电压的有效值为：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当励磁电压的幅值</a:t>
                </a:r>
                <a14:m>
                  <m:oMath xmlns:m="http://schemas.openxmlformats.org/officeDocument/2006/math">
                    <m:r>
                      <a:rPr lang="zh-CN" altLang="en-US" b="1" i="1">
                        <a:latin typeface="Cambria Math" panose="02040503050406030204" pitchFamily="18" charset="0"/>
                      </a:rPr>
                      <m:t>𝑼</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、角频率</a:t>
                </a:r>
                <a14:m>
                  <m:oMath xmlns:m="http://schemas.openxmlformats.org/officeDocument/2006/math">
                    <m:r>
                      <a:rPr lang="zh-CN" altLang="en-US" b="1" i="1">
                        <a:latin typeface="Cambria Math" panose="02040503050406030204" pitchFamily="18" charset="0"/>
                      </a:rPr>
                      <m:t>𝝎</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、初级绕组的直流电阻</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𝒓</m:t>
                        </m:r>
                      </m:e>
                      <m:sub>
                        <m:r>
                          <a:rPr lang="zh-CN" altLang="en-US" b="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和电感</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𝑳</m:t>
                        </m:r>
                      </m:e>
                      <m:sub>
                        <m:r>
                          <a:rPr lang="zh-CN" altLang="en-US" b="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为定值时，差动变压器</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输出电压</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仅仅是初级绕组与两个次级绕组之间互感之差</a:t>
                </a:r>
                <a14:m>
                  <m:oMath xmlns:m="http://schemas.openxmlformats.org/officeDocument/2006/math">
                    <m:sSub>
                      <m:sSubPr>
                        <m:ctrlPr>
                          <a:rPr lang="zh-CN" altLang="en-US" b="1" i="1" smtClean="0">
                            <a:solidFill>
                              <a:schemeClr val="accent1"/>
                            </a:solidFill>
                            <a:latin typeface="Cambria Math" panose="02040503050406030204" pitchFamily="18" charset="0"/>
                          </a:rPr>
                        </m:ctrlPr>
                      </m:sSubPr>
                      <m:e>
                        <m:r>
                          <a:rPr lang="zh-CN" altLang="en-US" b="1" i="1">
                            <a:solidFill>
                              <a:schemeClr val="accent1"/>
                            </a:solidFill>
                            <a:latin typeface="Cambria Math" panose="02040503050406030204" pitchFamily="18" charset="0"/>
                          </a:rPr>
                          <m:t>𝑴</m:t>
                        </m:r>
                      </m:e>
                      <m:sub>
                        <m:r>
                          <a:rPr lang="zh-CN" altLang="en-US" b="1">
                            <a:solidFill>
                              <a:schemeClr val="accent1"/>
                            </a:solidFill>
                            <a:latin typeface="Cambria Math" panose="02040503050406030204" pitchFamily="18" charset="0"/>
                          </a:rPr>
                          <m:t>𝟏</m:t>
                        </m:r>
                      </m:sub>
                    </m:sSub>
                    <m:r>
                      <a:rPr lang="zh-CN" altLang="en-US" b="1">
                        <a:solidFill>
                          <a:schemeClr val="accent1"/>
                        </a:solidFill>
                        <a:latin typeface="Cambria Math" panose="02040503050406030204" pitchFamily="18" charset="0"/>
                      </a:rPr>
                      <m:t>−</m:t>
                    </m:r>
                    <m:sSub>
                      <m:sSubPr>
                        <m:ctrlPr>
                          <a:rPr lang="zh-CN" altLang="en-US" b="1" i="1">
                            <a:solidFill>
                              <a:schemeClr val="accent1"/>
                            </a:solidFill>
                            <a:latin typeface="Cambria Math" panose="02040503050406030204" pitchFamily="18" charset="0"/>
                          </a:rPr>
                        </m:ctrlPr>
                      </m:sSubPr>
                      <m:e>
                        <m:r>
                          <a:rPr lang="zh-CN" altLang="en-US" b="1" i="1">
                            <a:solidFill>
                              <a:schemeClr val="accent1"/>
                            </a:solidFill>
                            <a:latin typeface="Cambria Math" panose="02040503050406030204" pitchFamily="18" charset="0"/>
                          </a:rPr>
                          <m:t>𝑴</m:t>
                        </m:r>
                      </m:e>
                      <m:sub>
                        <m:r>
                          <a:rPr lang="zh-CN" altLang="en-US" b="1">
                            <a:solidFill>
                              <a:schemeClr val="accent1"/>
                            </a:solidFill>
                            <a:latin typeface="Cambria Math" panose="02040503050406030204" pitchFamily="18" charset="0"/>
                          </a:rPr>
                          <m:t>𝟐</m:t>
                        </m:r>
                      </m:sub>
                    </m:sSub>
                  </m:oMath>
                </a14:m>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的函数</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只要求出互感</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𝑴</m:t>
                        </m:r>
                      </m:e>
                      <m:sub>
                        <m:r>
                          <a:rPr lang="zh-CN" altLang="en-US" b="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𝑴</m:t>
                        </m:r>
                      </m:e>
                      <m:sub>
                        <m:r>
                          <a:rPr lang="zh-CN" altLang="en-US" b="1">
                            <a:latin typeface="Cambria Math" panose="02040503050406030204" pitchFamily="18" charset="0"/>
                          </a:rPr>
                          <m:t>𝟐</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对活动衔铁位移</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x</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的关系式即可得到螺线管式差动变压器的基本特性表达式</a:t>
                </a:r>
              </a:p>
            </p:txBody>
          </p:sp>
        </mc:Choice>
        <mc:Fallback xmlns="">
          <p:sp>
            <p:nvSpPr>
              <p:cNvPr id="26" name="矩形 25"/>
              <p:cNvSpPr>
                <a:spLocks noRot="1" noChangeAspect="1" noMove="1" noResize="1" noEditPoints="1" noAdjustHandles="1" noChangeArrowheads="1" noChangeShapeType="1" noTextEdit="1"/>
              </p:cNvSpPr>
              <p:nvPr/>
            </p:nvSpPr>
            <p:spPr>
              <a:xfrm>
                <a:off x="228600" y="1707654"/>
                <a:ext cx="8686800" cy="3180871"/>
              </a:xfrm>
              <a:prstGeom prst="rect">
                <a:avLst/>
              </a:prstGeom>
              <a:blipFill>
                <a:blip r:embed="rId3"/>
                <a:stretch>
                  <a:fillRect l="-350" t="-380"/>
                </a:stretch>
              </a:blipFill>
            </p:spPr>
            <p:txBody>
              <a:bodyPr/>
              <a:lstStyle/>
              <a:p>
                <a:r>
                  <a:rPr lang="zh-CN" altLang="en-US">
                    <a:noFill/>
                  </a:rPr>
                  <a:t> </a:t>
                </a:r>
              </a:p>
            </p:txBody>
          </p:sp>
        </mc:Fallback>
      </mc:AlternateContent>
      <p:sp>
        <p:nvSpPr>
          <p:cNvPr id="27" name="矩形 26"/>
          <p:cNvSpPr/>
          <p:nvPr/>
        </p:nvSpPr>
        <p:spPr>
          <a:xfrm>
            <a:off x="899592" y="1233797"/>
            <a:ext cx="37444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螺线管式差动变压器的工作原理</a:t>
            </a:r>
          </a:p>
        </p:txBody>
      </p:sp>
      <p:sp>
        <p:nvSpPr>
          <p:cNvPr id="28" name="七角星 27"/>
          <p:cNvSpPr/>
          <p:nvPr/>
        </p:nvSpPr>
        <p:spPr>
          <a:xfrm>
            <a:off x="395536"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2627784" y="2076347"/>
                <a:ext cx="3462679" cy="6377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b="1" i="1">
                              <a:latin typeface="Cambria Math" panose="02040503050406030204" pitchFamily="18" charset="0"/>
                            </a:rPr>
                          </m:ctrlPr>
                        </m:sSubPr>
                        <m:e>
                          <m:acc>
                            <m:accPr>
                              <m:chr m:val="̇"/>
                              <m:ctrlPr>
                                <a:rPr lang="zh-CN" altLang="en-US" sz="1600" b="1" i="1">
                                  <a:latin typeface="Cambria Math" panose="02040503050406030204" pitchFamily="18" charset="0"/>
                                </a:rPr>
                              </m:ctrlPr>
                            </m:accPr>
                            <m:e>
                              <m:r>
                                <a:rPr lang="zh-CN" altLang="en-US" sz="1600" b="1" i="1">
                                  <a:latin typeface="Cambria Math" panose="02040503050406030204" pitchFamily="18" charset="0"/>
                                </a:rPr>
                                <m:t>𝑼</m:t>
                              </m:r>
                            </m:e>
                          </m:acc>
                        </m:e>
                        <m:sub>
                          <m:r>
                            <a:rPr lang="zh-CN" altLang="en-US" sz="1600" b="1" i="0">
                              <a:latin typeface="Cambria Math" panose="02040503050406030204" pitchFamily="18" charset="0"/>
                            </a:rPr>
                            <m:t>𝟎</m:t>
                          </m:r>
                        </m:sub>
                      </m:sSub>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acc>
                            <m:accPr>
                              <m:chr m:val="̇"/>
                              <m:ctrlPr>
                                <a:rPr lang="zh-CN" altLang="en-US" sz="1600" b="1" i="1">
                                  <a:latin typeface="Cambria Math" panose="02040503050406030204" pitchFamily="18" charset="0"/>
                                </a:rPr>
                              </m:ctrlPr>
                            </m:accPr>
                            <m:e>
                              <m:r>
                                <a:rPr lang="zh-CN" altLang="en-US" sz="1600" b="1" i="1">
                                  <a:latin typeface="Cambria Math" panose="02040503050406030204" pitchFamily="18" charset="0"/>
                                </a:rPr>
                                <m:t>𝑬</m:t>
                              </m:r>
                            </m:e>
                          </m:acc>
                        </m:e>
                        <m:sub>
                          <m:r>
                            <a:rPr lang="zh-CN" altLang="en-US" sz="1600" b="1" i="0">
                              <a:latin typeface="Cambria Math" panose="02040503050406030204" pitchFamily="18" charset="0"/>
                            </a:rPr>
                            <m:t>𝟐</m:t>
                          </m:r>
                          <m:r>
                            <a:rPr lang="zh-CN" altLang="en-US" sz="1600" b="1" i="1">
                              <a:latin typeface="Cambria Math" panose="02040503050406030204" pitchFamily="18" charset="0"/>
                            </a:rPr>
                            <m:t>𝒂</m:t>
                          </m:r>
                        </m:sub>
                      </m:sSub>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acc>
                            <m:accPr>
                              <m:chr m:val="̇"/>
                              <m:ctrlPr>
                                <a:rPr lang="zh-CN" altLang="en-US" sz="1600" b="1" i="1">
                                  <a:latin typeface="Cambria Math" panose="02040503050406030204" pitchFamily="18" charset="0"/>
                                </a:rPr>
                              </m:ctrlPr>
                            </m:accPr>
                            <m:e>
                              <m:r>
                                <a:rPr lang="zh-CN" altLang="en-US" sz="1600" b="1" i="1">
                                  <a:latin typeface="Cambria Math" panose="02040503050406030204" pitchFamily="18" charset="0"/>
                                </a:rPr>
                                <m:t>𝑬</m:t>
                              </m:r>
                            </m:e>
                          </m:acc>
                        </m:e>
                        <m:sub>
                          <m:r>
                            <a:rPr lang="zh-CN" altLang="en-US" sz="1600" b="1" i="0">
                              <a:latin typeface="Cambria Math" panose="02040503050406030204" pitchFamily="18" charset="0"/>
                            </a:rPr>
                            <m:t>𝟐</m:t>
                          </m:r>
                          <m:r>
                            <a:rPr lang="zh-CN" altLang="en-US" sz="1600" b="1" i="1">
                              <a:latin typeface="Cambria Math" panose="02040503050406030204" pitchFamily="18" charset="0"/>
                            </a:rPr>
                            <m:t>𝒃</m:t>
                          </m:r>
                        </m:sub>
                      </m:sSub>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r>
                            <a:rPr lang="zh-CN" altLang="en-US" sz="1600" b="1" i="0">
                              <a:latin typeface="Cambria Math" panose="02040503050406030204" pitchFamily="18" charset="0"/>
                            </a:rPr>
                            <m:t>𝐣</m:t>
                          </m:r>
                          <m:r>
                            <a:rPr lang="zh-CN" altLang="en-US" sz="1600" b="1" i="1">
                              <a:latin typeface="Cambria Math" panose="02040503050406030204" pitchFamily="18" charset="0"/>
                            </a:rPr>
                            <m:t>𝝎</m:t>
                          </m:r>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𝑴</m:t>
                              </m:r>
                            </m:e>
                            <m:sub>
                              <m:r>
                                <a:rPr lang="zh-CN" altLang="en-US" sz="1600" b="1" i="0">
                                  <a:latin typeface="Cambria Math" panose="02040503050406030204" pitchFamily="18" charset="0"/>
                                </a:rPr>
                                <m:t>𝟏</m:t>
                              </m:r>
                            </m:sub>
                          </m:sSub>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𝑴</m:t>
                              </m:r>
                            </m:e>
                            <m:sub>
                              <m:r>
                                <a:rPr lang="zh-CN" altLang="en-US" sz="1600" b="1" i="0">
                                  <a:latin typeface="Cambria Math" panose="02040503050406030204" pitchFamily="18" charset="0"/>
                                </a:rPr>
                                <m:t>𝟐</m:t>
                              </m:r>
                            </m:sub>
                          </m:sSub>
                          <m:r>
                            <a:rPr lang="zh-CN" altLang="en-US" sz="1600" b="1" i="0">
                              <a:latin typeface="Cambria Math" panose="02040503050406030204" pitchFamily="18" charset="0"/>
                            </a:rPr>
                            <m:t>)</m:t>
                          </m:r>
                          <m:acc>
                            <m:accPr>
                              <m:chr m:val="̇"/>
                              <m:ctrlPr>
                                <a:rPr lang="zh-CN" altLang="en-US" sz="1600" b="1" i="1">
                                  <a:latin typeface="Cambria Math" panose="02040503050406030204" pitchFamily="18" charset="0"/>
                                </a:rPr>
                              </m:ctrlPr>
                            </m:accPr>
                            <m:e>
                              <m:r>
                                <a:rPr lang="zh-CN" altLang="en-US" sz="1600" b="1" i="1">
                                  <a:latin typeface="Cambria Math" panose="02040503050406030204" pitchFamily="18" charset="0"/>
                                </a:rPr>
                                <m:t>𝑼</m:t>
                              </m:r>
                            </m:e>
                          </m:acc>
                        </m:num>
                        <m:den>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𝒓</m:t>
                              </m:r>
                            </m:e>
                            <m:sub>
                              <m:r>
                                <a:rPr lang="zh-CN" altLang="en-US" sz="1600" b="1" i="0">
                                  <a:latin typeface="Cambria Math" panose="02040503050406030204" pitchFamily="18" charset="0"/>
                                </a:rPr>
                                <m:t>𝟏</m:t>
                              </m:r>
                            </m:sub>
                          </m:sSub>
                          <m:r>
                            <a:rPr lang="zh-CN" altLang="en-US" sz="1600" b="1" i="0">
                              <a:latin typeface="Cambria Math" panose="02040503050406030204" pitchFamily="18" charset="0"/>
                            </a:rPr>
                            <m:t>+</m:t>
                          </m:r>
                          <m:r>
                            <a:rPr lang="zh-CN" altLang="en-US" sz="1600" b="1" i="0">
                              <a:latin typeface="Cambria Math" panose="02040503050406030204" pitchFamily="18" charset="0"/>
                            </a:rPr>
                            <m:t>𝐣</m:t>
                          </m:r>
                          <m:r>
                            <a:rPr lang="zh-CN" altLang="en-US" sz="1600" b="1" i="1">
                              <a:latin typeface="Cambria Math" panose="02040503050406030204" pitchFamily="18" charset="0"/>
                            </a:rPr>
                            <m:t>𝝎</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𝑳</m:t>
                              </m:r>
                            </m:e>
                            <m:sub>
                              <m:r>
                                <a:rPr lang="zh-CN" altLang="en-US" sz="1600" b="1" i="0">
                                  <a:latin typeface="Cambria Math" panose="02040503050406030204" pitchFamily="18" charset="0"/>
                                </a:rPr>
                                <m:t>𝟏</m:t>
                              </m:r>
                            </m:sub>
                          </m:sSub>
                        </m:den>
                      </m:f>
                    </m:oMath>
                  </m:oMathPara>
                </a14:m>
                <a:endParaRPr lang="zh-CN" altLang="en-US" sz="1600" b="1" dirty="0"/>
              </a:p>
            </p:txBody>
          </p:sp>
        </mc:Choice>
        <mc:Fallback xmlns="">
          <p:sp>
            <p:nvSpPr>
              <p:cNvPr id="5" name="矩形 4"/>
              <p:cNvSpPr>
                <a:spLocks noRot="1" noChangeAspect="1" noMove="1" noResize="1" noEditPoints="1" noAdjustHandles="1" noChangeArrowheads="1" noChangeShapeType="1" noTextEdit="1"/>
              </p:cNvSpPr>
              <p:nvPr/>
            </p:nvSpPr>
            <p:spPr>
              <a:xfrm>
                <a:off x="2627784" y="2076347"/>
                <a:ext cx="3462679" cy="63773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549156" y="2763370"/>
                <a:ext cx="2045688" cy="867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b="1" i="1" smtClean="0">
                              <a:latin typeface="Cambria Math" panose="02040503050406030204" pitchFamily="18" charset="0"/>
                            </a:rPr>
                          </m:ctrlPr>
                        </m:sSubPr>
                        <m:e>
                          <m:r>
                            <a:rPr lang="zh-CN" altLang="en-US" sz="1600" b="1" i="1">
                              <a:latin typeface="Cambria Math" panose="02040503050406030204" pitchFamily="18" charset="0"/>
                            </a:rPr>
                            <m:t>𝑼</m:t>
                          </m:r>
                        </m:e>
                        <m:sub>
                          <m:r>
                            <a:rPr lang="zh-CN" altLang="en-US" sz="1600" b="1" i="0">
                              <a:latin typeface="Cambria Math" panose="02040503050406030204" pitchFamily="18" charset="0"/>
                            </a:rPr>
                            <m:t>𝟎</m:t>
                          </m:r>
                        </m:sub>
                      </m:sSub>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r>
                            <a:rPr lang="zh-CN" altLang="en-US" sz="1600" b="1" i="1">
                              <a:latin typeface="Cambria Math" panose="02040503050406030204" pitchFamily="18" charset="0"/>
                            </a:rPr>
                            <m:t>𝝎</m:t>
                          </m:r>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𝑴</m:t>
                              </m:r>
                            </m:e>
                            <m:sub>
                              <m:r>
                                <a:rPr lang="zh-CN" altLang="en-US" sz="1600" b="1" i="0">
                                  <a:latin typeface="Cambria Math" panose="02040503050406030204" pitchFamily="18" charset="0"/>
                                </a:rPr>
                                <m:t>𝟏</m:t>
                              </m:r>
                            </m:sub>
                          </m:sSub>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𝑴</m:t>
                              </m:r>
                            </m:e>
                            <m:sub>
                              <m:r>
                                <a:rPr lang="zh-CN" altLang="en-US" sz="1600" b="1" i="0">
                                  <a:latin typeface="Cambria Math" panose="02040503050406030204" pitchFamily="18" charset="0"/>
                                </a:rPr>
                                <m:t>𝟐</m:t>
                              </m:r>
                            </m:sub>
                          </m:sSub>
                          <m:r>
                            <a:rPr lang="zh-CN" altLang="en-US" sz="1600" b="1" i="0">
                              <a:latin typeface="Cambria Math" panose="02040503050406030204" pitchFamily="18" charset="0"/>
                            </a:rPr>
                            <m:t>)</m:t>
                          </m:r>
                          <m:r>
                            <a:rPr lang="zh-CN" altLang="en-US" sz="1600" b="1" i="1">
                              <a:latin typeface="Cambria Math" panose="02040503050406030204" pitchFamily="18" charset="0"/>
                            </a:rPr>
                            <m:t>𝑼</m:t>
                          </m:r>
                        </m:num>
                        <m:den>
                          <m:rad>
                            <m:radPr>
                              <m:degHide m:val="on"/>
                              <m:ctrlPr>
                                <a:rPr lang="zh-CN" altLang="en-US" sz="1600" b="1" i="1">
                                  <a:latin typeface="Cambria Math" panose="02040503050406030204" pitchFamily="18" charset="0"/>
                                </a:rPr>
                              </m:ctrlPr>
                            </m:radPr>
                            <m:deg/>
                            <m:e>
                              <m:sSubSup>
                                <m:sSubSupPr>
                                  <m:ctrlPr>
                                    <a:rPr lang="zh-CN" altLang="en-US" sz="1600" b="1" i="1">
                                      <a:latin typeface="Cambria Math" panose="02040503050406030204" pitchFamily="18" charset="0"/>
                                    </a:rPr>
                                  </m:ctrlPr>
                                </m:sSubSupPr>
                                <m:e>
                                  <m:r>
                                    <a:rPr lang="zh-CN" altLang="en-US" sz="1600" b="1" i="1">
                                      <a:latin typeface="Cambria Math" panose="02040503050406030204" pitchFamily="18" charset="0"/>
                                    </a:rPr>
                                    <m:t>𝒓</m:t>
                                  </m:r>
                                </m:e>
                                <m:sub>
                                  <m:r>
                                    <a:rPr lang="zh-CN" altLang="en-US" sz="1600" b="1" i="0">
                                      <a:latin typeface="Cambria Math" panose="02040503050406030204" pitchFamily="18" charset="0"/>
                                    </a:rPr>
                                    <m:t>𝟏</m:t>
                                  </m:r>
                                </m:sub>
                                <m:sup>
                                  <m:r>
                                    <a:rPr lang="zh-CN" altLang="en-US" sz="1600" b="1" i="0">
                                      <a:latin typeface="Cambria Math" panose="02040503050406030204" pitchFamily="18" charset="0"/>
                                    </a:rPr>
                                    <m:t>𝟐</m:t>
                                  </m:r>
                                </m:sup>
                              </m:sSubSup>
                              <m:r>
                                <a:rPr lang="zh-CN" altLang="en-US" sz="1600" b="1" i="0" smtClean="0">
                                  <a:latin typeface="Cambria Math" panose="02040503050406030204" pitchFamily="18" charset="0"/>
                                </a:rPr>
                                <m:t>+</m:t>
                              </m:r>
                              <m:sSup>
                                <m:sSupPr>
                                  <m:ctrlPr>
                                    <a:rPr lang="en-US" altLang="zh-CN" sz="1600" b="1" i="1" smtClean="0">
                                      <a:latin typeface="Cambria Math" panose="02040503050406030204" pitchFamily="18" charset="0"/>
                                    </a:rPr>
                                  </m:ctrlPr>
                                </m:sSupPr>
                                <m:e>
                                  <m:r>
                                    <a:rPr lang="zh-CN" altLang="en-US" sz="1600" b="1">
                                      <a:latin typeface="Cambria Math" panose="02040503050406030204" pitchFamily="18" charset="0"/>
                                    </a:rPr>
                                    <m:t>(</m:t>
                                  </m:r>
                                  <m:r>
                                    <a:rPr lang="zh-CN" altLang="en-US" sz="1600" b="1" i="1">
                                      <a:latin typeface="Cambria Math" panose="02040503050406030204" pitchFamily="18" charset="0"/>
                                    </a:rPr>
                                    <m:t>𝝎</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𝑳</m:t>
                                      </m:r>
                                    </m:e>
                                    <m:sub>
                                      <m:r>
                                        <a:rPr lang="zh-CN" altLang="en-US" sz="1600" b="1" i="1">
                                          <a:latin typeface="Cambria Math" panose="02040503050406030204" pitchFamily="18" charset="0"/>
                                        </a:rPr>
                                        <m:t>𝟏</m:t>
                                      </m:r>
                                    </m:sub>
                                  </m:sSub>
                                  <m:r>
                                    <a:rPr lang="en-US" altLang="zh-CN" sz="1600" b="1" i="1">
                                      <a:latin typeface="Cambria Math" panose="02040503050406030204" pitchFamily="18" charset="0"/>
                                    </a:rPr>
                                    <m:t>)</m:t>
                                  </m:r>
                                </m:e>
                                <m:sup>
                                  <m:r>
                                    <a:rPr lang="en-US" altLang="zh-CN" sz="1600" b="1" i="1" smtClean="0">
                                      <a:latin typeface="Cambria Math" panose="02040503050406030204" pitchFamily="18" charset="0"/>
                                    </a:rPr>
                                    <m:t>𝟐</m:t>
                                  </m:r>
                                </m:sup>
                              </m:sSup>
                            </m:e>
                          </m:rad>
                        </m:den>
                      </m:f>
                    </m:oMath>
                  </m:oMathPara>
                </a14:m>
                <a:endParaRPr lang="zh-CN" altLang="en-US" sz="1600" b="1" dirty="0"/>
              </a:p>
            </p:txBody>
          </p:sp>
        </mc:Choice>
        <mc:Fallback xmlns="">
          <p:sp>
            <p:nvSpPr>
              <p:cNvPr id="7" name="矩形 6"/>
              <p:cNvSpPr>
                <a:spLocks noRot="1" noChangeAspect="1" noMove="1" noResize="1" noEditPoints="1" noAdjustHandles="1" noChangeArrowheads="1" noChangeShapeType="1" noTextEdit="1"/>
              </p:cNvSpPr>
              <p:nvPr/>
            </p:nvSpPr>
            <p:spPr>
              <a:xfrm>
                <a:off x="3549156" y="2763370"/>
                <a:ext cx="2045688" cy="86761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54845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83368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72409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差动变压器式传感器</a:t>
            </a:r>
          </a:p>
        </p:txBody>
      </p:sp>
      <mc:AlternateContent xmlns:mc="http://schemas.openxmlformats.org/markup-compatibility/2006" xmlns:a14="http://schemas.microsoft.com/office/drawing/2010/main">
        <mc:Choice Requires="a14">
          <p:sp>
            <p:nvSpPr>
              <p:cNvPr id="26" name="矩形 25"/>
              <p:cNvSpPr/>
              <p:nvPr/>
            </p:nvSpPr>
            <p:spPr>
              <a:xfrm>
                <a:off x="228600" y="1671650"/>
                <a:ext cx="8686800" cy="326397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活动衔铁处于中间位置时，</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r>
                      <a:rPr lang="en-US" altLang="zh-CN" b="1" i="1">
                        <a:latin typeface="Cambria Math" panose="02040503050406030204" pitchFamily="18" charset="0"/>
                      </a:rPr>
                      <m:t>𝑴</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，故输出电压为：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活动衔铁向上移动时，</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r>
                      <a:rPr lang="en-US" altLang="zh-CN" b="1" i="1">
                        <a:latin typeface="Cambria Math" panose="02040503050406030204" pitchFamily="18" charset="0"/>
                      </a:rPr>
                      <m:t>𝑴</m:t>
                    </m:r>
                    <m:r>
                      <a:rPr lang="en-US" altLang="zh-CN" b="1" i="1">
                        <a:latin typeface="Cambria Math" panose="02040503050406030204" pitchFamily="18" charset="0"/>
                      </a:rPr>
                      <m:t>+</m:t>
                    </m:r>
                    <m:r>
                      <a:rPr lang="en-US" altLang="zh-CN" b="1" i="1">
                        <a:latin typeface="Cambria Math" panose="02040503050406030204" pitchFamily="18" charset="0"/>
                      </a:rPr>
                      <m:t>𝜟</m:t>
                    </m:r>
                    <m:r>
                      <a:rPr lang="en-US" altLang="zh-CN" b="1" i="1">
                        <a:latin typeface="Cambria Math" panose="02040503050406030204" pitchFamily="18" charset="0"/>
                      </a:rPr>
                      <m:t>𝑴</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zh-CN" dirty="0"/>
                  <a:t> </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r>
                      <a:rPr lang="en-US" altLang="zh-CN" b="1" i="1">
                        <a:latin typeface="Cambria Math" panose="02040503050406030204" pitchFamily="18" charset="0"/>
                      </a:rPr>
                      <m:t>𝑴</m:t>
                    </m:r>
                    <m:r>
                      <a:rPr lang="en-US" altLang="zh-CN" b="1" i="1">
                        <a:latin typeface="Cambria Math" panose="02040503050406030204" pitchFamily="18" charset="0"/>
                      </a:rPr>
                      <m:t>−</m:t>
                    </m:r>
                    <m:r>
                      <a:rPr lang="en-US" altLang="zh-CN" b="1" i="1">
                        <a:latin typeface="Cambria Math" panose="02040503050406030204" pitchFamily="18" charset="0"/>
                      </a:rPr>
                      <m:t>𝜟</m:t>
                    </m:r>
                    <m:r>
                      <a:rPr lang="en-US" altLang="zh-CN" b="1" i="1">
                        <a:latin typeface="Cambria Math" panose="02040503050406030204" pitchFamily="18" charset="0"/>
                      </a:rPr>
                      <m:t>𝑴</m:t>
                    </m:r>
                  </m:oMath>
                </a14:m>
                <a:r>
                  <a:rPr lang="zh-CN" altLang="en-US" b="1" dirty="0"/>
                  <a:t>，</a:t>
                </a:r>
                <a:r>
                  <a:rPr lang="zh-CN" altLang="en-US" b="1" dirty="0">
                    <a:solidFill>
                      <a:prstClr val="black"/>
                    </a:solidFill>
                    <a:latin typeface="Times New Roman" panose="02020603050405020304" pitchFamily="18" charset="0"/>
                    <a:ea typeface="微软雅黑" panose="020B0503020204020204" pitchFamily="34" charset="-122"/>
                  </a:rPr>
                  <a:t>输出电压为</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zh-CN"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p>
              <a:p>
                <a:pPr marL="285750" indent="-285750">
                  <a:lnSpc>
                    <a:spcPct val="110000"/>
                  </a:lnSpc>
                  <a:buClr>
                    <a:schemeClr val="accent3">
                      <a:lumMod val="75000"/>
                    </a:schemeClr>
                  </a:buClr>
                  <a:buFont typeface="Wingdings" pitchFamily="2" charset="2"/>
                  <a:buChar char="Ø"/>
                </a:pPr>
                <a:endParaRPr lang="en-US" altLang="zh-CN" b="1" dirty="0"/>
              </a:p>
              <a:p>
                <a:pPr marL="285750" indent="-285750">
                  <a:lnSpc>
                    <a:spcPct val="110000"/>
                  </a:lnSpc>
                  <a:buClr>
                    <a:schemeClr val="accent3">
                      <a:lumMod val="75000"/>
                    </a:schemeClr>
                  </a:buClr>
                  <a:buFont typeface="Wingdings" pitchFamily="2" charset="2"/>
                  <a:buChar char="Ø"/>
                </a:pPr>
                <a:endParaRPr lang="zh-CN" altLang="zh-CN" b="1" dirty="0"/>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活动衔铁向上移动时，</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r>
                      <a:rPr lang="en-US" altLang="zh-CN" b="1" i="1">
                        <a:latin typeface="Cambria Math" panose="02040503050406030204" pitchFamily="18" charset="0"/>
                      </a:rPr>
                      <m:t>𝑴</m:t>
                    </m:r>
                    <m:r>
                      <a:rPr lang="en-US" altLang="zh-CN" b="1" i="1" smtClean="0">
                        <a:latin typeface="Cambria Math" panose="02040503050406030204" pitchFamily="18" charset="0"/>
                      </a:rPr>
                      <m:t>−</m:t>
                    </m:r>
                    <m:r>
                      <a:rPr lang="en-US" altLang="zh-CN" b="1" i="1">
                        <a:latin typeface="Cambria Math" panose="02040503050406030204" pitchFamily="18" charset="0"/>
                      </a:rPr>
                      <m:t>𝜟</m:t>
                    </m:r>
                    <m:r>
                      <a:rPr lang="en-US" altLang="zh-CN" b="1" i="1">
                        <a:latin typeface="Cambria Math" panose="02040503050406030204" pitchFamily="18" charset="0"/>
                      </a:rPr>
                      <m:t>𝑴</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zh-CN" dirty="0"/>
                  <a:t> </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r>
                      <a:rPr lang="en-US" altLang="zh-CN" b="1" i="1">
                        <a:latin typeface="Cambria Math" panose="02040503050406030204" pitchFamily="18" charset="0"/>
                      </a:rPr>
                      <m:t>𝑴</m:t>
                    </m:r>
                    <m:r>
                      <a:rPr lang="en-US" altLang="zh-CN" b="1" i="1">
                        <a:latin typeface="Cambria Math" panose="02040503050406030204" pitchFamily="18" charset="0"/>
                      </a:rPr>
                      <m:t>+</m:t>
                    </m:r>
                    <m:r>
                      <a:rPr lang="en-US" altLang="zh-CN" b="1" i="1">
                        <a:latin typeface="Cambria Math" panose="02040503050406030204" pitchFamily="18" charset="0"/>
                      </a:rPr>
                      <m:t>𝜟</m:t>
                    </m:r>
                    <m:r>
                      <a:rPr lang="en-US" altLang="zh-CN" b="1" i="1">
                        <a:latin typeface="Cambria Math" panose="02040503050406030204" pitchFamily="18" charset="0"/>
                      </a:rPr>
                      <m:t>𝑴</m:t>
                    </m:r>
                  </m:oMath>
                </a14:m>
                <a:r>
                  <a:rPr lang="zh-CN" altLang="en-US" b="1" dirty="0"/>
                  <a:t>，</a:t>
                </a:r>
                <a:r>
                  <a:rPr lang="zh-CN" altLang="en-US" b="1" dirty="0">
                    <a:solidFill>
                      <a:prstClr val="black"/>
                    </a:solidFill>
                    <a:latin typeface="Times New Roman" panose="02020603050405020304" pitchFamily="18" charset="0"/>
                    <a:ea typeface="微软雅黑" panose="020B0503020204020204" pitchFamily="34" charset="-122"/>
                  </a:rPr>
                  <a:t>输出电压为</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zh-CN"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26" name="矩形 25"/>
              <p:cNvSpPr>
                <a:spLocks noRot="1" noChangeAspect="1" noMove="1" noResize="1" noEditPoints="1" noAdjustHandles="1" noChangeArrowheads="1" noChangeShapeType="1" noTextEdit="1"/>
              </p:cNvSpPr>
              <p:nvPr/>
            </p:nvSpPr>
            <p:spPr>
              <a:xfrm>
                <a:off x="228600" y="1671650"/>
                <a:ext cx="8686800" cy="3263970"/>
              </a:xfrm>
              <a:prstGeom prst="rect">
                <a:avLst/>
              </a:prstGeom>
              <a:blipFill>
                <a:blip r:embed="rId3"/>
                <a:stretch>
                  <a:fillRect l="-350"/>
                </a:stretch>
              </a:blipFill>
            </p:spPr>
            <p:txBody>
              <a:bodyPr/>
              <a:lstStyle/>
              <a:p>
                <a:r>
                  <a:rPr lang="zh-CN" altLang="en-US">
                    <a:noFill/>
                  </a:rPr>
                  <a:t> </a:t>
                </a:r>
              </a:p>
            </p:txBody>
          </p:sp>
        </mc:Fallback>
      </mc:AlternateContent>
      <p:sp>
        <p:nvSpPr>
          <p:cNvPr id="27" name="矩形 26"/>
          <p:cNvSpPr/>
          <p:nvPr/>
        </p:nvSpPr>
        <p:spPr>
          <a:xfrm>
            <a:off x="899592" y="1233797"/>
            <a:ext cx="37444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螺线管式差动变压器的工作原理</a:t>
            </a:r>
          </a:p>
        </p:txBody>
      </p:sp>
      <p:sp>
        <p:nvSpPr>
          <p:cNvPr id="28" name="七角星 27"/>
          <p:cNvSpPr/>
          <p:nvPr/>
        </p:nvSpPr>
        <p:spPr>
          <a:xfrm>
            <a:off x="395536"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4094177" y="2031690"/>
                <a:ext cx="9556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r>
                        <a:rPr lang="zh-CN" altLang="en-US" b="1" i="0">
                          <a:latin typeface="Cambria Math" panose="02040503050406030204" pitchFamily="18" charset="0"/>
                        </a:rPr>
                        <m:t>𝟎</m:t>
                      </m:r>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4094177" y="2031690"/>
                <a:ext cx="955646"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459419" y="2787774"/>
                <a:ext cx="2225161" cy="9573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latin typeface="Cambria Math" panose="02040503050406030204" pitchFamily="18" charset="0"/>
                            </a:rPr>
                          </m:ctrlPr>
                        </m:sSubPr>
                        <m:e>
                          <m:r>
                            <a:rPr lang="zh-CN" altLang="en-US" b="1" i="1">
                              <a:latin typeface="Cambria Math" panose="02040503050406030204" pitchFamily="18" charset="0"/>
                            </a:rPr>
                            <m:t>𝑼</m:t>
                          </m:r>
                        </m:e>
                        <m:sub>
                          <m:r>
                            <a:rPr lang="zh-CN" altLang="en-US" b="1" i="1">
                              <a:latin typeface="Cambria Math" panose="02040503050406030204" pitchFamily="18" charset="0"/>
                            </a:rPr>
                            <m:t>𝒐</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𝟐</m:t>
                          </m:r>
                          <m:r>
                            <a:rPr lang="zh-CN" altLang="en-US" b="1" i="1">
                              <a:latin typeface="Cambria Math" panose="02040503050406030204" pitchFamily="18" charset="0"/>
                            </a:rPr>
                            <m:t>𝝎</m:t>
                          </m:r>
                          <m:r>
                            <a:rPr lang="zh-CN" altLang="en-US" b="1" i="0">
                              <a:latin typeface="Cambria Math" panose="02040503050406030204" pitchFamily="18" charset="0"/>
                            </a:rPr>
                            <m:t>𝚫</m:t>
                          </m:r>
                          <m:r>
                            <a:rPr lang="zh-CN" altLang="en-US" b="1" i="1">
                              <a:latin typeface="Cambria Math" panose="02040503050406030204" pitchFamily="18" charset="0"/>
                            </a:rPr>
                            <m:t>𝑴𝑼</m:t>
                          </m:r>
                        </m:num>
                        <m:den>
                          <m:rad>
                            <m:radPr>
                              <m:degHide m:val="on"/>
                              <m:ctrlPr>
                                <a:rPr lang="zh-CN" altLang="en-US" b="1" i="1">
                                  <a:latin typeface="Cambria Math" panose="02040503050406030204" pitchFamily="18" charset="0"/>
                                </a:rPr>
                              </m:ctrlPr>
                            </m:radPr>
                            <m:deg/>
                            <m:e>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𝒓</m:t>
                                  </m:r>
                                </m:e>
                                <m:sub>
                                  <m:r>
                                    <a:rPr lang="zh-CN" altLang="en-US" b="1" i="0">
                                      <a:latin typeface="Cambria Math" panose="02040503050406030204" pitchFamily="18" charset="0"/>
                                    </a:rPr>
                                    <m:t>𝟏</m:t>
                                  </m:r>
                                </m:sub>
                                <m:sup>
                                  <m:r>
                                    <a:rPr lang="zh-CN" altLang="en-US" b="1" i="0">
                                      <a:latin typeface="Cambria Math" panose="02040503050406030204" pitchFamily="18" charset="0"/>
                                    </a:rPr>
                                    <m:t>𝟐</m:t>
                                  </m:r>
                                </m:sup>
                              </m:sSubSup>
                              <m:r>
                                <a:rPr lang="zh-CN" altLang="en-US" b="1" i="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a:latin typeface="Cambria Math" panose="02040503050406030204" pitchFamily="18" charset="0"/>
                                    </a:rPr>
                                    <m:t>(</m:t>
                                  </m:r>
                                  <m:r>
                                    <a:rPr lang="en-US" altLang="zh-CN" b="1" i="1">
                                      <a:latin typeface="Cambria Math" panose="02040503050406030204" pitchFamily="18" charset="0"/>
                                    </a:rPr>
                                    <m:t>𝝎</m:t>
                                  </m:r>
                                  <m:sSub>
                                    <m:sSubPr>
                                      <m:ctrlPr>
                                        <a:rPr lang="zh-CN" altLang="en-US" b="1" i="1">
                                          <a:latin typeface="Cambria Math" panose="02040503050406030204" pitchFamily="18" charset="0"/>
                                        </a:rPr>
                                      </m:ctrlPr>
                                    </m:sSubPr>
                                    <m:e>
                                      <m:r>
                                        <a:rPr lang="en-US" altLang="zh-CN" b="1" i="1">
                                          <a:latin typeface="Cambria Math" panose="02040503050406030204" pitchFamily="18" charset="0"/>
                                        </a:rPr>
                                        <m:t>𝑳</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e>
                                <m:sup>
                                  <m:r>
                                    <a:rPr lang="en-US" altLang="zh-CN" b="1" i="1" smtClean="0">
                                      <a:latin typeface="Cambria Math" panose="02040503050406030204" pitchFamily="18" charset="0"/>
                                    </a:rPr>
                                    <m:t>𝟐</m:t>
                                  </m:r>
                                </m:sup>
                              </m:sSup>
                            </m:e>
                          </m:rad>
                        </m:den>
                      </m:f>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459419" y="2787774"/>
                <a:ext cx="2225161" cy="95731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7678270" y="3273261"/>
                <a:ext cx="1226298" cy="377989"/>
              </a:xfrm>
              <a:prstGeom prst="rect">
                <a:avLst/>
              </a:prstGeom>
            </p:spPr>
            <p:txBody>
              <a:bodyPr wrap="none">
                <a:spAutoFit/>
              </a:bodyPr>
              <a:lstStyle/>
              <a:p>
                <a:r>
                  <a:rPr lang="zh-CN" altLang="zh-CN" b="1" dirty="0">
                    <a:solidFill>
                      <a:schemeClr val="accent3"/>
                    </a:solidFill>
                    <a:latin typeface="Times New Roman" panose="02020603050405020304" pitchFamily="18" charset="0"/>
                    <a:ea typeface="微软雅黑" panose="020B0503020204020204" pitchFamily="34" charset="-122"/>
                  </a:rPr>
                  <a:t>与</a:t>
                </a:r>
                <a14:m>
                  <m:oMath xmlns:m="http://schemas.openxmlformats.org/officeDocument/2006/math">
                    <m:sSub>
                      <m:sSubPr>
                        <m:ctrlPr>
                          <a:rPr lang="zh-CN" altLang="zh-CN" b="1" i="1">
                            <a:solidFill>
                              <a:schemeClr val="accent3"/>
                            </a:solidFill>
                            <a:latin typeface="Cambria Math" panose="02040503050406030204" pitchFamily="18" charset="0"/>
                            <a:ea typeface="微软雅黑" panose="020B0503020204020204" pitchFamily="34" charset="-122"/>
                          </a:rPr>
                        </m:ctrlPr>
                      </m:sSubPr>
                      <m:e>
                        <m:acc>
                          <m:accPr>
                            <m:chr m:val="̇"/>
                            <m:ctrlPr>
                              <a:rPr lang="zh-CN" altLang="zh-CN" b="1" i="1">
                                <a:solidFill>
                                  <a:schemeClr val="accent3"/>
                                </a:solidFill>
                                <a:latin typeface="Cambria Math" panose="02040503050406030204" pitchFamily="18" charset="0"/>
                                <a:ea typeface="微软雅黑" panose="020B0503020204020204" pitchFamily="34" charset="-122"/>
                              </a:rPr>
                            </m:ctrlPr>
                          </m:accPr>
                          <m:e>
                            <m:r>
                              <a:rPr lang="en-US" altLang="zh-CN" b="1">
                                <a:solidFill>
                                  <a:schemeClr val="accent3"/>
                                </a:solidFill>
                                <a:latin typeface="Cambria Math" panose="02040503050406030204" pitchFamily="18" charset="0"/>
                                <a:ea typeface="微软雅黑" panose="020B0503020204020204" pitchFamily="34" charset="-122"/>
                              </a:rPr>
                              <m:t>𝐸</m:t>
                            </m:r>
                          </m:e>
                        </m:acc>
                      </m:e>
                      <m:sub>
                        <m:r>
                          <a:rPr lang="en-US" altLang="zh-CN" b="1">
                            <a:solidFill>
                              <a:schemeClr val="accent3"/>
                            </a:solidFill>
                            <a:latin typeface="Cambria Math" panose="02040503050406030204" pitchFamily="18" charset="0"/>
                            <a:ea typeface="微软雅黑" panose="020B0503020204020204" pitchFamily="34" charset="-122"/>
                          </a:rPr>
                          <m:t>2</m:t>
                        </m:r>
                        <m:r>
                          <a:rPr lang="en-US" altLang="zh-CN" b="1">
                            <a:solidFill>
                              <a:schemeClr val="accent3"/>
                            </a:solidFill>
                            <a:latin typeface="Cambria Math" panose="02040503050406030204" pitchFamily="18" charset="0"/>
                            <a:ea typeface="微软雅黑" panose="020B0503020204020204" pitchFamily="34" charset="-122"/>
                          </a:rPr>
                          <m:t>𝑎</m:t>
                        </m:r>
                      </m:sub>
                    </m:sSub>
                  </m:oMath>
                </a14:m>
                <a:r>
                  <a:rPr lang="zh-CN" altLang="zh-CN" b="1" dirty="0">
                    <a:solidFill>
                      <a:schemeClr val="accent3"/>
                    </a:solidFill>
                    <a:latin typeface="Times New Roman" panose="02020603050405020304" pitchFamily="18" charset="0"/>
                    <a:ea typeface="微软雅黑" panose="020B0503020204020204" pitchFamily="34" charset="-122"/>
                  </a:rPr>
                  <a:t>同相</a:t>
                </a:r>
                <a:endParaRPr lang="zh-CN" altLang="en-US" b="1" dirty="0">
                  <a:solidFill>
                    <a:schemeClr val="accent3"/>
                  </a:solidFill>
                  <a:latin typeface="Times New Roman" panose="02020603050405020304" pitchFamily="18" charset="0"/>
                  <a:ea typeface="微软雅黑" panose="020B0503020204020204" pitchFamily="34"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7678270" y="3273261"/>
                <a:ext cx="1226298" cy="377989"/>
              </a:xfrm>
              <a:prstGeom prst="rect">
                <a:avLst/>
              </a:prstGeom>
              <a:blipFill>
                <a:blip r:embed="rId6"/>
                <a:stretch>
                  <a:fillRect l="-4478" t="-6452" r="-2488"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353620" y="3975906"/>
                <a:ext cx="2436757" cy="9573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latin typeface="Cambria Math" panose="02040503050406030204" pitchFamily="18" charset="0"/>
                            </a:rPr>
                          </m:ctrlPr>
                        </m:sSubPr>
                        <m:e>
                          <m:r>
                            <a:rPr lang="zh-CN" altLang="en-US" b="1" i="1">
                              <a:latin typeface="Cambria Math" panose="02040503050406030204" pitchFamily="18" charset="0"/>
                            </a:rPr>
                            <m:t>𝑼</m:t>
                          </m:r>
                        </m:e>
                        <m:sub>
                          <m:r>
                            <a:rPr lang="zh-CN" altLang="en-US" b="1" i="1">
                              <a:latin typeface="Cambria Math" panose="02040503050406030204" pitchFamily="18" charset="0"/>
                            </a:rPr>
                            <m:t>𝒐</m:t>
                          </m:r>
                        </m:sub>
                      </m:sSub>
                      <m:r>
                        <a:rPr lang="zh-CN" altLang="en-US" b="1" i="0">
                          <a:latin typeface="Cambria Math" panose="02040503050406030204" pitchFamily="18" charset="0"/>
                        </a:rPr>
                        <m:t>=</m:t>
                      </m:r>
                      <m:r>
                        <a:rPr lang="en-US" altLang="zh-CN" b="1" i="1">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𝟐</m:t>
                          </m:r>
                          <m:r>
                            <a:rPr lang="zh-CN" altLang="en-US" b="1" i="1">
                              <a:latin typeface="Cambria Math" panose="02040503050406030204" pitchFamily="18" charset="0"/>
                            </a:rPr>
                            <m:t>𝝎</m:t>
                          </m:r>
                          <m:r>
                            <a:rPr lang="zh-CN" altLang="en-US" b="1" i="0">
                              <a:latin typeface="Cambria Math" panose="02040503050406030204" pitchFamily="18" charset="0"/>
                            </a:rPr>
                            <m:t>𝚫</m:t>
                          </m:r>
                          <m:r>
                            <a:rPr lang="zh-CN" altLang="en-US" b="1" i="1">
                              <a:latin typeface="Cambria Math" panose="02040503050406030204" pitchFamily="18" charset="0"/>
                            </a:rPr>
                            <m:t>𝑴𝑼</m:t>
                          </m:r>
                        </m:num>
                        <m:den>
                          <m:rad>
                            <m:radPr>
                              <m:degHide m:val="on"/>
                              <m:ctrlPr>
                                <a:rPr lang="zh-CN" altLang="en-US" b="1" i="1">
                                  <a:latin typeface="Cambria Math" panose="02040503050406030204" pitchFamily="18" charset="0"/>
                                </a:rPr>
                              </m:ctrlPr>
                            </m:radPr>
                            <m:deg/>
                            <m:e>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𝒓</m:t>
                                  </m:r>
                                </m:e>
                                <m:sub>
                                  <m:r>
                                    <a:rPr lang="zh-CN" altLang="en-US" b="1" i="0">
                                      <a:latin typeface="Cambria Math" panose="02040503050406030204" pitchFamily="18" charset="0"/>
                                    </a:rPr>
                                    <m:t>𝟏</m:t>
                                  </m:r>
                                </m:sub>
                                <m:sup>
                                  <m:r>
                                    <a:rPr lang="zh-CN" altLang="en-US" b="1" i="0">
                                      <a:latin typeface="Cambria Math" panose="02040503050406030204" pitchFamily="18" charset="0"/>
                                    </a:rPr>
                                    <m:t>𝟐</m:t>
                                  </m:r>
                                </m:sup>
                              </m:sSubSup>
                              <m:r>
                                <a:rPr lang="zh-CN" altLang="en-US" b="1" i="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a:latin typeface="Cambria Math" panose="02040503050406030204" pitchFamily="18" charset="0"/>
                                    </a:rPr>
                                    <m:t>(</m:t>
                                  </m:r>
                                  <m:r>
                                    <a:rPr lang="en-US" altLang="zh-CN" b="1" i="1">
                                      <a:latin typeface="Cambria Math" panose="02040503050406030204" pitchFamily="18" charset="0"/>
                                    </a:rPr>
                                    <m:t>𝝎</m:t>
                                  </m:r>
                                  <m:sSub>
                                    <m:sSubPr>
                                      <m:ctrlPr>
                                        <a:rPr lang="zh-CN" altLang="en-US" b="1" i="1">
                                          <a:latin typeface="Cambria Math" panose="02040503050406030204" pitchFamily="18" charset="0"/>
                                        </a:rPr>
                                      </m:ctrlPr>
                                    </m:sSubPr>
                                    <m:e>
                                      <m:r>
                                        <a:rPr lang="en-US" altLang="zh-CN" b="1" i="1">
                                          <a:latin typeface="Cambria Math" panose="02040503050406030204" pitchFamily="18" charset="0"/>
                                        </a:rPr>
                                        <m:t>𝑳</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e>
                                <m:sup>
                                  <m:r>
                                    <a:rPr lang="en-US" altLang="zh-CN" b="1" i="1" smtClean="0">
                                      <a:latin typeface="Cambria Math" panose="02040503050406030204" pitchFamily="18" charset="0"/>
                                    </a:rPr>
                                    <m:t>𝟐</m:t>
                                  </m:r>
                                </m:sup>
                              </m:sSup>
                            </m:e>
                          </m:rad>
                        </m:den>
                      </m:f>
                    </m:oMath>
                  </m:oMathPara>
                </a14:m>
                <a:endParaRPr lang="zh-CN" altLang="en-US" b="1" dirty="0"/>
              </a:p>
            </p:txBody>
          </p:sp>
        </mc:Choice>
        <mc:Fallback xmlns="">
          <p:sp>
            <p:nvSpPr>
              <p:cNvPr id="12" name="矩形 11"/>
              <p:cNvSpPr>
                <a:spLocks noRot="1" noChangeAspect="1" noMove="1" noResize="1" noEditPoints="1" noAdjustHandles="1" noChangeArrowheads="1" noChangeShapeType="1" noTextEdit="1"/>
              </p:cNvSpPr>
              <p:nvPr/>
            </p:nvSpPr>
            <p:spPr>
              <a:xfrm>
                <a:off x="3353620" y="3975906"/>
                <a:ext cx="2436757" cy="95731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7678270" y="4354349"/>
                <a:ext cx="1206677" cy="377989"/>
              </a:xfrm>
              <a:prstGeom prst="rect">
                <a:avLst/>
              </a:prstGeom>
            </p:spPr>
            <p:txBody>
              <a:bodyPr wrap="none">
                <a:spAutoFit/>
              </a:bodyPr>
              <a:lstStyle/>
              <a:p>
                <a:r>
                  <a:rPr lang="zh-CN" altLang="zh-CN" b="1" dirty="0">
                    <a:solidFill>
                      <a:schemeClr val="accent3"/>
                    </a:solidFill>
                    <a:latin typeface="Times New Roman" panose="02020603050405020304" pitchFamily="18" charset="0"/>
                    <a:ea typeface="微软雅黑" panose="020B0503020204020204" pitchFamily="34" charset="-122"/>
                  </a:rPr>
                  <a:t>与</a:t>
                </a:r>
                <a14:m>
                  <m:oMath xmlns:m="http://schemas.openxmlformats.org/officeDocument/2006/math">
                    <m:sSub>
                      <m:sSubPr>
                        <m:ctrlPr>
                          <a:rPr lang="zh-CN" altLang="zh-CN" b="1" i="1">
                            <a:solidFill>
                              <a:schemeClr val="accent3"/>
                            </a:solidFill>
                            <a:latin typeface="Cambria Math" panose="02040503050406030204" pitchFamily="18" charset="0"/>
                            <a:ea typeface="微软雅黑" panose="020B0503020204020204" pitchFamily="34" charset="-122"/>
                          </a:rPr>
                        </m:ctrlPr>
                      </m:sSubPr>
                      <m:e>
                        <m:acc>
                          <m:accPr>
                            <m:chr m:val="̇"/>
                            <m:ctrlPr>
                              <a:rPr lang="zh-CN" altLang="zh-CN" b="1" i="1">
                                <a:solidFill>
                                  <a:schemeClr val="accent3"/>
                                </a:solidFill>
                                <a:latin typeface="Cambria Math" panose="02040503050406030204" pitchFamily="18" charset="0"/>
                                <a:ea typeface="微软雅黑" panose="020B0503020204020204" pitchFamily="34" charset="-122"/>
                              </a:rPr>
                            </m:ctrlPr>
                          </m:accPr>
                          <m:e>
                            <m:r>
                              <a:rPr lang="en-US" altLang="zh-CN" b="1">
                                <a:solidFill>
                                  <a:schemeClr val="accent3"/>
                                </a:solidFill>
                                <a:latin typeface="Cambria Math" panose="02040503050406030204" pitchFamily="18" charset="0"/>
                                <a:ea typeface="微软雅黑" panose="020B0503020204020204" pitchFamily="34" charset="-122"/>
                              </a:rPr>
                              <m:t>𝐸</m:t>
                            </m:r>
                          </m:e>
                        </m:acc>
                      </m:e>
                      <m:sub>
                        <m:r>
                          <a:rPr lang="en-US" altLang="zh-CN" b="1">
                            <a:solidFill>
                              <a:schemeClr val="accent3"/>
                            </a:solidFill>
                            <a:latin typeface="Cambria Math" panose="02040503050406030204" pitchFamily="18" charset="0"/>
                            <a:ea typeface="微软雅黑" panose="020B0503020204020204" pitchFamily="34" charset="-122"/>
                          </a:rPr>
                          <m:t>2</m:t>
                        </m:r>
                        <m:r>
                          <a:rPr lang="en-US" altLang="zh-CN" b="1">
                            <a:solidFill>
                              <a:schemeClr val="accent3"/>
                            </a:solidFill>
                            <a:latin typeface="Cambria Math" panose="02040503050406030204" pitchFamily="18" charset="0"/>
                            <a:ea typeface="微软雅黑" panose="020B0503020204020204" pitchFamily="34" charset="-122"/>
                          </a:rPr>
                          <m:t>𝑏</m:t>
                        </m:r>
                      </m:sub>
                    </m:sSub>
                  </m:oMath>
                </a14:m>
                <a:r>
                  <a:rPr lang="zh-CN" altLang="zh-CN" b="1" dirty="0">
                    <a:solidFill>
                      <a:schemeClr val="accent3"/>
                    </a:solidFill>
                    <a:latin typeface="Times New Roman" panose="02020603050405020304" pitchFamily="18" charset="0"/>
                    <a:ea typeface="微软雅黑" panose="020B0503020204020204" pitchFamily="34" charset="-122"/>
                  </a:rPr>
                  <a:t>同相</a:t>
                </a:r>
                <a:endParaRPr lang="zh-CN" altLang="en-US" b="1" dirty="0">
                  <a:solidFill>
                    <a:schemeClr val="accent3"/>
                  </a:solidFill>
                  <a:latin typeface="Times New Roman" panose="02020603050405020304" pitchFamily="18" charset="0"/>
                  <a:ea typeface="微软雅黑" panose="020B0503020204020204" pitchFamily="34" charset="-122"/>
                </a:endParaRPr>
              </a:p>
            </p:txBody>
          </p:sp>
        </mc:Choice>
        <mc:Fallback xmlns="">
          <p:sp>
            <p:nvSpPr>
              <p:cNvPr id="15" name="矩形 14"/>
              <p:cNvSpPr>
                <a:spLocks noRot="1" noChangeAspect="1" noMove="1" noResize="1" noEditPoints="1" noAdjustHandles="1" noChangeArrowheads="1" noChangeShapeType="1" noTextEdit="1"/>
              </p:cNvSpPr>
              <p:nvPr/>
            </p:nvSpPr>
            <p:spPr>
              <a:xfrm>
                <a:off x="7678270" y="4354349"/>
                <a:ext cx="1206677" cy="377989"/>
              </a:xfrm>
              <a:prstGeom prst="rect">
                <a:avLst/>
              </a:prstGeom>
              <a:blipFill>
                <a:blip r:embed="rId8"/>
                <a:stretch>
                  <a:fillRect l="-4545" t="-4839" r="-4040" b="-258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17380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83368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72409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差动变压器式传感器</a:t>
            </a:r>
          </a:p>
        </p:txBody>
      </p:sp>
      <p:sp>
        <p:nvSpPr>
          <p:cNvPr id="26" name="矩形 25"/>
          <p:cNvSpPr/>
          <p:nvPr/>
        </p:nvSpPr>
        <p:spPr>
          <a:xfrm>
            <a:off x="228600" y="1671650"/>
            <a:ext cx="8686800" cy="31808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矩形 26"/>
          <p:cNvSpPr/>
          <p:nvPr/>
        </p:nvSpPr>
        <p:spPr>
          <a:xfrm>
            <a:off x="899592" y="1233797"/>
            <a:ext cx="37444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螺线管式差动变压器的工作原理</a:t>
            </a:r>
          </a:p>
        </p:txBody>
      </p:sp>
      <p:sp>
        <p:nvSpPr>
          <p:cNvPr id="28" name="七角星 27"/>
          <p:cNvSpPr/>
          <p:nvPr/>
        </p:nvSpPr>
        <p:spPr>
          <a:xfrm>
            <a:off x="395536"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6" name="NORMAL"/>
          <p:cNvPicPr/>
          <p:nvPr/>
        </p:nvPicPr>
        <p:blipFill>
          <a:blip r:embed="rId3" cstate="print"/>
          <a:stretch>
            <a:fillRect/>
          </a:stretch>
        </p:blipFill>
        <p:spPr>
          <a:xfrm>
            <a:off x="503548" y="1798296"/>
            <a:ext cx="3442068" cy="2927578"/>
          </a:xfrm>
          <a:prstGeom prst="rect">
            <a:avLst/>
          </a:prstGeom>
        </p:spPr>
      </p:pic>
      <mc:AlternateContent xmlns:mc="http://schemas.openxmlformats.org/markup-compatibility/2006" xmlns:a14="http://schemas.microsoft.com/office/drawing/2010/main">
        <mc:Choice Requires="a14">
          <p:sp>
            <p:nvSpPr>
              <p:cNvPr id="17" name="矩形 16"/>
              <p:cNvSpPr/>
              <p:nvPr/>
            </p:nvSpPr>
            <p:spPr>
              <a:xfrm>
                <a:off x="4067944" y="1703439"/>
                <a:ext cx="4836726" cy="3208571"/>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当铁芯位于</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中心</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位置时，存在几十毫伏以下的零点残余电压</a:t>
                </a:r>
                <a14:m>
                  <m:oMath xmlns:m="http://schemas.openxmlformats.org/officeDocument/2006/math">
                    <m:r>
                      <a:rPr lang="en-US" altLang="zh-CN" b="1" i="1">
                        <a:latin typeface="Cambria Math" panose="02040503050406030204" pitchFamily="18" charset="0"/>
                      </a:rPr>
                      <m:t>𝚫</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𝑼</m:t>
                        </m:r>
                      </m:e>
                      <m:sub>
                        <m:r>
                          <a:rPr lang="en-US" altLang="zh-CN" b="1" i="1">
                            <a:latin typeface="Cambria Math" panose="02040503050406030204" pitchFamily="18" charset="0"/>
                          </a:rPr>
                          <m:t>𝟎</m:t>
                        </m:r>
                      </m:sub>
                    </m:sSub>
                    <m:r>
                      <a:rPr lang="en-US" altLang="zh-CN" i="1">
                        <a:latin typeface="Cambria Math" panose="02040503050406030204" pitchFamily="18" charset="0"/>
                      </a:rPr>
                      <m:t> </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产生零点残余电压</a:t>
                </a:r>
                <a14:m>
                  <m:oMath xmlns:m="http://schemas.openxmlformats.org/officeDocument/2006/math">
                    <m:r>
                      <a:rPr lang="en-US" altLang="zh-CN" b="1" i="1">
                        <a:latin typeface="Cambria Math" panose="02040503050406030204" pitchFamily="18" charset="0"/>
                      </a:rPr>
                      <m:t>𝚫</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𝑼</m:t>
                        </m:r>
                      </m:e>
                      <m:sub>
                        <m:r>
                          <a:rPr lang="en-US" altLang="zh-CN" b="1" i="1">
                            <a:latin typeface="Cambria Math" panose="02040503050406030204" pitchFamily="18" charset="0"/>
                          </a:rPr>
                          <m:t>𝟎</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的原因：</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两次级绕组的电气参数和几何尺寸不对称；</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磁性材料的非线性；</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消除零点残余电压一般可用以下方法：</a:t>
                </a: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从设计和工艺上尽量保证结构对称性；</a:t>
                </a: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选用合适的测量线路。</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7" name="矩形 16"/>
              <p:cNvSpPr>
                <a:spLocks noRot="1" noChangeAspect="1" noMove="1" noResize="1" noEditPoints="1" noAdjustHandles="1" noChangeArrowheads="1" noChangeShapeType="1" noTextEdit="1"/>
              </p:cNvSpPr>
              <p:nvPr/>
            </p:nvSpPr>
            <p:spPr>
              <a:xfrm>
                <a:off x="4067944" y="1703439"/>
                <a:ext cx="4836726" cy="3208571"/>
              </a:xfrm>
              <a:prstGeom prst="rect">
                <a:avLst/>
              </a:prstGeom>
              <a:blipFill>
                <a:blip r:embed="rId4"/>
                <a:stretch>
                  <a:fillRect l="-756" r="-882" b="-9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68549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83368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72409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差动变压器式传感器</a:t>
            </a:r>
          </a:p>
        </p:txBody>
      </p:sp>
      <p:sp>
        <p:nvSpPr>
          <p:cNvPr id="26" name="矩形 25"/>
          <p:cNvSpPr/>
          <p:nvPr/>
        </p:nvSpPr>
        <p:spPr>
          <a:xfrm>
            <a:off x="228600" y="2211710"/>
            <a:ext cx="8686800" cy="170521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5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差动变压器输出的是</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调幅波</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，如果用</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交流</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电压表测量，只能反映衔铁位移的</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大小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不能反映</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移动</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方向</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5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为了判别衔铁的移动方向和消除零点残余电压，需要进行</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解调</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5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实际测量时，常采用</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差动整流电路</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相敏检波电路</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进行解调；</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矩形 26"/>
          <p:cNvSpPr/>
          <p:nvPr/>
        </p:nvSpPr>
        <p:spPr>
          <a:xfrm>
            <a:off x="899592" y="1485825"/>
            <a:ext cx="273630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差动变压器的测量电路</a:t>
            </a:r>
          </a:p>
        </p:txBody>
      </p:sp>
      <p:sp>
        <p:nvSpPr>
          <p:cNvPr id="28" name="七角星 27"/>
          <p:cNvSpPr/>
          <p:nvPr/>
        </p:nvSpPr>
        <p:spPr>
          <a:xfrm>
            <a:off x="395536" y="1239602"/>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5670486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83368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72409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差动变压器式传感器</a:t>
            </a:r>
          </a:p>
        </p:txBody>
      </p:sp>
      <p:sp>
        <p:nvSpPr>
          <p:cNvPr id="26" name="矩形 25"/>
          <p:cNvSpPr/>
          <p:nvPr/>
        </p:nvSpPr>
        <p:spPr>
          <a:xfrm>
            <a:off x="228600" y="1671650"/>
            <a:ext cx="8686800" cy="31808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25000"/>
              </a:lnSpc>
              <a:buClr>
                <a:schemeClr val="accent3">
                  <a:lumMod val="75000"/>
                </a:schemeClr>
              </a:buClr>
            </a:pP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）差动整流电路</a:t>
            </a:r>
            <a:endParaRPr lang="en-US" altLang="zh-CN"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矩形 26"/>
          <p:cNvSpPr/>
          <p:nvPr/>
        </p:nvSpPr>
        <p:spPr>
          <a:xfrm>
            <a:off x="899592" y="1233797"/>
            <a:ext cx="273630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差动变压器的测量电路</a:t>
            </a:r>
          </a:p>
        </p:txBody>
      </p:sp>
      <p:sp>
        <p:nvSpPr>
          <p:cNvPr id="28" name="七角星 27"/>
          <p:cNvSpPr/>
          <p:nvPr/>
        </p:nvSpPr>
        <p:spPr>
          <a:xfrm>
            <a:off x="395536"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1" name="图片 10"/>
          <p:cNvPicPr/>
          <p:nvPr/>
        </p:nvPicPr>
        <p:blipFill>
          <a:blip r:embed="rId3"/>
          <a:stretch>
            <a:fillRect/>
          </a:stretch>
        </p:blipFill>
        <p:spPr>
          <a:xfrm>
            <a:off x="364993" y="2031690"/>
            <a:ext cx="3468695" cy="2700648"/>
          </a:xfrm>
          <a:prstGeom prst="rect">
            <a:avLst/>
          </a:prstGeom>
        </p:spPr>
      </p:pic>
      <mc:AlternateContent xmlns:mc="http://schemas.openxmlformats.org/markup-compatibility/2006" xmlns:a14="http://schemas.microsoft.com/office/drawing/2010/main">
        <mc:Choice Requires="a14">
          <p:sp>
            <p:nvSpPr>
              <p:cNvPr id="12" name="矩形 11"/>
              <p:cNvSpPr/>
              <p:nvPr/>
            </p:nvSpPr>
            <p:spPr>
              <a:xfrm>
                <a:off x="4067944" y="1671650"/>
                <a:ext cx="4836726" cy="3209533"/>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将差动变压器的两个次级电压分别整流，然后将其整流的电压或电流的差值作为输出；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不论两个次级线圈的输出瞬时电压极性如何，流经电容</a:t>
                </a:r>
                <a:r>
                  <a:rPr lang="en-US" altLang="zh-CN" b="1" dirty="0"/>
                  <a:t>C</a:t>
                </a:r>
                <a:r>
                  <a:rPr lang="en-US" altLang="zh-CN" b="1" baseline="-25000" dirty="0"/>
                  <a:t>1</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的电流方向总是从</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到</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4</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，流经电容</a:t>
                </a:r>
                <a:r>
                  <a:rPr lang="en-US" altLang="zh-CN" b="1" dirty="0"/>
                  <a:t>C</a:t>
                </a:r>
                <a:r>
                  <a:rPr lang="en-US" altLang="zh-CN" b="1" baseline="-25000" dirty="0"/>
                  <a:t>2</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的电流方向总是从</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6</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到</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8</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，故整流电路的输出电压为：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当衔铁在中间位置时，</a:t>
                </a:r>
                <a:r>
                  <a:rPr lang="zh-CN" altLang="en-US" b="1" dirty="0"/>
                  <a:t> </a:t>
                </a:r>
                <a14:m>
                  <m:oMath xmlns:m="http://schemas.openxmlformats.org/officeDocument/2006/math">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a:latin typeface="Cambria Math" panose="02040503050406030204" pitchFamily="18" charset="0"/>
                          </a:rPr>
                          <m:t>𝟐𝟒</m:t>
                        </m:r>
                      </m:sub>
                    </m:sSub>
                    <m:r>
                      <a:rPr lang="en-US" altLang="zh-CN" b="1" i="1">
                        <a:latin typeface="Cambria Math" panose="02040503050406030204" pitchFamily="18" charset="0"/>
                      </a:rPr>
                      <m:t>=</m:t>
                    </m:r>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a:latin typeface="Cambria Math" panose="02040503050406030204" pitchFamily="18" charset="0"/>
                          </a:rPr>
                          <m:t>𝟔𝟖</m:t>
                        </m:r>
                      </m:sub>
                    </m:sSub>
                    <m:r>
                      <a:rPr lang="zh-CN" altLang="en-US" b="1" i="1">
                        <a:latin typeface="Cambria Math" panose="02040503050406030204" pitchFamily="18" charset="0"/>
                      </a:rPr>
                      <m:t> </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14:m>
                  <m:oMath xmlns:m="http://schemas.openxmlformats.org/officeDocument/2006/math">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i="1">
                            <a:latin typeface="Cambria Math" panose="02040503050406030204" pitchFamily="18" charset="0"/>
                          </a:rPr>
                          <m:t>𝒐</m:t>
                        </m:r>
                      </m:sub>
                    </m:sSub>
                    <m:r>
                      <a:rPr lang="zh-CN" altLang="en-US" b="1" i="1">
                        <a:latin typeface="Cambria Math" panose="02040503050406030204" pitchFamily="18" charset="0"/>
                      </a:rPr>
                      <m:t> </m:t>
                    </m:r>
                  </m:oMath>
                </a14:m>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=0</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当衔铁上移时，</a:t>
                </a:r>
                <a:r>
                  <a:rPr lang="zh-CN" altLang="en-US" b="1" dirty="0"/>
                  <a:t> </a:t>
                </a:r>
                <a14:m>
                  <m:oMath xmlns:m="http://schemas.openxmlformats.org/officeDocument/2006/math">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a:latin typeface="Cambria Math" panose="02040503050406030204" pitchFamily="18" charset="0"/>
                          </a:rPr>
                          <m:t>𝟐𝟒</m:t>
                        </m:r>
                      </m:sub>
                    </m:sSub>
                    <m:r>
                      <a:rPr lang="en-US" altLang="zh-CN" b="1" i="1" smtClean="0">
                        <a:latin typeface="Cambria Math" panose="02040503050406030204" pitchFamily="18" charset="0"/>
                      </a:rPr>
                      <m:t>&gt;</m:t>
                    </m:r>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a:latin typeface="Cambria Math" panose="02040503050406030204" pitchFamily="18" charset="0"/>
                          </a:rPr>
                          <m:t>𝟔𝟖</m:t>
                        </m:r>
                      </m:sub>
                    </m:sSub>
                    <m:r>
                      <a:rPr lang="zh-CN" altLang="en-US" b="1" i="1">
                        <a:latin typeface="Cambria Math" panose="02040503050406030204" pitchFamily="18" charset="0"/>
                      </a:rPr>
                      <m:t> </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14:m>
                  <m:oMath xmlns:m="http://schemas.openxmlformats.org/officeDocument/2006/math">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i="1">
                            <a:latin typeface="Cambria Math" panose="02040503050406030204" pitchFamily="18" charset="0"/>
                          </a:rPr>
                          <m:t>𝒐</m:t>
                        </m:r>
                      </m:sub>
                    </m:sSub>
                    <m:r>
                      <a:rPr lang="zh-CN" altLang="en-US" b="1" i="1">
                        <a:latin typeface="Cambria Math" panose="02040503050406030204" pitchFamily="18" charset="0"/>
                      </a:rPr>
                      <m:t> </m:t>
                    </m:r>
                  </m:oMath>
                </a14:m>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&gt; 0</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当衔铁下移时，</a:t>
                </a:r>
                <a:r>
                  <a:rPr lang="zh-CN" altLang="en-US" b="1" dirty="0"/>
                  <a:t> </a:t>
                </a:r>
                <a14:m>
                  <m:oMath xmlns:m="http://schemas.openxmlformats.org/officeDocument/2006/math">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a:latin typeface="Cambria Math" panose="02040503050406030204" pitchFamily="18" charset="0"/>
                          </a:rPr>
                          <m:t>𝟐𝟒</m:t>
                        </m:r>
                      </m:sub>
                    </m:sSub>
                    <m:r>
                      <a:rPr lang="en-US" altLang="zh-CN" b="1" i="1" smtClean="0">
                        <a:latin typeface="Cambria Math" panose="02040503050406030204" pitchFamily="18" charset="0"/>
                      </a:rPr>
                      <m:t>&lt;</m:t>
                    </m:r>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a:latin typeface="Cambria Math" panose="02040503050406030204" pitchFamily="18" charset="0"/>
                          </a:rPr>
                          <m:t>𝟔𝟖</m:t>
                        </m:r>
                      </m:sub>
                    </m:sSub>
                    <m:r>
                      <a:rPr lang="zh-CN" altLang="en-US" b="1" i="1">
                        <a:latin typeface="Cambria Math" panose="02040503050406030204" pitchFamily="18" charset="0"/>
                      </a:rPr>
                      <m:t> </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14:m>
                  <m:oMath xmlns:m="http://schemas.openxmlformats.org/officeDocument/2006/math">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i="1">
                            <a:latin typeface="Cambria Math" panose="02040503050406030204" pitchFamily="18" charset="0"/>
                          </a:rPr>
                          <m:t>𝒐</m:t>
                        </m:r>
                      </m:sub>
                    </m:sSub>
                    <m:r>
                      <a:rPr lang="zh-CN" altLang="en-US" b="1" i="1">
                        <a:latin typeface="Cambria Math" panose="02040503050406030204" pitchFamily="18" charset="0"/>
                      </a:rPr>
                      <m:t> </m:t>
                    </m:r>
                  </m:oMath>
                </a14:m>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&lt; 0</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4067944" y="1671650"/>
                <a:ext cx="4836726" cy="3209533"/>
              </a:xfrm>
              <a:prstGeom prst="rect">
                <a:avLst/>
              </a:prstGeom>
              <a:blipFill>
                <a:blip r:embed="rId4"/>
                <a:stretch>
                  <a:fillRect l="-756" t="-759" r="-5668" b="-13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5561310" y="3462255"/>
                <a:ext cx="1849994" cy="3779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i="1">
                              <a:latin typeface="Cambria Math" panose="02040503050406030204" pitchFamily="18" charset="0"/>
                            </a:rPr>
                            <m:t>𝒐</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i="0">
                              <a:latin typeface="Cambria Math" panose="02040503050406030204" pitchFamily="18" charset="0"/>
                            </a:rPr>
                            <m:t>𝟐𝟒</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i="0">
                              <a:latin typeface="Cambria Math" panose="02040503050406030204" pitchFamily="18" charset="0"/>
                            </a:rPr>
                            <m:t>𝟔𝟖</m:t>
                          </m:r>
                        </m:sub>
                      </m:sSub>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5561310" y="3462255"/>
                <a:ext cx="1849994" cy="377989"/>
              </a:xfrm>
              <a:prstGeom prst="rect">
                <a:avLst/>
              </a:prstGeom>
              <a:blipFill>
                <a:blip r:embed="rId5"/>
                <a:stretch>
                  <a:fillRect/>
                </a:stretch>
              </a:blipFill>
            </p:spPr>
            <p:txBody>
              <a:bodyPr/>
              <a:lstStyle/>
              <a:p>
                <a:r>
                  <a:rPr lang="zh-CN" altLang="en-US">
                    <a:noFill/>
                  </a:rPr>
                  <a:t> </a:t>
                </a:r>
              </a:p>
            </p:txBody>
          </p:sp>
        </mc:Fallback>
      </mc:AlternateContent>
      <p:sp>
        <p:nvSpPr>
          <p:cNvPr id="5" name="矩形 4"/>
          <p:cNvSpPr/>
          <p:nvPr/>
        </p:nvSpPr>
        <p:spPr>
          <a:xfrm>
            <a:off x="2627784" y="4244224"/>
            <a:ext cx="1547218" cy="523220"/>
          </a:xfrm>
          <a:prstGeom prst="rect">
            <a:avLst/>
          </a:prstGeom>
        </p:spPr>
        <p:txBody>
          <a:bodyPr wrap="none">
            <a:spAutoFit/>
          </a:bodyPr>
          <a:lstStyle/>
          <a:p>
            <a:r>
              <a:rPr lang="zh-CN" altLang="en-US" sz="14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抵消</a:t>
            </a:r>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残余电压</a:t>
            </a:r>
            <a:br>
              <a:rPr lang="en-US" altLang="zh-CN" sz="1400" b="1" dirty="0">
                <a:latin typeface="微软雅黑" panose="020B0503020204020204" pitchFamily="34" charset="-122"/>
                <a:ea typeface="微软雅黑" panose="020B0503020204020204" pitchFamily="34" charset="-122"/>
                <a:cs typeface="Times New Roman" panose="02020603050405020304" pitchFamily="18" charset="0"/>
              </a:rPr>
            </a:br>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直流 方向 远距离</a:t>
            </a:r>
            <a:endParaRPr lang="zh-CN" altLang="en-US" sz="1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270327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83368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72409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差动变压器式传感器</a:t>
            </a:r>
          </a:p>
        </p:txBody>
      </p:sp>
      <p:sp>
        <p:nvSpPr>
          <p:cNvPr id="26" name="矩形 25"/>
          <p:cNvSpPr/>
          <p:nvPr/>
        </p:nvSpPr>
        <p:spPr>
          <a:xfrm>
            <a:off x="228600" y="1671650"/>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10000"/>
              </a:lnSpc>
              <a:buClr>
                <a:schemeClr val="accent3">
                  <a:lumMod val="75000"/>
                </a:schemeClr>
              </a:buClr>
            </a:pP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）相敏检波电路</a:t>
            </a:r>
            <a:endParaRPr lang="en-US" altLang="zh-CN"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具有鉴别</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信号相位</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选频</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的能力，可以通过电表的</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平均电流</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大小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方向</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来判别差动变压器的</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位移大小和方向</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矩形 26"/>
          <p:cNvSpPr/>
          <p:nvPr/>
        </p:nvSpPr>
        <p:spPr>
          <a:xfrm>
            <a:off x="899592" y="1233797"/>
            <a:ext cx="273630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差动变压器的测量电路</a:t>
            </a:r>
          </a:p>
        </p:txBody>
      </p:sp>
      <p:sp>
        <p:nvSpPr>
          <p:cNvPr id="28" name="七角星 27"/>
          <p:cNvSpPr/>
          <p:nvPr/>
        </p:nvSpPr>
        <p:spPr>
          <a:xfrm>
            <a:off x="395536"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863588" y="1965348"/>
            <a:ext cx="7416824" cy="1766540"/>
          </a:xfrm>
          <a:prstGeom prst="rect">
            <a:avLst/>
          </a:prstGeom>
        </p:spPr>
      </p:pic>
      <p:sp>
        <p:nvSpPr>
          <p:cNvPr id="4" name="矩形 3"/>
          <p:cNvSpPr/>
          <p:nvPr/>
        </p:nvSpPr>
        <p:spPr>
          <a:xfrm>
            <a:off x="1367497" y="3731888"/>
            <a:ext cx="1800493" cy="369332"/>
          </a:xfrm>
          <a:prstGeom prst="rect">
            <a:avLst/>
          </a:prstGeom>
        </p:spPr>
        <p:txBody>
          <a:bodyPr wrap="none">
            <a:spAutoFit/>
          </a:bodyPr>
          <a:lstStyle/>
          <a:p>
            <a:r>
              <a:rPr lang="zh-CN" altLang="zh-CN" b="1" dirty="0">
                <a:solidFill>
                  <a:prstClr val="black"/>
                </a:solidFill>
                <a:latin typeface="Times New Roman" panose="02020603050405020304" pitchFamily="18" charset="0"/>
                <a:ea typeface="微软雅黑" panose="020B0503020204020204" pitchFamily="34" charset="-122"/>
              </a:rPr>
              <a:t>电路中电流极性</a:t>
            </a:r>
            <a:endParaRPr lang="zh-CN" altLang="en-US" b="1" dirty="0">
              <a:solidFill>
                <a:prstClr val="black"/>
              </a:solidFill>
              <a:latin typeface="Times New Roman" panose="02020603050405020304" pitchFamily="18" charset="0"/>
              <a:ea typeface="微软雅黑" panose="020B0503020204020204" pitchFamily="34" charset="-122"/>
            </a:endParaRPr>
          </a:p>
        </p:txBody>
      </p:sp>
      <p:sp>
        <p:nvSpPr>
          <p:cNvPr id="16" name="矩形 15"/>
          <p:cNvSpPr/>
          <p:nvPr/>
        </p:nvSpPr>
        <p:spPr>
          <a:xfrm>
            <a:off x="5832140" y="3731888"/>
            <a:ext cx="1800493" cy="369332"/>
          </a:xfrm>
          <a:prstGeom prst="rect">
            <a:avLst/>
          </a:prstGeom>
        </p:spPr>
        <p:txBody>
          <a:bodyPr wrap="none">
            <a:spAutoFit/>
          </a:bodyPr>
          <a:lstStyle/>
          <a:p>
            <a:r>
              <a:rPr lang="zh-CN" altLang="zh-CN" b="1" dirty="0">
                <a:solidFill>
                  <a:prstClr val="black"/>
                </a:solidFill>
                <a:latin typeface="Times New Roman" panose="02020603050405020304" pitchFamily="18" charset="0"/>
                <a:ea typeface="微软雅黑" panose="020B0503020204020204" pitchFamily="34" charset="-122"/>
              </a:rPr>
              <a:t>电路中电</a:t>
            </a:r>
            <a:r>
              <a:rPr lang="zh-CN" altLang="en-US" b="1" dirty="0">
                <a:solidFill>
                  <a:prstClr val="black"/>
                </a:solidFill>
                <a:latin typeface="Times New Roman" panose="02020603050405020304" pitchFamily="18" charset="0"/>
                <a:ea typeface="微软雅黑" panose="020B0503020204020204" pitchFamily="34" charset="-122"/>
              </a:rPr>
              <a:t>压</a:t>
            </a:r>
            <a:r>
              <a:rPr lang="zh-CN" altLang="zh-CN" b="1" dirty="0">
                <a:solidFill>
                  <a:prstClr val="black"/>
                </a:solidFill>
                <a:latin typeface="Times New Roman" panose="02020603050405020304" pitchFamily="18" charset="0"/>
                <a:ea typeface="微软雅黑" panose="020B0503020204020204" pitchFamily="34" charset="-122"/>
              </a:rPr>
              <a:t>极性</a:t>
            </a:r>
            <a:endParaRPr lang="zh-CN" altLang="en-US" b="1" dirty="0">
              <a:solidFill>
                <a:prstClr val="black"/>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317550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18004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08543"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电涡流式传感器</a:t>
            </a:r>
          </a:p>
        </p:txBody>
      </p:sp>
      <p:sp>
        <p:nvSpPr>
          <p:cNvPr id="3" name="矩形 2"/>
          <p:cNvSpPr/>
          <p:nvPr/>
        </p:nvSpPr>
        <p:spPr>
          <a:xfrm>
            <a:off x="180413" y="950800"/>
            <a:ext cx="8686800" cy="3554819"/>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根据</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电涡流</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效应制成的传感器称为电涡流式传感器；</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电涡流传感器能够对被测量进行</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非接触测量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5"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392362"/>
            <a:ext cx="2543746" cy="2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9"/>
          <p:cNvSpPr>
            <a:spLocks noChangeArrowheads="1"/>
          </p:cNvSpPr>
          <p:nvPr/>
        </p:nvSpPr>
        <p:spPr bwMode="auto">
          <a:xfrm>
            <a:off x="4864014" y="1676737"/>
            <a:ext cx="3468567" cy="2031325"/>
          </a:xfrm>
          <a:prstGeom prst="rect">
            <a:avLst/>
          </a:prstGeom>
          <a:noFill/>
          <a:ln w="9525">
            <a:noFill/>
            <a:miter lim="800000"/>
          </a:ln>
          <a:effectLst/>
        </p:spPr>
        <p:txBody>
          <a:bodyPr wrap="square" anchor="ctr">
            <a:spAutoFit/>
          </a:bodyPr>
          <a:lstStyle>
            <a:lvl1pPr>
              <a:defRPr sz="2000" b="1">
                <a:solidFill>
                  <a:srgbClr val="6600FF"/>
                </a:solidFill>
                <a:latin typeface="Times New Roman" panose="02020603050405020304" pitchFamily="18" charset="0"/>
                <a:ea typeface="宋体" panose="02010600030101010101" pitchFamily="2" charset="-122"/>
              </a:defRPr>
            </a:lvl1pPr>
            <a:lvl2pPr marL="742950" indent="-285750">
              <a:defRPr sz="2000" b="1">
                <a:solidFill>
                  <a:srgbClr val="6600FF"/>
                </a:solidFill>
                <a:latin typeface="Times New Roman" panose="02020603050405020304" pitchFamily="18" charset="0"/>
                <a:ea typeface="宋体" panose="02010600030101010101" pitchFamily="2" charset="-122"/>
              </a:defRPr>
            </a:lvl2pPr>
            <a:lvl3pPr marL="1143000" indent="-228600">
              <a:defRPr sz="2000" b="1">
                <a:solidFill>
                  <a:srgbClr val="6600FF"/>
                </a:solidFill>
                <a:latin typeface="Times New Roman" panose="02020603050405020304" pitchFamily="18" charset="0"/>
                <a:ea typeface="宋体" panose="02010600030101010101" pitchFamily="2" charset="-122"/>
              </a:defRPr>
            </a:lvl3pPr>
            <a:lvl4pPr marL="1600200" indent="-228600">
              <a:defRPr sz="2000" b="1">
                <a:solidFill>
                  <a:srgbClr val="6600FF"/>
                </a:solidFill>
                <a:latin typeface="Times New Roman" panose="02020603050405020304" pitchFamily="18" charset="0"/>
                <a:ea typeface="宋体" panose="02010600030101010101" pitchFamily="2" charset="-122"/>
              </a:defRPr>
            </a:lvl4pPr>
            <a:lvl5pPr marL="2057400" indent="-228600">
              <a:defRPr sz="2000" b="1">
                <a:solidFill>
                  <a:srgbClr val="66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rgbClr val="66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rgbClr val="66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rgbClr val="66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rgbClr val="6600FF"/>
                </a:solidFill>
                <a:latin typeface="Times New Roman" panose="02020603050405020304" pitchFamily="18" charset="0"/>
                <a:ea typeface="宋体" panose="02010600030101010101" pitchFamily="2" charset="-122"/>
              </a:defRPr>
            </a:lvl9pPr>
          </a:lstStyle>
          <a:p>
            <a:pPr algn="just" eaLnBrk="1" hangingPunct="1"/>
            <a:r>
              <a:rPr lang="zh-CN" altLang="en-US" sz="1800" dirty="0">
                <a:solidFill>
                  <a:prstClr val="black"/>
                </a:solidFill>
                <a:ea typeface="微软雅黑" panose="020B0503020204020204" pitchFamily="34" charset="-122"/>
              </a:rPr>
              <a:t>由法拉第电磁感应原理可知：</a:t>
            </a:r>
          </a:p>
          <a:p>
            <a:pPr marL="180000" algn="just" eaLnBrk="1" hangingPunct="1"/>
            <a:r>
              <a:rPr lang="zh-CN" altLang="en-US" sz="1800" dirty="0">
                <a:solidFill>
                  <a:prstClr val="black"/>
                </a:solidFill>
                <a:ea typeface="微软雅黑" panose="020B0503020204020204" pitchFamily="34" charset="-122"/>
              </a:rPr>
              <a:t>  一个块状</a:t>
            </a:r>
            <a:r>
              <a:rPr lang="zh-CN" altLang="en-US" sz="1800" dirty="0">
                <a:solidFill>
                  <a:schemeClr val="accent1"/>
                </a:solidFill>
                <a:ea typeface="微软雅黑" panose="020B0503020204020204" pitchFamily="34" charset="-122"/>
              </a:rPr>
              <a:t>金属导体</a:t>
            </a:r>
            <a:r>
              <a:rPr lang="zh-CN" altLang="en-US" sz="1800" dirty="0">
                <a:solidFill>
                  <a:prstClr val="black"/>
                </a:solidFill>
                <a:ea typeface="微软雅黑" panose="020B0503020204020204" pitchFamily="34" charset="-122"/>
              </a:rPr>
              <a:t>置于变化的磁场中或在磁场中作用切割磁力线运动时，导体内部会产生一圈圈闭和的电流，这种电流叫电涡流，这种现象叫做</a:t>
            </a:r>
            <a:r>
              <a:rPr lang="zh-CN" altLang="en-US" sz="1800" dirty="0">
                <a:solidFill>
                  <a:schemeClr val="accent1"/>
                </a:solidFill>
                <a:ea typeface="微软雅黑" panose="020B0503020204020204" pitchFamily="34" charset="-122"/>
              </a:rPr>
              <a:t>电涡流效应</a:t>
            </a:r>
            <a:r>
              <a:rPr lang="zh-CN" altLang="en-US" sz="1800" dirty="0">
                <a:solidFill>
                  <a:prstClr val="black"/>
                </a:solidFill>
                <a:ea typeface="微软雅黑" panose="020B0503020204020204" pitchFamily="34" charset="-122"/>
              </a:rPr>
              <a:t>。  </a:t>
            </a:r>
            <a:endParaRPr lang="en-US" altLang="zh-CN" sz="1800" dirty="0">
              <a:solidFill>
                <a:prstClr val="black"/>
              </a:solidFill>
              <a:ea typeface="微软雅黑" panose="020B0503020204020204" pitchFamily="34" charset="-122"/>
            </a:endParaRPr>
          </a:p>
        </p:txBody>
      </p:sp>
    </p:spTree>
    <p:extLst>
      <p:ext uri="{BB962C8B-B14F-4D97-AF65-F5344CB8AC3E}">
        <p14:creationId xmlns:p14="http://schemas.microsoft.com/office/powerpoint/2010/main" val="2839034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5998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1632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应变片与应变效应</a:t>
            </a:r>
          </a:p>
        </p:txBody>
      </p:sp>
      <p:sp>
        <p:nvSpPr>
          <p:cNvPr id="2" name="矩形 1"/>
          <p:cNvSpPr/>
          <p:nvPr/>
        </p:nvSpPr>
        <p:spPr>
          <a:xfrm>
            <a:off x="228600" y="944934"/>
            <a:ext cx="8686800" cy="4081117"/>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应变效应：任何在</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线性范围</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内变形的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弹性体</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，当其受力发生</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变形</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时，引起</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长度发生改变</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的现象；</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应变：长度的相对变化，有：</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电阻应变式传感器是一种将</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应变</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转化为</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电阻</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变化的传感器，其核心部件为</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电阻应变片</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应变式传感器的工作原理是：</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当机械弹性结构体受到</a:t>
            </a:r>
            <a:r>
              <a:rPr lang="zh-CN" altLang="en-US" sz="16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力</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的作用而</a:t>
            </a:r>
            <a:r>
              <a:rPr lang="zh-CN" altLang="en-US" sz="16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发生变形</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时，会产生应变效应；</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通过粘贴在机械弹性结构体上的</a:t>
            </a:r>
            <a:r>
              <a:rPr lang="zh-CN" altLang="en-US" sz="16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电阻应变片</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来检测这种应变效应；</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buClr>
                <a:schemeClr val="accent3">
                  <a:lumMod val="75000"/>
                </a:schemeClr>
              </a:buClr>
              <a:buFont typeface="Wingdings" panose="05000000000000000000" pitchFamily="2" charset="2"/>
              <a:buChar char="u"/>
            </a:pPr>
            <a:r>
              <a:rPr lang="zh-CN" altLang="en-US" sz="16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电桥</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完成信号的转换，并最终输出与弹性体受</a:t>
            </a:r>
            <a:r>
              <a:rPr lang="zh-CN" altLang="en-US" sz="16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力</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成对应关系的</a:t>
            </a:r>
            <a:r>
              <a:rPr lang="zh-CN" altLang="en-US" sz="16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信号。</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3775689" y="2276007"/>
                <a:ext cx="12325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smtClean="0">
                          <a:solidFill>
                            <a:srgbClr val="FF0000"/>
                          </a:solidFill>
                          <a:latin typeface="Cambria Math" panose="02040503050406030204" pitchFamily="18" charset="0"/>
                        </a:rPr>
                        <m:t>𝜺</m:t>
                      </m:r>
                      <m:r>
                        <a:rPr lang="zh-CN" altLang="en-US" b="1" i="0">
                          <a:solidFill>
                            <a:srgbClr val="FF0000"/>
                          </a:solidFill>
                          <a:latin typeface="Cambria Math" panose="02040503050406030204" pitchFamily="18" charset="0"/>
                        </a:rPr>
                        <m:t>=</m:t>
                      </m:r>
                      <m:r>
                        <a:rPr lang="zh-CN" altLang="en-US" b="1" i="0">
                          <a:solidFill>
                            <a:srgbClr val="FF0000"/>
                          </a:solidFill>
                          <a:latin typeface="Cambria Math" panose="02040503050406030204" pitchFamily="18" charset="0"/>
                        </a:rPr>
                        <m:t>𝚫</m:t>
                      </m:r>
                      <m:f>
                        <m:fPr>
                          <m:type m:val="lin"/>
                          <m:ctrlPr>
                            <a:rPr lang="zh-CN" altLang="en-US" b="1" i="1">
                              <a:solidFill>
                                <a:srgbClr val="FF0000"/>
                              </a:solidFill>
                              <a:latin typeface="Cambria Math" panose="02040503050406030204" pitchFamily="18" charset="0"/>
                            </a:rPr>
                          </m:ctrlPr>
                        </m:fPr>
                        <m:num>
                          <m:r>
                            <a:rPr lang="zh-CN" altLang="en-US" b="1" i="1">
                              <a:solidFill>
                                <a:srgbClr val="FF0000"/>
                              </a:solidFill>
                              <a:latin typeface="Cambria Math" panose="02040503050406030204" pitchFamily="18" charset="0"/>
                            </a:rPr>
                            <m:t>𝑳</m:t>
                          </m:r>
                        </m:num>
                        <m:den>
                          <m:r>
                            <a:rPr lang="zh-CN" altLang="en-US" b="1" i="1">
                              <a:solidFill>
                                <a:srgbClr val="FF0000"/>
                              </a:solidFill>
                              <a:latin typeface="Cambria Math" panose="02040503050406030204" pitchFamily="18" charset="0"/>
                            </a:rPr>
                            <m:t>𝑳</m:t>
                          </m:r>
                        </m:den>
                      </m:f>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775689" y="2276007"/>
                <a:ext cx="1232581" cy="369332"/>
              </a:xfrm>
              <a:prstGeom prst="rect">
                <a:avLst/>
              </a:prstGeom>
              <a:blipFill>
                <a:blip r:embed="rId3"/>
                <a:stretch>
                  <a:fillRect t="-116393" r="-38424" b="-175410"/>
                </a:stretch>
              </a:blipFill>
            </p:spPr>
            <p:txBody>
              <a:bodyPr/>
              <a:lstStyle/>
              <a:p>
                <a:r>
                  <a:rPr lang="zh-CN" altLang="en-US">
                    <a:noFill/>
                  </a:rPr>
                  <a:t> </a:t>
                </a:r>
              </a:p>
            </p:txBody>
          </p:sp>
        </mc:Fallback>
      </mc:AlternateContent>
      <p:sp>
        <p:nvSpPr>
          <p:cNvPr id="6" name="Rectangular Callout 6"/>
          <p:cNvSpPr/>
          <p:nvPr/>
        </p:nvSpPr>
        <p:spPr bwMode="auto">
          <a:xfrm>
            <a:off x="3923928" y="1779662"/>
            <a:ext cx="936103" cy="392615"/>
          </a:xfrm>
          <a:prstGeom prst="wedgeRectCallout">
            <a:avLst>
              <a:gd name="adj1" fmla="val -6215"/>
              <a:gd name="adj2" fmla="val 86051"/>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b="1" dirty="0">
                <a:solidFill>
                  <a:prstClr val="black"/>
                </a:solidFill>
                <a:latin typeface="Times New Roman" panose="02020603050405020304" pitchFamily="18" charset="0"/>
                <a:ea typeface="微软雅黑" panose="020B0503020204020204" pitchFamily="34" charset="-122"/>
              </a:rPr>
              <a:t>变化量</a:t>
            </a:r>
            <a:endParaRPr lang="en-US" b="1" dirty="0">
              <a:solidFill>
                <a:prstClr val="black"/>
              </a:solidFill>
              <a:latin typeface="Times New Roman" panose="02020603050405020304" pitchFamily="18" charset="0"/>
              <a:ea typeface="微软雅黑" panose="020B0503020204020204" pitchFamily="34" charset="-122"/>
            </a:endParaRPr>
          </a:p>
        </p:txBody>
      </p:sp>
      <p:sp>
        <p:nvSpPr>
          <p:cNvPr id="7" name="Rectangular Callout 7"/>
          <p:cNvSpPr/>
          <p:nvPr/>
        </p:nvSpPr>
        <p:spPr bwMode="auto">
          <a:xfrm>
            <a:off x="4572000" y="2756038"/>
            <a:ext cx="1131468" cy="434950"/>
          </a:xfrm>
          <a:prstGeom prst="wedgeRectCallout">
            <a:avLst>
              <a:gd name="adj1" fmla="val -30521"/>
              <a:gd name="adj2" fmla="val -88034"/>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b="1" dirty="0">
                <a:solidFill>
                  <a:prstClr val="black"/>
                </a:solidFill>
                <a:latin typeface="Times New Roman" panose="02020603050405020304" pitchFamily="18" charset="0"/>
                <a:ea typeface="微软雅黑" panose="020B0503020204020204" pitchFamily="34" charset="-122"/>
              </a:rPr>
              <a:t>原始长度</a:t>
            </a:r>
            <a:endParaRPr lang="en-US" b="1" dirty="0">
              <a:solidFill>
                <a:prstClr val="black"/>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5178746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18004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08543"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电涡流式传感器</a:t>
            </a:r>
          </a:p>
        </p:txBody>
      </p:sp>
      <p:sp>
        <p:nvSpPr>
          <p:cNvPr id="10" name="矩形 9"/>
          <p:cNvSpPr/>
          <p:nvPr/>
        </p:nvSpPr>
        <p:spPr>
          <a:xfrm>
            <a:off x="219593" y="1703439"/>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890584" y="1233797"/>
            <a:ext cx="3213363"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电涡流式传感器的工作原理</a:t>
            </a:r>
          </a:p>
        </p:txBody>
      </p:sp>
      <p:sp>
        <p:nvSpPr>
          <p:cNvPr id="12" name="七角星 11"/>
          <p:cNvSpPr/>
          <p:nvPr/>
        </p:nvSpPr>
        <p:spPr>
          <a:xfrm>
            <a:off x="386529"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6295399" y="1886608"/>
            <a:ext cx="2264470" cy="2990192"/>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207586" y="1809861"/>
                <a:ext cx="5944913" cy="3139321"/>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根据法拉第定律，当传感器线圈通以正弦交变电流</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𝑰</m:t>
                        </m:r>
                      </m:e>
                      <m:sub>
                        <m:r>
                          <a:rPr lang="en-US" altLang="zh-CN" b="1" i="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rPr>
                  <a:t>时，线圈周围空间必然产生正弦交变磁场</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𝑯</m:t>
                        </m:r>
                      </m:e>
                      <m:sub>
                        <m:r>
                          <a:rPr lang="en-US" altLang="zh-CN" b="1" i="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rPr>
                  <a:t>，使置于此磁场中的金属导体中感应电涡流</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𝑰</m:t>
                        </m:r>
                      </m:e>
                      <m:sub>
                        <m:r>
                          <a:rPr lang="en-US" altLang="zh-CN" b="1" i="1">
                            <a:latin typeface="Cambria Math" panose="02040503050406030204" pitchFamily="18" charset="0"/>
                          </a:rPr>
                          <m:t>𝟐</m:t>
                        </m:r>
                      </m:sub>
                    </m:sSub>
                  </m:oMath>
                </a14:m>
                <a:r>
                  <a:rPr lang="zh-CN" altLang="en-US" b="1" dirty="0">
                    <a:solidFill>
                      <a:prstClr val="black"/>
                    </a:solidFill>
                    <a:latin typeface="Times New Roman" panose="02020603050405020304" pitchFamily="18" charset="0"/>
                    <a:ea typeface="微软雅黑" panose="020B0503020204020204" pitchFamily="34" charset="-122"/>
                  </a:rPr>
                  <a:t>，</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𝑰</m:t>
                        </m:r>
                      </m:e>
                      <m:sub>
                        <m:r>
                          <a:rPr lang="en-US" altLang="zh-CN" b="1" i="1">
                            <a:latin typeface="Cambria Math" panose="02040503050406030204" pitchFamily="18" charset="0"/>
                          </a:rPr>
                          <m:t>𝟐</m:t>
                        </m:r>
                      </m:sub>
                    </m:sSub>
                  </m:oMath>
                </a14:m>
                <a:r>
                  <a:rPr lang="zh-CN" altLang="en-US" b="1" dirty="0">
                    <a:solidFill>
                      <a:prstClr val="black"/>
                    </a:solidFill>
                    <a:latin typeface="Times New Roman" panose="02020603050405020304" pitchFamily="18" charset="0"/>
                    <a:ea typeface="微软雅黑" panose="020B0503020204020204" pitchFamily="34" charset="-122"/>
                  </a:rPr>
                  <a:t>又产生新的交变磁场</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𝑯</m:t>
                        </m:r>
                      </m:e>
                      <m:sub>
                        <m:r>
                          <a:rPr lang="en-US" altLang="zh-CN" b="1" i="1">
                            <a:latin typeface="Cambria Math" panose="02040503050406030204" pitchFamily="18" charset="0"/>
                          </a:rPr>
                          <m:t>𝟐</m:t>
                        </m:r>
                      </m:sub>
                    </m:sSub>
                  </m:oMath>
                </a14:m>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根据楞次定律， </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𝑯</m:t>
                        </m:r>
                      </m:e>
                      <m:sub>
                        <m:r>
                          <a:rPr lang="en-US" altLang="zh-CN" b="1" i="1">
                            <a:latin typeface="Cambria Math" panose="02040503050406030204" pitchFamily="18" charset="0"/>
                          </a:rPr>
                          <m:t>𝟐</m:t>
                        </m:r>
                      </m:sub>
                    </m:sSub>
                  </m:oMath>
                </a14:m>
                <a:r>
                  <a:rPr lang="zh-CN" altLang="en-US" b="1" dirty="0">
                    <a:solidFill>
                      <a:prstClr val="black"/>
                    </a:solidFill>
                    <a:latin typeface="Times New Roman" panose="02020603050405020304" pitchFamily="18" charset="0"/>
                    <a:ea typeface="微软雅黑" panose="020B0503020204020204" pitchFamily="34" charset="-122"/>
                  </a:rPr>
                  <a:t>的作用将反作用于原磁场</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𝑯</m:t>
                        </m:r>
                      </m:e>
                      <m:sub>
                        <m:r>
                          <a:rPr lang="en-US" altLang="zh-CN" b="1" i="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由于涡流磁场</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𝑯</m:t>
                        </m:r>
                      </m:e>
                      <m:sub>
                        <m:r>
                          <a:rPr lang="en-US" altLang="zh-CN" b="1" i="1">
                            <a:latin typeface="Cambria Math" panose="02040503050406030204" pitchFamily="18" charset="0"/>
                          </a:rPr>
                          <m:t>𝟐</m:t>
                        </m:r>
                      </m:sub>
                    </m:sSub>
                  </m:oMath>
                </a14:m>
                <a:r>
                  <a:rPr lang="zh-CN" altLang="en-US" b="1" dirty="0">
                    <a:solidFill>
                      <a:prstClr val="black"/>
                    </a:solidFill>
                    <a:latin typeface="Times New Roman" panose="02020603050405020304" pitchFamily="18" charset="0"/>
                    <a:ea typeface="微软雅黑" panose="020B0503020204020204" pitchFamily="34" charset="-122"/>
                  </a:rPr>
                  <a:t>的作用，导致传感器线圈的阻抗发生变化；</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实验证明，传感器线圈受电涡流影响时的阻抗</a:t>
                </a:r>
                <a:r>
                  <a:rPr lang="en-US" altLang="zh-CN" b="1" dirty="0">
                    <a:solidFill>
                      <a:prstClr val="black"/>
                    </a:solidFill>
                    <a:latin typeface="Times New Roman" panose="02020603050405020304" pitchFamily="18" charset="0"/>
                    <a:ea typeface="微软雅黑" panose="020B0503020204020204" pitchFamily="34" charset="-122"/>
                  </a:rPr>
                  <a:t>Z</a:t>
                </a:r>
                <a:r>
                  <a:rPr lang="zh-CN" altLang="en-US" b="1" dirty="0">
                    <a:solidFill>
                      <a:prstClr val="black"/>
                    </a:solidFill>
                    <a:latin typeface="Times New Roman" panose="02020603050405020304" pitchFamily="18" charset="0"/>
                    <a:ea typeface="微软雅黑" panose="020B0503020204020204" pitchFamily="34" charset="-122"/>
                  </a:rPr>
                  <a:t>的函数关系式可表示为：</a:t>
                </a: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207586" y="1809861"/>
                <a:ext cx="5944913" cy="3139321"/>
              </a:xfrm>
              <a:prstGeom prst="rect">
                <a:avLst/>
              </a:prstGeom>
              <a:blipFill>
                <a:blip r:embed="rId4"/>
                <a:stretch>
                  <a:fillRect l="-615" t="-971" r="-47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525029" y="4462472"/>
                <a:ext cx="20469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b="1" i="1">
                              <a:latin typeface="Cambria Math" panose="02040503050406030204" pitchFamily="18" charset="0"/>
                            </a:rPr>
                          </m:ctrlPr>
                        </m:dPr>
                        <m:e>
                          <m:r>
                            <a:rPr lang="zh-CN" altLang="en-US" b="1" i="1">
                              <a:latin typeface="Cambria Math" panose="02040503050406030204" pitchFamily="18" charset="0"/>
                            </a:rPr>
                            <m:t>𝒁</m:t>
                          </m:r>
                          <m:r>
                            <a:rPr lang="zh-CN" altLang="en-US" b="1" i="0">
                              <a:latin typeface="Cambria Math" panose="02040503050406030204" pitchFamily="18" charset="0"/>
                            </a:rPr>
                            <m:t>=</m:t>
                          </m:r>
                          <m:r>
                            <a:rPr lang="zh-CN" altLang="en-US" b="1" i="1">
                              <a:latin typeface="Cambria Math" panose="02040503050406030204" pitchFamily="18" charset="0"/>
                            </a:rPr>
                            <m:t>𝑭</m:t>
                          </m:r>
                          <m:r>
                            <a:rPr lang="zh-CN" altLang="en-US" b="1" i="0">
                              <a:latin typeface="Cambria Math" panose="02040503050406030204" pitchFamily="18" charset="0"/>
                            </a:rPr>
                            <m:t>(</m:t>
                          </m:r>
                          <m:r>
                            <a:rPr lang="zh-CN" altLang="en-US" b="1" i="1">
                              <a:latin typeface="Cambria Math" panose="02040503050406030204" pitchFamily="18" charset="0"/>
                            </a:rPr>
                            <m:t>𝝆</m:t>
                          </m:r>
                          <m:r>
                            <a:rPr lang="zh-CN" altLang="en-US" b="1" i="0">
                              <a:latin typeface="Cambria Math" panose="02040503050406030204" pitchFamily="18" charset="0"/>
                            </a:rPr>
                            <m:t>,</m:t>
                          </m:r>
                          <m:r>
                            <a:rPr lang="zh-CN" altLang="en-US" b="1" i="1">
                              <a:latin typeface="Cambria Math" panose="02040503050406030204" pitchFamily="18" charset="0"/>
                            </a:rPr>
                            <m:t>𝝁</m:t>
                          </m:r>
                          <m:r>
                            <a:rPr lang="zh-CN" altLang="en-US" b="1" i="0">
                              <a:latin typeface="Cambria Math" panose="02040503050406030204" pitchFamily="18" charset="0"/>
                            </a:rPr>
                            <m:t>,</m:t>
                          </m:r>
                          <m:r>
                            <a:rPr lang="zh-CN" altLang="en-US" b="1" i="1">
                              <a:latin typeface="Cambria Math" panose="02040503050406030204" pitchFamily="18" charset="0"/>
                            </a:rPr>
                            <m:t>𝒓</m:t>
                          </m:r>
                          <m:r>
                            <a:rPr lang="zh-CN" altLang="en-US" b="1" i="0">
                              <a:latin typeface="Cambria Math" panose="02040503050406030204" pitchFamily="18" charset="0"/>
                            </a:rPr>
                            <m:t>,</m:t>
                          </m:r>
                          <m:r>
                            <a:rPr lang="zh-CN" altLang="en-US" b="1" i="1">
                              <a:latin typeface="Cambria Math" panose="02040503050406030204" pitchFamily="18" charset="0"/>
                            </a:rPr>
                            <m:t>𝒇</m:t>
                          </m:r>
                          <m:r>
                            <a:rPr lang="zh-CN" altLang="en-US" b="1" i="0">
                              <a:latin typeface="Cambria Math" panose="02040503050406030204" pitchFamily="18" charset="0"/>
                            </a:rPr>
                            <m:t>,</m:t>
                          </m:r>
                          <m:r>
                            <a:rPr lang="zh-CN" altLang="en-US" b="1" i="1">
                              <a:latin typeface="Cambria Math" panose="02040503050406030204" pitchFamily="18" charset="0"/>
                            </a:rPr>
                            <m:t>𝒙</m:t>
                          </m:r>
                        </m:e>
                      </m:d>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2525029" y="4462472"/>
                <a:ext cx="2046971" cy="369332"/>
              </a:xfrm>
              <a:prstGeom prst="rect">
                <a:avLst/>
              </a:prstGeom>
              <a:blipFill>
                <a:blip r:embed="rId5"/>
                <a:stretch>
                  <a:fillRect t="-119672" r="-24702" b="-1836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771230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18004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08543"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电涡流式传感器</a:t>
            </a:r>
          </a:p>
        </p:txBody>
      </p:sp>
      <p:sp>
        <p:nvSpPr>
          <p:cNvPr id="10" name="矩形 9"/>
          <p:cNvSpPr/>
          <p:nvPr/>
        </p:nvSpPr>
        <p:spPr>
          <a:xfrm>
            <a:off x="225264" y="1913129"/>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890584" y="1338322"/>
            <a:ext cx="3213363"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电涡流式传感器的等效电路</a:t>
            </a:r>
          </a:p>
        </p:txBody>
      </p:sp>
      <p:sp>
        <p:nvSpPr>
          <p:cNvPr id="12" name="七角星 11"/>
          <p:cNvSpPr/>
          <p:nvPr/>
        </p:nvSpPr>
        <p:spPr>
          <a:xfrm>
            <a:off x="386529"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矩形 2"/>
          <p:cNvSpPr/>
          <p:nvPr/>
        </p:nvSpPr>
        <p:spPr>
          <a:xfrm>
            <a:off x="287444" y="2110135"/>
            <a:ext cx="4364414" cy="2488951"/>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把被测导体上形成的电涡流等效成一个短路环中的电流，短路环中电阻为</a:t>
            </a:r>
            <a:r>
              <a:rPr kumimoji="1" lang="en-US" altLang="zh-CN" b="1" i="1" dirty="0">
                <a:cs typeface="Times New Roman" panose="02020603050405020304" pitchFamily="18" charset="0"/>
              </a:rPr>
              <a:t>R</a:t>
            </a:r>
            <a:r>
              <a:rPr kumimoji="1" lang="en-US" altLang="zh-CN" b="1" baseline="-25000" dirty="0">
                <a:cs typeface="Times New Roman" panose="02020603050405020304" pitchFamily="18" charset="0"/>
              </a:rPr>
              <a:t>2</a:t>
            </a:r>
            <a:r>
              <a:rPr kumimoji="1" lang="zh-CN" altLang="en-US" dirty="0">
                <a:latin typeface="+mn-ea"/>
              </a:rPr>
              <a:t>、</a:t>
            </a:r>
            <a:r>
              <a:rPr lang="zh-CN" altLang="en-US" b="1" dirty="0">
                <a:solidFill>
                  <a:prstClr val="black"/>
                </a:solidFill>
                <a:latin typeface="Times New Roman" panose="02020603050405020304" pitchFamily="18" charset="0"/>
                <a:ea typeface="微软雅黑" panose="020B0503020204020204" pitchFamily="34" charset="-122"/>
              </a:rPr>
              <a:t>电感为</a:t>
            </a:r>
            <a:r>
              <a:rPr kumimoji="1" lang="en-US" altLang="zh-CN" b="1" i="1" dirty="0">
                <a:cs typeface="Times New Roman" panose="02020603050405020304" pitchFamily="18" charset="0"/>
              </a:rPr>
              <a:t>L</a:t>
            </a:r>
            <a:r>
              <a:rPr kumimoji="1" lang="en-US" altLang="zh-CN" b="1" baseline="-25000" dirty="0">
                <a:cs typeface="Times New Roman" panose="02020603050405020304" pitchFamily="18" charset="0"/>
              </a:rPr>
              <a:t>2</a:t>
            </a:r>
            <a:r>
              <a:rPr kumimoji="1" lang="en-US" altLang="zh-CN" baseline="-25000" dirty="0">
                <a:cs typeface="Times New Roman" panose="02020603050405020304" pitchFamily="18" charset="0"/>
              </a:rPr>
              <a:t> </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线圈与被测导体便可等效为两个相互耦合的线圈；</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线圈与导体间存在一个互感</a:t>
            </a:r>
            <a:r>
              <a:rPr kumimoji="1" lang="en-US" altLang="zh-CN" b="1" i="1" dirty="0">
                <a:cs typeface="Times New Roman" panose="02020603050405020304" pitchFamily="18" charset="0"/>
              </a:rPr>
              <a:t>M</a:t>
            </a:r>
            <a:r>
              <a:rPr lang="zh-CN" altLang="en-US" b="1" dirty="0">
                <a:solidFill>
                  <a:prstClr val="black"/>
                </a:solidFill>
                <a:latin typeface="Times New Roman" panose="02020603050405020304" pitchFamily="18" charset="0"/>
                <a:ea typeface="微软雅黑" panose="020B0503020204020204" pitchFamily="34" charset="-122"/>
              </a:rPr>
              <a:t>，它随线圈与导体间距</a:t>
            </a:r>
            <a:r>
              <a:rPr kumimoji="1" lang="en-US" altLang="zh-CN" b="1" i="1" dirty="0">
                <a:cs typeface="Times New Roman" panose="02020603050405020304" pitchFamily="18" charset="0"/>
              </a:rPr>
              <a:t>x</a:t>
            </a:r>
            <a:r>
              <a:rPr lang="zh-CN" altLang="en-US" b="1" dirty="0">
                <a:solidFill>
                  <a:prstClr val="black"/>
                </a:solidFill>
                <a:latin typeface="Times New Roman" panose="02020603050405020304" pitchFamily="18" charset="0"/>
                <a:ea typeface="微软雅黑" panose="020B0503020204020204" pitchFamily="34" charset="-122"/>
              </a:rPr>
              <a:t>的减小而增大；</a:t>
            </a:r>
            <a:endParaRPr lang="en-US" altLang="zh-CN" b="1" dirty="0">
              <a:solidFill>
                <a:prstClr val="black"/>
              </a:solidFill>
              <a:latin typeface="Times New Roman" panose="02020603050405020304" pitchFamily="18" charset="0"/>
              <a:ea typeface="微软雅黑" panose="020B0503020204020204" pitchFamily="34" charset="-122"/>
            </a:endParaRPr>
          </a:p>
        </p:txBody>
      </p:sp>
      <p:grpSp>
        <p:nvGrpSpPr>
          <p:cNvPr id="15" name="Group 36"/>
          <p:cNvGrpSpPr/>
          <p:nvPr/>
        </p:nvGrpSpPr>
        <p:grpSpPr bwMode="auto">
          <a:xfrm>
            <a:off x="5148064" y="2143826"/>
            <a:ext cx="3479606" cy="2421883"/>
            <a:chOff x="2827" y="2110"/>
            <a:chExt cx="2356" cy="1618"/>
          </a:xfrm>
        </p:grpSpPr>
        <p:sp>
          <p:nvSpPr>
            <p:cNvPr id="16" name="Freeform 37"/>
            <p:cNvSpPr/>
            <p:nvPr/>
          </p:nvSpPr>
          <p:spPr bwMode="auto">
            <a:xfrm>
              <a:off x="4106" y="2683"/>
              <a:ext cx="84" cy="696"/>
            </a:xfrm>
            <a:custGeom>
              <a:avLst/>
              <a:gdLst>
                <a:gd name="T0" fmla="*/ 178 w 73"/>
                <a:gd name="T1" fmla="*/ 8676 h 485"/>
                <a:gd name="T2" fmla="*/ 120 w 73"/>
                <a:gd name="T3" fmla="*/ 8592 h 485"/>
                <a:gd name="T4" fmla="*/ 68 w 73"/>
                <a:gd name="T5" fmla="*/ 8435 h 485"/>
                <a:gd name="T6" fmla="*/ 28 w 73"/>
                <a:gd name="T7" fmla="*/ 8171 h 485"/>
                <a:gd name="T8" fmla="*/ 1 w 73"/>
                <a:gd name="T9" fmla="*/ 7887 h 485"/>
                <a:gd name="T10" fmla="*/ 0 w 73"/>
                <a:gd name="T11" fmla="*/ 7554 h 485"/>
                <a:gd name="T12" fmla="*/ 3 w 73"/>
                <a:gd name="T13" fmla="*/ 7205 h 485"/>
                <a:gd name="T14" fmla="*/ 37 w 73"/>
                <a:gd name="T15" fmla="*/ 6950 h 485"/>
                <a:gd name="T16" fmla="*/ 90 w 73"/>
                <a:gd name="T17" fmla="*/ 6730 h 485"/>
                <a:gd name="T18" fmla="*/ 143 w 73"/>
                <a:gd name="T19" fmla="*/ 6603 h 485"/>
                <a:gd name="T20" fmla="*/ 200 w 73"/>
                <a:gd name="T21" fmla="*/ 6531 h 485"/>
                <a:gd name="T22" fmla="*/ 178 w 73"/>
                <a:gd name="T23" fmla="*/ 6489 h 485"/>
                <a:gd name="T24" fmla="*/ 120 w 73"/>
                <a:gd name="T25" fmla="*/ 6405 h 485"/>
                <a:gd name="T26" fmla="*/ 68 w 73"/>
                <a:gd name="T27" fmla="*/ 6242 h 485"/>
                <a:gd name="T28" fmla="*/ 28 w 73"/>
                <a:gd name="T29" fmla="*/ 6003 h 485"/>
                <a:gd name="T30" fmla="*/ 1 w 73"/>
                <a:gd name="T31" fmla="*/ 5704 h 485"/>
                <a:gd name="T32" fmla="*/ 0 w 73"/>
                <a:gd name="T33" fmla="*/ 5381 h 485"/>
                <a:gd name="T34" fmla="*/ 3 w 73"/>
                <a:gd name="T35" fmla="*/ 5047 h 485"/>
                <a:gd name="T36" fmla="*/ 37 w 73"/>
                <a:gd name="T37" fmla="*/ 4757 h 485"/>
                <a:gd name="T38" fmla="*/ 90 w 73"/>
                <a:gd name="T39" fmla="*/ 4574 h 485"/>
                <a:gd name="T40" fmla="*/ 143 w 73"/>
                <a:gd name="T41" fmla="*/ 4408 h 485"/>
                <a:gd name="T42" fmla="*/ 200 w 73"/>
                <a:gd name="T43" fmla="*/ 4375 h 485"/>
                <a:gd name="T44" fmla="*/ 178 w 73"/>
                <a:gd name="T45" fmla="*/ 4340 h 485"/>
                <a:gd name="T46" fmla="*/ 120 w 73"/>
                <a:gd name="T47" fmla="*/ 4231 h 485"/>
                <a:gd name="T48" fmla="*/ 68 w 73"/>
                <a:gd name="T49" fmla="*/ 4057 h 485"/>
                <a:gd name="T50" fmla="*/ 28 w 73"/>
                <a:gd name="T51" fmla="*/ 3810 h 485"/>
                <a:gd name="T52" fmla="*/ 1 w 73"/>
                <a:gd name="T53" fmla="*/ 3512 h 485"/>
                <a:gd name="T54" fmla="*/ 0 w 73"/>
                <a:gd name="T55" fmla="*/ 3187 h 485"/>
                <a:gd name="T56" fmla="*/ 3 w 73"/>
                <a:gd name="T57" fmla="*/ 2854 h 485"/>
                <a:gd name="T58" fmla="*/ 37 w 73"/>
                <a:gd name="T59" fmla="*/ 2593 h 485"/>
                <a:gd name="T60" fmla="*/ 90 w 73"/>
                <a:gd name="T61" fmla="*/ 2366 h 485"/>
                <a:gd name="T62" fmla="*/ 143 w 73"/>
                <a:gd name="T63" fmla="*/ 2226 h 485"/>
                <a:gd name="T64" fmla="*/ 200 w 73"/>
                <a:gd name="T65" fmla="*/ 2186 h 485"/>
                <a:gd name="T66" fmla="*/ 178 w 73"/>
                <a:gd name="T67" fmla="*/ 2186 h 485"/>
                <a:gd name="T68" fmla="*/ 120 w 73"/>
                <a:gd name="T69" fmla="*/ 2026 h 485"/>
                <a:gd name="T70" fmla="*/ 68 w 73"/>
                <a:gd name="T71" fmla="*/ 1870 h 485"/>
                <a:gd name="T72" fmla="*/ 28 w 73"/>
                <a:gd name="T73" fmla="*/ 1649 h 485"/>
                <a:gd name="T74" fmla="*/ 1 w 73"/>
                <a:gd name="T75" fmla="*/ 1353 h 485"/>
                <a:gd name="T76" fmla="*/ 0 w 73"/>
                <a:gd name="T77" fmla="*/ 1032 h 485"/>
                <a:gd name="T78" fmla="*/ 3 w 73"/>
                <a:gd name="T79" fmla="*/ 700 h 485"/>
                <a:gd name="T80" fmla="*/ 37 w 73"/>
                <a:gd name="T81" fmla="*/ 402 h 485"/>
                <a:gd name="T82" fmla="*/ 90 w 73"/>
                <a:gd name="T83" fmla="*/ 198 h 485"/>
                <a:gd name="T84" fmla="*/ 143 w 73"/>
                <a:gd name="T85" fmla="*/ 80 h 485"/>
                <a:gd name="T86" fmla="*/ 200 w 73"/>
                <a:gd name="T87" fmla="*/ 0 h 48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3"/>
                <a:gd name="T133" fmla="*/ 0 h 485"/>
                <a:gd name="T134" fmla="*/ 73 w 73"/>
                <a:gd name="T135" fmla="*/ 485 h 48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3" h="485">
                  <a:moveTo>
                    <a:pt x="73" y="485"/>
                  </a:moveTo>
                  <a:lnTo>
                    <a:pt x="65" y="483"/>
                  </a:lnTo>
                  <a:lnTo>
                    <a:pt x="58" y="483"/>
                  </a:lnTo>
                  <a:lnTo>
                    <a:pt x="51" y="481"/>
                  </a:lnTo>
                  <a:lnTo>
                    <a:pt x="45" y="480"/>
                  </a:lnTo>
                  <a:lnTo>
                    <a:pt x="38" y="478"/>
                  </a:lnTo>
                  <a:lnTo>
                    <a:pt x="33" y="476"/>
                  </a:lnTo>
                  <a:lnTo>
                    <a:pt x="27" y="471"/>
                  </a:lnTo>
                  <a:lnTo>
                    <a:pt x="22" y="469"/>
                  </a:lnTo>
                  <a:lnTo>
                    <a:pt x="18" y="463"/>
                  </a:lnTo>
                  <a:lnTo>
                    <a:pt x="12" y="460"/>
                  </a:lnTo>
                  <a:lnTo>
                    <a:pt x="9" y="454"/>
                  </a:lnTo>
                  <a:lnTo>
                    <a:pt x="5" y="450"/>
                  </a:lnTo>
                  <a:lnTo>
                    <a:pt x="3" y="443"/>
                  </a:lnTo>
                  <a:lnTo>
                    <a:pt x="1" y="438"/>
                  </a:lnTo>
                  <a:lnTo>
                    <a:pt x="0" y="432"/>
                  </a:lnTo>
                  <a:lnTo>
                    <a:pt x="0" y="425"/>
                  </a:lnTo>
                  <a:lnTo>
                    <a:pt x="0" y="420"/>
                  </a:lnTo>
                  <a:lnTo>
                    <a:pt x="0" y="414"/>
                  </a:lnTo>
                  <a:lnTo>
                    <a:pt x="1" y="407"/>
                  </a:lnTo>
                  <a:lnTo>
                    <a:pt x="3" y="401"/>
                  </a:lnTo>
                  <a:lnTo>
                    <a:pt x="7" y="398"/>
                  </a:lnTo>
                  <a:lnTo>
                    <a:pt x="11" y="390"/>
                  </a:lnTo>
                  <a:lnTo>
                    <a:pt x="12" y="387"/>
                  </a:lnTo>
                  <a:lnTo>
                    <a:pt x="18" y="381"/>
                  </a:lnTo>
                  <a:lnTo>
                    <a:pt x="22" y="379"/>
                  </a:lnTo>
                  <a:lnTo>
                    <a:pt x="29" y="374"/>
                  </a:lnTo>
                  <a:lnTo>
                    <a:pt x="33" y="370"/>
                  </a:lnTo>
                  <a:lnTo>
                    <a:pt x="38" y="368"/>
                  </a:lnTo>
                  <a:lnTo>
                    <a:pt x="47" y="367"/>
                  </a:lnTo>
                  <a:lnTo>
                    <a:pt x="53" y="365"/>
                  </a:lnTo>
                  <a:lnTo>
                    <a:pt x="60" y="363"/>
                  </a:lnTo>
                  <a:lnTo>
                    <a:pt x="65" y="363"/>
                  </a:lnTo>
                  <a:lnTo>
                    <a:pt x="73" y="363"/>
                  </a:lnTo>
                  <a:lnTo>
                    <a:pt x="65" y="361"/>
                  </a:lnTo>
                  <a:lnTo>
                    <a:pt x="58" y="361"/>
                  </a:lnTo>
                  <a:lnTo>
                    <a:pt x="51" y="361"/>
                  </a:lnTo>
                  <a:lnTo>
                    <a:pt x="45" y="359"/>
                  </a:lnTo>
                  <a:lnTo>
                    <a:pt x="38" y="356"/>
                  </a:lnTo>
                  <a:lnTo>
                    <a:pt x="33" y="354"/>
                  </a:lnTo>
                  <a:lnTo>
                    <a:pt x="27" y="350"/>
                  </a:lnTo>
                  <a:lnTo>
                    <a:pt x="22" y="347"/>
                  </a:lnTo>
                  <a:lnTo>
                    <a:pt x="18" y="343"/>
                  </a:lnTo>
                  <a:lnTo>
                    <a:pt x="12" y="338"/>
                  </a:lnTo>
                  <a:lnTo>
                    <a:pt x="9" y="334"/>
                  </a:lnTo>
                  <a:lnTo>
                    <a:pt x="5" y="328"/>
                  </a:lnTo>
                  <a:lnTo>
                    <a:pt x="3" y="323"/>
                  </a:lnTo>
                  <a:lnTo>
                    <a:pt x="1" y="317"/>
                  </a:lnTo>
                  <a:lnTo>
                    <a:pt x="0" y="310"/>
                  </a:lnTo>
                  <a:lnTo>
                    <a:pt x="0" y="305"/>
                  </a:lnTo>
                  <a:lnTo>
                    <a:pt x="0" y="299"/>
                  </a:lnTo>
                  <a:lnTo>
                    <a:pt x="0" y="292"/>
                  </a:lnTo>
                  <a:lnTo>
                    <a:pt x="1" y="286"/>
                  </a:lnTo>
                  <a:lnTo>
                    <a:pt x="3" y="281"/>
                  </a:lnTo>
                  <a:lnTo>
                    <a:pt x="7" y="276"/>
                  </a:lnTo>
                  <a:lnTo>
                    <a:pt x="11" y="270"/>
                  </a:lnTo>
                  <a:lnTo>
                    <a:pt x="12" y="265"/>
                  </a:lnTo>
                  <a:lnTo>
                    <a:pt x="18" y="261"/>
                  </a:lnTo>
                  <a:lnTo>
                    <a:pt x="22" y="257"/>
                  </a:lnTo>
                  <a:lnTo>
                    <a:pt x="29" y="254"/>
                  </a:lnTo>
                  <a:lnTo>
                    <a:pt x="33" y="250"/>
                  </a:lnTo>
                  <a:lnTo>
                    <a:pt x="38" y="246"/>
                  </a:lnTo>
                  <a:lnTo>
                    <a:pt x="47" y="245"/>
                  </a:lnTo>
                  <a:lnTo>
                    <a:pt x="53" y="245"/>
                  </a:lnTo>
                  <a:lnTo>
                    <a:pt x="60" y="243"/>
                  </a:lnTo>
                  <a:lnTo>
                    <a:pt x="65" y="243"/>
                  </a:lnTo>
                  <a:lnTo>
                    <a:pt x="73" y="243"/>
                  </a:lnTo>
                  <a:lnTo>
                    <a:pt x="65" y="241"/>
                  </a:lnTo>
                  <a:lnTo>
                    <a:pt x="58" y="241"/>
                  </a:lnTo>
                  <a:lnTo>
                    <a:pt x="51" y="239"/>
                  </a:lnTo>
                  <a:lnTo>
                    <a:pt x="45" y="237"/>
                  </a:lnTo>
                  <a:lnTo>
                    <a:pt x="38" y="235"/>
                  </a:lnTo>
                  <a:lnTo>
                    <a:pt x="33" y="234"/>
                  </a:lnTo>
                  <a:lnTo>
                    <a:pt x="27" y="228"/>
                  </a:lnTo>
                  <a:lnTo>
                    <a:pt x="22" y="226"/>
                  </a:lnTo>
                  <a:lnTo>
                    <a:pt x="18" y="221"/>
                  </a:lnTo>
                  <a:lnTo>
                    <a:pt x="12" y="217"/>
                  </a:lnTo>
                  <a:lnTo>
                    <a:pt x="9" y="212"/>
                  </a:lnTo>
                  <a:lnTo>
                    <a:pt x="5" y="208"/>
                  </a:lnTo>
                  <a:lnTo>
                    <a:pt x="3" y="201"/>
                  </a:lnTo>
                  <a:lnTo>
                    <a:pt x="1" y="195"/>
                  </a:lnTo>
                  <a:lnTo>
                    <a:pt x="0" y="190"/>
                  </a:lnTo>
                  <a:lnTo>
                    <a:pt x="0" y="183"/>
                  </a:lnTo>
                  <a:lnTo>
                    <a:pt x="0" y="177"/>
                  </a:lnTo>
                  <a:lnTo>
                    <a:pt x="0" y="172"/>
                  </a:lnTo>
                  <a:lnTo>
                    <a:pt x="1" y="164"/>
                  </a:lnTo>
                  <a:lnTo>
                    <a:pt x="3" y="159"/>
                  </a:lnTo>
                  <a:lnTo>
                    <a:pt x="7" y="155"/>
                  </a:lnTo>
                  <a:lnTo>
                    <a:pt x="11" y="148"/>
                  </a:lnTo>
                  <a:lnTo>
                    <a:pt x="12" y="144"/>
                  </a:lnTo>
                  <a:lnTo>
                    <a:pt x="18" y="139"/>
                  </a:lnTo>
                  <a:lnTo>
                    <a:pt x="22" y="137"/>
                  </a:lnTo>
                  <a:lnTo>
                    <a:pt x="29" y="132"/>
                  </a:lnTo>
                  <a:lnTo>
                    <a:pt x="33" y="130"/>
                  </a:lnTo>
                  <a:lnTo>
                    <a:pt x="38" y="126"/>
                  </a:lnTo>
                  <a:lnTo>
                    <a:pt x="47" y="124"/>
                  </a:lnTo>
                  <a:lnTo>
                    <a:pt x="53" y="123"/>
                  </a:lnTo>
                  <a:lnTo>
                    <a:pt x="60" y="121"/>
                  </a:lnTo>
                  <a:lnTo>
                    <a:pt x="65" y="121"/>
                  </a:lnTo>
                  <a:lnTo>
                    <a:pt x="73" y="121"/>
                  </a:lnTo>
                  <a:lnTo>
                    <a:pt x="65" y="121"/>
                  </a:lnTo>
                  <a:lnTo>
                    <a:pt x="58" y="121"/>
                  </a:lnTo>
                  <a:lnTo>
                    <a:pt x="51" y="119"/>
                  </a:lnTo>
                  <a:lnTo>
                    <a:pt x="45" y="117"/>
                  </a:lnTo>
                  <a:lnTo>
                    <a:pt x="38" y="113"/>
                  </a:lnTo>
                  <a:lnTo>
                    <a:pt x="33" y="112"/>
                  </a:lnTo>
                  <a:lnTo>
                    <a:pt x="27" y="108"/>
                  </a:lnTo>
                  <a:lnTo>
                    <a:pt x="22" y="104"/>
                  </a:lnTo>
                  <a:lnTo>
                    <a:pt x="18" y="101"/>
                  </a:lnTo>
                  <a:lnTo>
                    <a:pt x="12" y="95"/>
                  </a:lnTo>
                  <a:lnTo>
                    <a:pt x="9" y="92"/>
                  </a:lnTo>
                  <a:lnTo>
                    <a:pt x="5" y="86"/>
                  </a:lnTo>
                  <a:lnTo>
                    <a:pt x="3" y="81"/>
                  </a:lnTo>
                  <a:lnTo>
                    <a:pt x="1" y="75"/>
                  </a:lnTo>
                  <a:lnTo>
                    <a:pt x="0" y="68"/>
                  </a:lnTo>
                  <a:lnTo>
                    <a:pt x="0" y="62"/>
                  </a:lnTo>
                  <a:lnTo>
                    <a:pt x="0" y="57"/>
                  </a:lnTo>
                  <a:lnTo>
                    <a:pt x="0" y="50"/>
                  </a:lnTo>
                  <a:lnTo>
                    <a:pt x="1" y="44"/>
                  </a:lnTo>
                  <a:lnTo>
                    <a:pt x="3" y="39"/>
                  </a:lnTo>
                  <a:lnTo>
                    <a:pt x="7" y="33"/>
                  </a:lnTo>
                  <a:lnTo>
                    <a:pt x="11" y="28"/>
                  </a:lnTo>
                  <a:lnTo>
                    <a:pt x="12" y="22"/>
                  </a:lnTo>
                  <a:lnTo>
                    <a:pt x="18" y="19"/>
                  </a:lnTo>
                  <a:lnTo>
                    <a:pt x="22" y="15"/>
                  </a:lnTo>
                  <a:lnTo>
                    <a:pt x="29" y="11"/>
                  </a:lnTo>
                  <a:lnTo>
                    <a:pt x="33" y="8"/>
                  </a:lnTo>
                  <a:lnTo>
                    <a:pt x="38" y="4"/>
                  </a:lnTo>
                  <a:lnTo>
                    <a:pt x="47" y="4"/>
                  </a:lnTo>
                  <a:lnTo>
                    <a:pt x="53" y="2"/>
                  </a:lnTo>
                  <a:lnTo>
                    <a:pt x="60" y="0"/>
                  </a:lnTo>
                  <a:lnTo>
                    <a:pt x="65" y="0"/>
                  </a:lnTo>
                  <a:lnTo>
                    <a:pt x="73" y="0"/>
                  </a:lnTo>
                </a:path>
              </a:pathLst>
            </a:custGeom>
            <a:noFill/>
            <a:ln w="38100"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Freeform 38"/>
            <p:cNvSpPr/>
            <p:nvPr/>
          </p:nvSpPr>
          <p:spPr bwMode="auto">
            <a:xfrm>
              <a:off x="3810" y="2681"/>
              <a:ext cx="81" cy="696"/>
            </a:xfrm>
            <a:custGeom>
              <a:avLst/>
              <a:gdLst>
                <a:gd name="T0" fmla="*/ 30 w 73"/>
                <a:gd name="T1" fmla="*/ 0 h 485"/>
                <a:gd name="T2" fmla="*/ 75 w 73"/>
                <a:gd name="T3" fmla="*/ 115 h 485"/>
                <a:gd name="T4" fmla="*/ 112 w 73"/>
                <a:gd name="T5" fmla="*/ 280 h 485"/>
                <a:gd name="T6" fmla="*/ 142 w 73"/>
                <a:gd name="T7" fmla="*/ 544 h 485"/>
                <a:gd name="T8" fmla="*/ 165 w 73"/>
                <a:gd name="T9" fmla="*/ 828 h 485"/>
                <a:gd name="T10" fmla="*/ 168 w 73"/>
                <a:gd name="T11" fmla="*/ 1149 h 485"/>
                <a:gd name="T12" fmla="*/ 153 w 73"/>
                <a:gd name="T13" fmla="*/ 1481 h 485"/>
                <a:gd name="T14" fmla="*/ 134 w 73"/>
                <a:gd name="T15" fmla="*/ 1738 h 485"/>
                <a:gd name="T16" fmla="*/ 101 w 73"/>
                <a:gd name="T17" fmla="*/ 1985 h 485"/>
                <a:gd name="T18" fmla="*/ 58 w 73"/>
                <a:gd name="T19" fmla="*/ 2107 h 485"/>
                <a:gd name="T20" fmla="*/ 13 w 73"/>
                <a:gd name="T21" fmla="*/ 2186 h 485"/>
                <a:gd name="T22" fmla="*/ 30 w 73"/>
                <a:gd name="T23" fmla="*/ 2186 h 485"/>
                <a:gd name="T24" fmla="*/ 75 w 73"/>
                <a:gd name="T25" fmla="*/ 2309 h 485"/>
                <a:gd name="T26" fmla="*/ 112 w 73"/>
                <a:gd name="T27" fmla="*/ 2473 h 485"/>
                <a:gd name="T28" fmla="*/ 142 w 73"/>
                <a:gd name="T29" fmla="*/ 2698 h 485"/>
                <a:gd name="T30" fmla="*/ 165 w 73"/>
                <a:gd name="T31" fmla="*/ 2991 h 485"/>
                <a:gd name="T32" fmla="*/ 168 w 73"/>
                <a:gd name="T33" fmla="*/ 3314 h 485"/>
                <a:gd name="T34" fmla="*/ 153 w 73"/>
                <a:gd name="T35" fmla="*/ 3654 h 485"/>
                <a:gd name="T36" fmla="*/ 134 w 73"/>
                <a:gd name="T37" fmla="*/ 3935 h 485"/>
                <a:gd name="T38" fmla="*/ 101 w 73"/>
                <a:gd name="T39" fmla="*/ 4142 h 485"/>
                <a:gd name="T40" fmla="*/ 58 w 73"/>
                <a:gd name="T41" fmla="*/ 4261 h 485"/>
                <a:gd name="T42" fmla="*/ 13 w 73"/>
                <a:gd name="T43" fmla="*/ 4375 h 485"/>
                <a:gd name="T44" fmla="*/ 30 w 73"/>
                <a:gd name="T45" fmla="*/ 4375 h 485"/>
                <a:gd name="T46" fmla="*/ 75 w 73"/>
                <a:gd name="T47" fmla="*/ 4463 h 485"/>
                <a:gd name="T48" fmla="*/ 112 w 73"/>
                <a:gd name="T49" fmla="*/ 4631 h 485"/>
                <a:gd name="T50" fmla="*/ 142 w 73"/>
                <a:gd name="T51" fmla="*/ 4894 h 485"/>
                <a:gd name="T52" fmla="*/ 165 w 73"/>
                <a:gd name="T53" fmla="*/ 5178 h 485"/>
                <a:gd name="T54" fmla="*/ 168 w 73"/>
                <a:gd name="T55" fmla="*/ 5528 h 485"/>
                <a:gd name="T56" fmla="*/ 153 w 73"/>
                <a:gd name="T57" fmla="*/ 5846 h 485"/>
                <a:gd name="T58" fmla="*/ 134 w 73"/>
                <a:gd name="T59" fmla="*/ 6086 h 485"/>
                <a:gd name="T60" fmla="*/ 101 w 73"/>
                <a:gd name="T61" fmla="*/ 6326 h 485"/>
                <a:gd name="T62" fmla="*/ 58 w 73"/>
                <a:gd name="T63" fmla="*/ 6461 h 485"/>
                <a:gd name="T64" fmla="*/ 13 w 73"/>
                <a:gd name="T65" fmla="*/ 6531 h 485"/>
                <a:gd name="T66" fmla="*/ 30 w 73"/>
                <a:gd name="T67" fmla="*/ 6531 h 485"/>
                <a:gd name="T68" fmla="*/ 75 w 73"/>
                <a:gd name="T69" fmla="*/ 6659 h 485"/>
                <a:gd name="T70" fmla="*/ 112 w 73"/>
                <a:gd name="T71" fmla="*/ 6825 h 485"/>
                <a:gd name="T72" fmla="*/ 142 w 73"/>
                <a:gd name="T73" fmla="*/ 7059 h 485"/>
                <a:gd name="T74" fmla="*/ 165 w 73"/>
                <a:gd name="T75" fmla="*/ 7352 h 485"/>
                <a:gd name="T76" fmla="*/ 168 w 73"/>
                <a:gd name="T77" fmla="*/ 7683 h 485"/>
                <a:gd name="T78" fmla="*/ 153 w 73"/>
                <a:gd name="T79" fmla="*/ 8010 h 485"/>
                <a:gd name="T80" fmla="*/ 134 w 73"/>
                <a:gd name="T81" fmla="*/ 8269 h 485"/>
                <a:gd name="T82" fmla="*/ 101 w 73"/>
                <a:gd name="T83" fmla="*/ 8491 h 485"/>
                <a:gd name="T84" fmla="*/ 58 w 73"/>
                <a:gd name="T85" fmla="*/ 8635 h 485"/>
                <a:gd name="T86" fmla="*/ 13 w 73"/>
                <a:gd name="T87" fmla="*/ 8728 h 48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3"/>
                <a:gd name="T133" fmla="*/ 0 h 485"/>
                <a:gd name="T134" fmla="*/ 73 w 73"/>
                <a:gd name="T135" fmla="*/ 485 h 48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3" h="485">
                  <a:moveTo>
                    <a:pt x="0" y="0"/>
                  </a:moveTo>
                  <a:lnTo>
                    <a:pt x="7" y="0"/>
                  </a:lnTo>
                  <a:lnTo>
                    <a:pt x="13" y="0"/>
                  </a:lnTo>
                  <a:lnTo>
                    <a:pt x="22" y="2"/>
                  </a:lnTo>
                  <a:lnTo>
                    <a:pt x="27" y="4"/>
                  </a:lnTo>
                  <a:lnTo>
                    <a:pt x="33" y="6"/>
                  </a:lnTo>
                  <a:lnTo>
                    <a:pt x="40" y="8"/>
                  </a:lnTo>
                  <a:lnTo>
                    <a:pt x="46" y="13"/>
                  </a:lnTo>
                  <a:lnTo>
                    <a:pt x="49" y="15"/>
                  </a:lnTo>
                  <a:lnTo>
                    <a:pt x="55" y="20"/>
                  </a:lnTo>
                  <a:lnTo>
                    <a:pt x="58" y="24"/>
                  </a:lnTo>
                  <a:lnTo>
                    <a:pt x="62" y="30"/>
                  </a:lnTo>
                  <a:lnTo>
                    <a:pt x="66" y="35"/>
                  </a:lnTo>
                  <a:lnTo>
                    <a:pt x="67" y="39"/>
                  </a:lnTo>
                  <a:lnTo>
                    <a:pt x="71" y="46"/>
                  </a:lnTo>
                  <a:lnTo>
                    <a:pt x="71" y="51"/>
                  </a:lnTo>
                  <a:lnTo>
                    <a:pt x="73" y="57"/>
                  </a:lnTo>
                  <a:lnTo>
                    <a:pt x="73" y="64"/>
                  </a:lnTo>
                  <a:lnTo>
                    <a:pt x="71" y="70"/>
                  </a:lnTo>
                  <a:lnTo>
                    <a:pt x="69" y="75"/>
                  </a:lnTo>
                  <a:lnTo>
                    <a:pt x="67" y="82"/>
                  </a:lnTo>
                  <a:lnTo>
                    <a:pt x="66" y="86"/>
                  </a:lnTo>
                  <a:lnTo>
                    <a:pt x="62" y="93"/>
                  </a:lnTo>
                  <a:lnTo>
                    <a:pt x="58" y="97"/>
                  </a:lnTo>
                  <a:lnTo>
                    <a:pt x="55" y="102"/>
                  </a:lnTo>
                  <a:lnTo>
                    <a:pt x="49" y="104"/>
                  </a:lnTo>
                  <a:lnTo>
                    <a:pt x="44" y="110"/>
                  </a:lnTo>
                  <a:lnTo>
                    <a:pt x="38" y="112"/>
                  </a:lnTo>
                  <a:lnTo>
                    <a:pt x="31" y="115"/>
                  </a:lnTo>
                  <a:lnTo>
                    <a:pt x="25" y="117"/>
                  </a:lnTo>
                  <a:lnTo>
                    <a:pt x="20" y="119"/>
                  </a:lnTo>
                  <a:lnTo>
                    <a:pt x="13" y="121"/>
                  </a:lnTo>
                  <a:lnTo>
                    <a:pt x="5" y="121"/>
                  </a:lnTo>
                  <a:lnTo>
                    <a:pt x="0" y="121"/>
                  </a:lnTo>
                  <a:lnTo>
                    <a:pt x="7" y="121"/>
                  </a:lnTo>
                  <a:lnTo>
                    <a:pt x="13" y="121"/>
                  </a:lnTo>
                  <a:lnTo>
                    <a:pt x="22" y="123"/>
                  </a:lnTo>
                  <a:lnTo>
                    <a:pt x="27" y="124"/>
                  </a:lnTo>
                  <a:lnTo>
                    <a:pt x="33" y="128"/>
                  </a:lnTo>
                  <a:lnTo>
                    <a:pt x="40" y="130"/>
                  </a:lnTo>
                  <a:lnTo>
                    <a:pt x="46" y="133"/>
                  </a:lnTo>
                  <a:lnTo>
                    <a:pt x="49" y="137"/>
                  </a:lnTo>
                  <a:lnTo>
                    <a:pt x="55" y="141"/>
                  </a:lnTo>
                  <a:lnTo>
                    <a:pt x="58" y="146"/>
                  </a:lnTo>
                  <a:lnTo>
                    <a:pt x="62" y="150"/>
                  </a:lnTo>
                  <a:lnTo>
                    <a:pt x="66" y="155"/>
                  </a:lnTo>
                  <a:lnTo>
                    <a:pt x="67" y="161"/>
                  </a:lnTo>
                  <a:lnTo>
                    <a:pt x="71" y="166"/>
                  </a:lnTo>
                  <a:lnTo>
                    <a:pt x="71" y="174"/>
                  </a:lnTo>
                  <a:lnTo>
                    <a:pt x="73" y="179"/>
                  </a:lnTo>
                  <a:lnTo>
                    <a:pt x="73" y="184"/>
                  </a:lnTo>
                  <a:lnTo>
                    <a:pt x="71" y="192"/>
                  </a:lnTo>
                  <a:lnTo>
                    <a:pt x="69" y="197"/>
                  </a:lnTo>
                  <a:lnTo>
                    <a:pt x="67" y="203"/>
                  </a:lnTo>
                  <a:lnTo>
                    <a:pt x="66" y="208"/>
                  </a:lnTo>
                  <a:lnTo>
                    <a:pt x="62" y="214"/>
                  </a:lnTo>
                  <a:lnTo>
                    <a:pt x="58" y="219"/>
                  </a:lnTo>
                  <a:lnTo>
                    <a:pt x="55" y="223"/>
                  </a:lnTo>
                  <a:lnTo>
                    <a:pt x="49" y="226"/>
                  </a:lnTo>
                  <a:lnTo>
                    <a:pt x="44" y="230"/>
                  </a:lnTo>
                  <a:lnTo>
                    <a:pt x="38" y="234"/>
                  </a:lnTo>
                  <a:lnTo>
                    <a:pt x="31" y="237"/>
                  </a:lnTo>
                  <a:lnTo>
                    <a:pt x="25" y="237"/>
                  </a:lnTo>
                  <a:lnTo>
                    <a:pt x="20" y="239"/>
                  </a:lnTo>
                  <a:lnTo>
                    <a:pt x="13" y="241"/>
                  </a:lnTo>
                  <a:lnTo>
                    <a:pt x="5" y="243"/>
                  </a:lnTo>
                  <a:lnTo>
                    <a:pt x="0" y="243"/>
                  </a:lnTo>
                  <a:lnTo>
                    <a:pt x="7" y="243"/>
                  </a:lnTo>
                  <a:lnTo>
                    <a:pt x="13" y="243"/>
                  </a:lnTo>
                  <a:lnTo>
                    <a:pt x="22" y="245"/>
                  </a:lnTo>
                  <a:lnTo>
                    <a:pt x="27" y="245"/>
                  </a:lnTo>
                  <a:lnTo>
                    <a:pt x="33" y="248"/>
                  </a:lnTo>
                  <a:lnTo>
                    <a:pt x="40" y="250"/>
                  </a:lnTo>
                  <a:lnTo>
                    <a:pt x="46" y="254"/>
                  </a:lnTo>
                  <a:lnTo>
                    <a:pt x="49" y="257"/>
                  </a:lnTo>
                  <a:lnTo>
                    <a:pt x="55" y="263"/>
                  </a:lnTo>
                  <a:lnTo>
                    <a:pt x="58" y="266"/>
                  </a:lnTo>
                  <a:lnTo>
                    <a:pt x="62" y="272"/>
                  </a:lnTo>
                  <a:lnTo>
                    <a:pt x="66" y="277"/>
                  </a:lnTo>
                  <a:lnTo>
                    <a:pt x="67" y="281"/>
                  </a:lnTo>
                  <a:lnTo>
                    <a:pt x="71" y="288"/>
                  </a:lnTo>
                  <a:lnTo>
                    <a:pt x="71" y="294"/>
                  </a:lnTo>
                  <a:lnTo>
                    <a:pt x="73" y="299"/>
                  </a:lnTo>
                  <a:lnTo>
                    <a:pt x="73" y="307"/>
                  </a:lnTo>
                  <a:lnTo>
                    <a:pt x="71" y="312"/>
                  </a:lnTo>
                  <a:lnTo>
                    <a:pt x="69" y="317"/>
                  </a:lnTo>
                  <a:lnTo>
                    <a:pt x="67" y="325"/>
                  </a:lnTo>
                  <a:lnTo>
                    <a:pt x="66" y="328"/>
                  </a:lnTo>
                  <a:lnTo>
                    <a:pt x="62" y="336"/>
                  </a:lnTo>
                  <a:lnTo>
                    <a:pt x="58" y="339"/>
                  </a:lnTo>
                  <a:lnTo>
                    <a:pt x="55" y="343"/>
                  </a:lnTo>
                  <a:lnTo>
                    <a:pt x="49" y="347"/>
                  </a:lnTo>
                  <a:lnTo>
                    <a:pt x="44" y="352"/>
                  </a:lnTo>
                  <a:lnTo>
                    <a:pt x="38" y="354"/>
                  </a:lnTo>
                  <a:lnTo>
                    <a:pt x="31" y="358"/>
                  </a:lnTo>
                  <a:lnTo>
                    <a:pt x="25" y="359"/>
                  </a:lnTo>
                  <a:lnTo>
                    <a:pt x="20" y="361"/>
                  </a:lnTo>
                  <a:lnTo>
                    <a:pt x="13" y="361"/>
                  </a:lnTo>
                  <a:lnTo>
                    <a:pt x="5" y="363"/>
                  </a:lnTo>
                  <a:lnTo>
                    <a:pt x="0" y="363"/>
                  </a:lnTo>
                  <a:lnTo>
                    <a:pt x="7" y="363"/>
                  </a:lnTo>
                  <a:lnTo>
                    <a:pt x="13" y="363"/>
                  </a:lnTo>
                  <a:lnTo>
                    <a:pt x="22" y="365"/>
                  </a:lnTo>
                  <a:lnTo>
                    <a:pt x="27" y="367"/>
                  </a:lnTo>
                  <a:lnTo>
                    <a:pt x="33" y="370"/>
                  </a:lnTo>
                  <a:lnTo>
                    <a:pt x="40" y="370"/>
                  </a:lnTo>
                  <a:lnTo>
                    <a:pt x="46" y="376"/>
                  </a:lnTo>
                  <a:lnTo>
                    <a:pt x="49" y="379"/>
                  </a:lnTo>
                  <a:lnTo>
                    <a:pt x="55" y="383"/>
                  </a:lnTo>
                  <a:lnTo>
                    <a:pt x="58" y="389"/>
                  </a:lnTo>
                  <a:lnTo>
                    <a:pt x="62" y="392"/>
                  </a:lnTo>
                  <a:lnTo>
                    <a:pt x="66" y="398"/>
                  </a:lnTo>
                  <a:lnTo>
                    <a:pt x="67" y="403"/>
                  </a:lnTo>
                  <a:lnTo>
                    <a:pt x="71" y="409"/>
                  </a:lnTo>
                  <a:lnTo>
                    <a:pt x="71" y="416"/>
                  </a:lnTo>
                  <a:lnTo>
                    <a:pt x="73" y="421"/>
                  </a:lnTo>
                  <a:lnTo>
                    <a:pt x="73" y="427"/>
                  </a:lnTo>
                  <a:lnTo>
                    <a:pt x="71" y="434"/>
                  </a:lnTo>
                  <a:lnTo>
                    <a:pt x="69" y="440"/>
                  </a:lnTo>
                  <a:lnTo>
                    <a:pt x="67" y="445"/>
                  </a:lnTo>
                  <a:lnTo>
                    <a:pt x="66" y="450"/>
                  </a:lnTo>
                  <a:lnTo>
                    <a:pt x="62" y="456"/>
                  </a:lnTo>
                  <a:lnTo>
                    <a:pt x="58" y="460"/>
                  </a:lnTo>
                  <a:lnTo>
                    <a:pt x="55" y="465"/>
                  </a:lnTo>
                  <a:lnTo>
                    <a:pt x="49" y="469"/>
                  </a:lnTo>
                  <a:lnTo>
                    <a:pt x="44" y="472"/>
                  </a:lnTo>
                  <a:lnTo>
                    <a:pt x="38" y="476"/>
                  </a:lnTo>
                  <a:lnTo>
                    <a:pt x="31" y="478"/>
                  </a:lnTo>
                  <a:lnTo>
                    <a:pt x="25" y="480"/>
                  </a:lnTo>
                  <a:lnTo>
                    <a:pt x="20" y="481"/>
                  </a:lnTo>
                  <a:lnTo>
                    <a:pt x="13" y="483"/>
                  </a:lnTo>
                  <a:lnTo>
                    <a:pt x="5" y="485"/>
                  </a:lnTo>
                  <a:lnTo>
                    <a:pt x="0" y="485"/>
                  </a:lnTo>
                </a:path>
              </a:pathLst>
            </a:custGeom>
            <a:noFill/>
            <a:ln w="38100"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 name="Line 39"/>
            <p:cNvSpPr>
              <a:spLocks noChangeShapeType="1"/>
            </p:cNvSpPr>
            <p:nvPr/>
          </p:nvSpPr>
          <p:spPr bwMode="auto">
            <a:xfrm>
              <a:off x="3995" y="2612"/>
              <a:ext cx="3" cy="904"/>
            </a:xfrm>
            <a:prstGeom prst="line">
              <a:avLst/>
            </a:prstGeom>
            <a:noFill/>
            <a:ln w="57150">
              <a:solidFill>
                <a:srgbClr val="0000FF"/>
              </a:solidFill>
              <a:round/>
            </a:ln>
            <a:extLst>
              <a:ext uri="{909E8E84-426E-40DD-AFC4-6F175D3DCCD1}">
                <a14:hiddenFill xmlns:a14="http://schemas.microsoft.com/office/drawing/2010/main">
                  <a:noFill/>
                </a14:hiddenFill>
              </a:ext>
            </a:extLst>
          </p:spPr>
          <p:txBody>
            <a:bodyPr/>
            <a:lstStyle/>
            <a:p>
              <a:endParaRPr lang="en-US"/>
            </a:p>
          </p:txBody>
        </p:sp>
        <p:sp>
          <p:nvSpPr>
            <p:cNvPr id="19" name="Freeform 40"/>
            <p:cNvSpPr/>
            <p:nvPr/>
          </p:nvSpPr>
          <p:spPr bwMode="auto">
            <a:xfrm>
              <a:off x="3612" y="2409"/>
              <a:ext cx="200" cy="275"/>
            </a:xfrm>
            <a:custGeom>
              <a:avLst/>
              <a:gdLst>
                <a:gd name="T0" fmla="*/ 26 w 267"/>
                <a:gd name="T1" fmla="*/ 5 h 484"/>
                <a:gd name="T2" fmla="*/ 26 w 267"/>
                <a:gd name="T3" fmla="*/ 0 h 484"/>
                <a:gd name="T4" fmla="*/ 0 w 267"/>
                <a:gd name="T5" fmla="*/ 0 h 484"/>
                <a:gd name="T6" fmla="*/ 0 60000 65536"/>
                <a:gd name="T7" fmla="*/ 0 60000 65536"/>
                <a:gd name="T8" fmla="*/ 0 60000 65536"/>
                <a:gd name="T9" fmla="*/ 0 w 267"/>
                <a:gd name="T10" fmla="*/ 0 h 484"/>
                <a:gd name="T11" fmla="*/ 267 w 267"/>
                <a:gd name="T12" fmla="*/ 484 h 484"/>
              </a:gdLst>
              <a:ahLst/>
              <a:cxnLst>
                <a:cxn ang="T6">
                  <a:pos x="T0" y="T1"/>
                </a:cxn>
                <a:cxn ang="T7">
                  <a:pos x="T2" y="T3"/>
                </a:cxn>
                <a:cxn ang="T8">
                  <a:pos x="T4" y="T5"/>
                </a:cxn>
              </a:cxnLst>
              <a:rect l="T9" t="T10" r="T11" b="T12"/>
              <a:pathLst>
                <a:path w="267" h="484">
                  <a:moveTo>
                    <a:pt x="267" y="484"/>
                  </a:moveTo>
                  <a:lnTo>
                    <a:pt x="267" y="0"/>
                  </a:lnTo>
                  <a:lnTo>
                    <a:pt x="0" y="0"/>
                  </a:lnTo>
                </a:path>
              </a:pathLst>
            </a:custGeom>
            <a:noFill/>
            <a:ln w="28575"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 name="Freeform 41"/>
            <p:cNvSpPr/>
            <p:nvPr/>
          </p:nvSpPr>
          <p:spPr bwMode="auto">
            <a:xfrm>
              <a:off x="2965" y="3383"/>
              <a:ext cx="856" cy="292"/>
            </a:xfrm>
            <a:custGeom>
              <a:avLst/>
              <a:gdLst>
                <a:gd name="T0" fmla="*/ 299 w 995"/>
                <a:gd name="T1" fmla="*/ 0 h 485"/>
                <a:gd name="T2" fmla="*/ 299 w 995"/>
                <a:gd name="T3" fmla="*/ 8 h 485"/>
                <a:gd name="T4" fmla="*/ 0 w 995"/>
                <a:gd name="T5" fmla="*/ 8 h 485"/>
                <a:gd name="T6" fmla="*/ 0 60000 65536"/>
                <a:gd name="T7" fmla="*/ 0 60000 65536"/>
                <a:gd name="T8" fmla="*/ 0 60000 65536"/>
                <a:gd name="T9" fmla="*/ 0 w 995"/>
                <a:gd name="T10" fmla="*/ 0 h 485"/>
                <a:gd name="T11" fmla="*/ 995 w 995"/>
                <a:gd name="T12" fmla="*/ 485 h 485"/>
              </a:gdLst>
              <a:ahLst/>
              <a:cxnLst>
                <a:cxn ang="T6">
                  <a:pos x="T0" y="T1"/>
                </a:cxn>
                <a:cxn ang="T7">
                  <a:pos x="T2" y="T3"/>
                </a:cxn>
                <a:cxn ang="T8">
                  <a:pos x="T4" y="T5"/>
                </a:cxn>
              </a:cxnLst>
              <a:rect l="T9" t="T10" r="T11" b="T12"/>
              <a:pathLst>
                <a:path w="995" h="485">
                  <a:moveTo>
                    <a:pt x="995" y="0"/>
                  </a:moveTo>
                  <a:lnTo>
                    <a:pt x="995" y="485"/>
                  </a:lnTo>
                  <a:lnTo>
                    <a:pt x="0" y="485"/>
                  </a:lnTo>
                </a:path>
              </a:pathLst>
            </a:custGeom>
            <a:noFill/>
            <a:ln w="28575"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 name="Line 42"/>
            <p:cNvSpPr>
              <a:spLocks noChangeShapeType="1"/>
            </p:cNvSpPr>
            <p:nvPr/>
          </p:nvSpPr>
          <p:spPr bwMode="auto">
            <a:xfrm flipH="1">
              <a:off x="2983" y="2407"/>
              <a:ext cx="810" cy="7"/>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endParaRPr lang="en-US"/>
            </a:p>
          </p:txBody>
        </p:sp>
        <p:sp>
          <p:nvSpPr>
            <p:cNvPr id="22" name="Freeform 43"/>
            <p:cNvSpPr/>
            <p:nvPr/>
          </p:nvSpPr>
          <p:spPr bwMode="auto">
            <a:xfrm>
              <a:off x="2920" y="3621"/>
              <a:ext cx="107" cy="107"/>
            </a:xfrm>
            <a:custGeom>
              <a:avLst/>
              <a:gdLst>
                <a:gd name="T0" fmla="*/ 0 w 73"/>
                <a:gd name="T1" fmla="*/ 784 h 73"/>
                <a:gd name="T2" fmla="*/ 0 w 73"/>
                <a:gd name="T3" fmla="*/ 655 h 73"/>
                <a:gd name="T4" fmla="*/ 0 w 73"/>
                <a:gd name="T5" fmla="*/ 623 h 73"/>
                <a:gd name="T6" fmla="*/ 88 w 73"/>
                <a:gd name="T7" fmla="*/ 425 h 73"/>
                <a:gd name="T8" fmla="*/ 129 w 73"/>
                <a:gd name="T9" fmla="*/ 318 h 73"/>
                <a:gd name="T10" fmla="*/ 230 w 73"/>
                <a:gd name="T11" fmla="*/ 230 h 73"/>
                <a:gd name="T12" fmla="*/ 318 w 73"/>
                <a:gd name="T13" fmla="*/ 129 h 73"/>
                <a:gd name="T14" fmla="*/ 466 w 73"/>
                <a:gd name="T15" fmla="*/ 41 h 73"/>
                <a:gd name="T16" fmla="*/ 623 w 73"/>
                <a:gd name="T17" fmla="*/ 0 h 73"/>
                <a:gd name="T18" fmla="*/ 655 w 73"/>
                <a:gd name="T19" fmla="*/ 0 h 73"/>
                <a:gd name="T20" fmla="*/ 784 w 73"/>
                <a:gd name="T21" fmla="*/ 0 h 73"/>
                <a:gd name="T22" fmla="*/ 831 w 73"/>
                <a:gd name="T23" fmla="*/ 0 h 73"/>
                <a:gd name="T24" fmla="*/ 932 w 73"/>
                <a:gd name="T25" fmla="*/ 0 h 73"/>
                <a:gd name="T26" fmla="*/ 1048 w 73"/>
                <a:gd name="T27" fmla="*/ 41 h 73"/>
                <a:gd name="T28" fmla="*/ 1218 w 73"/>
                <a:gd name="T29" fmla="*/ 129 h 73"/>
                <a:gd name="T30" fmla="*/ 1319 w 73"/>
                <a:gd name="T31" fmla="*/ 230 h 73"/>
                <a:gd name="T32" fmla="*/ 1407 w 73"/>
                <a:gd name="T33" fmla="*/ 318 h 73"/>
                <a:gd name="T34" fmla="*/ 1495 w 73"/>
                <a:gd name="T35" fmla="*/ 425 h 73"/>
                <a:gd name="T36" fmla="*/ 1508 w 73"/>
                <a:gd name="T37" fmla="*/ 623 h 73"/>
                <a:gd name="T38" fmla="*/ 1555 w 73"/>
                <a:gd name="T39" fmla="*/ 655 h 73"/>
                <a:gd name="T40" fmla="*/ 1555 w 73"/>
                <a:gd name="T41" fmla="*/ 784 h 73"/>
                <a:gd name="T42" fmla="*/ 1555 w 73"/>
                <a:gd name="T43" fmla="*/ 784 h 73"/>
                <a:gd name="T44" fmla="*/ 1555 w 73"/>
                <a:gd name="T45" fmla="*/ 831 h 73"/>
                <a:gd name="T46" fmla="*/ 1508 w 73"/>
                <a:gd name="T47" fmla="*/ 900 h 73"/>
                <a:gd name="T48" fmla="*/ 1495 w 73"/>
                <a:gd name="T49" fmla="*/ 1048 h 73"/>
                <a:gd name="T50" fmla="*/ 1407 w 73"/>
                <a:gd name="T51" fmla="*/ 1177 h 73"/>
                <a:gd name="T52" fmla="*/ 1319 w 73"/>
                <a:gd name="T53" fmla="*/ 1278 h 73"/>
                <a:gd name="T54" fmla="*/ 1218 w 73"/>
                <a:gd name="T55" fmla="*/ 1366 h 73"/>
                <a:gd name="T56" fmla="*/ 1048 w 73"/>
                <a:gd name="T57" fmla="*/ 1495 h 73"/>
                <a:gd name="T58" fmla="*/ 932 w 73"/>
                <a:gd name="T59" fmla="*/ 1508 h 73"/>
                <a:gd name="T60" fmla="*/ 831 w 73"/>
                <a:gd name="T61" fmla="*/ 1508 h 73"/>
                <a:gd name="T62" fmla="*/ 784 w 73"/>
                <a:gd name="T63" fmla="*/ 1555 h 73"/>
                <a:gd name="T64" fmla="*/ 655 w 73"/>
                <a:gd name="T65" fmla="*/ 1508 h 73"/>
                <a:gd name="T66" fmla="*/ 623 w 73"/>
                <a:gd name="T67" fmla="*/ 1508 h 73"/>
                <a:gd name="T68" fmla="*/ 466 w 73"/>
                <a:gd name="T69" fmla="*/ 1495 h 73"/>
                <a:gd name="T70" fmla="*/ 318 w 73"/>
                <a:gd name="T71" fmla="*/ 1366 h 73"/>
                <a:gd name="T72" fmla="*/ 230 w 73"/>
                <a:gd name="T73" fmla="*/ 1278 h 73"/>
                <a:gd name="T74" fmla="*/ 129 w 73"/>
                <a:gd name="T75" fmla="*/ 1177 h 73"/>
                <a:gd name="T76" fmla="*/ 88 w 73"/>
                <a:gd name="T77" fmla="*/ 1048 h 73"/>
                <a:gd name="T78" fmla="*/ 0 w 73"/>
                <a:gd name="T79" fmla="*/ 900 h 73"/>
                <a:gd name="T80" fmla="*/ 0 w 73"/>
                <a:gd name="T81" fmla="*/ 831 h 73"/>
                <a:gd name="T82" fmla="*/ 0 w 73"/>
                <a:gd name="T83" fmla="*/ 784 h 73"/>
                <a:gd name="T84" fmla="*/ 0 w 73"/>
                <a:gd name="T85" fmla="*/ 784 h 7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3"/>
                <a:gd name="T130" fmla="*/ 0 h 73"/>
                <a:gd name="T131" fmla="*/ 73 w 73"/>
                <a:gd name="T132" fmla="*/ 73 h 7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3" h="73">
                  <a:moveTo>
                    <a:pt x="0" y="37"/>
                  </a:moveTo>
                  <a:lnTo>
                    <a:pt x="0" y="31"/>
                  </a:lnTo>
                  <a:lnTo>
                    <a:pt x="0" y="29"/>
                  </a:lnTo>
                  <a:lnTo>
                    <a:pt x="4" y="20"/>
                  </a:lnTo>
                  <a:lnTo>
                    <a:pt x="6" y="15"/>
                  </a:lnTo>
                  <a:lnTo>
                    <a:pt x="11" y="11"/>
                  </a:lnTo>
                  <a:lnTo>
                    <a:pt x="15" y="6"/>
                  </a:lnTo>
                  <a:lnTo>
                    <a:pt x="22" y="2"/>
                  </a:lnTo>
                  <a:lnTo>
                    <a:pt x="29" y="0"/>
                  </a:lnTo>
                  <a:lnTo>
                    <a:pt x="31" y="0"/>
                  </a:lnTo>
                  <a:lnTo>
                    <a:pt x="37" y="0"/>
                  </a:lnTo>
                  <a:lnTo>
                    <a:pt x="39" y="0"/>
                  </a:lnTo>
                  <a:lnTo>
                    <a:pt x="44" y="0"/>
                  </a:lnTo>
                  <a:lnTo>
                    <a:pt x="49" y="2"/>
                  </a:lnTo>
                  <a:lnTo>
                    <a:pt x="57" y="6"/>
                  </a:lnTo>
                  <a:lnTo>
                    <a:pt x="62" y="11"/>
                  </a:lnTo>
                  <a:lnTo>
                    <a:pt x="66" y="15"/>
                  </a:lnTo>
                  <a:lnTo>
                    <a:pt x="70" y="20"/>
                  </a:lnTo>
                  <a:lnTo>
                    <a:pt x="71" y="29"/>
                  </a:lnTo>
                  <a:lnTo>
                    <a:pt x="73" y="31"/>
                  </a:lnTo>
                  <a:lnTo>
                    <a:pt x="73" y="37"/>
                  </a:lnTo>
                  <a:lnTo>
                    <a:pt x="73" y="39"/>
                  </a:lnTo>
                  <a:lnTo>
                    <a:pt x="71" y="42"/>
                  </a:lnTo>
                  <a:lnTo>
                    <a:pt x="70" y="49"/>
                  </a:lnTo>
                  <a:lnTo>
                    <a:pt x="66" y="55"/>
                  </a:lnTo>
                  <a:lnTo>
                    <a:pt x="62" y="60"/>
                  </a:lnTo>
                  <a:lnTo>
                    <a:pt x="57" y="64"/>
                  </a:lnTo>
                  <a:lnTo>
                    <a:pt x="49" y="70"/>
                  </a:lnTo>
                  <a:lnTo>
                    <a:pt x="44" y="71"/>
                  </a:lnTo>
                  <a:lnTo>
                    <a:pt x="39" y="71"/>
                  </a:lnTo>
                  <a:lnTo>
                    <a:pt x="37" y="73"/>
                  </a:lnTo>
                  <a:lnTo>
                    <a:pt x="31" y="71"/>
                  </a:lnTo>
                  <a:lnTo>
                    <a:pt x="29" y="71"/>
                  </a:lnTo>
                  <a:lnTo>
                    <a:pt x="22" y="70"/>
                  </a:lnTo>
                  <a:lnTo>
                    <a:pt x="15" y="64"/>
                  </a:lnTo>
                  <a:lnTo>
                    <a:pt x="11" y="60"/>
                  </a:lnTo>
                  <a:lnTo>
                    <a:pt x="6" y="55"/>
                  </a:lnTo>
                  <a:lnTo>
                    <a:pt x="4" y="49"/>
                  </a:lnTo>
                  <a:lnTo>
                    <a:pt x="0" y="42"/>
                  </a:lnTo>
                  <a:lnTo>
                    <a:pt x="0" y="39"/>
                  </a:lnTo>
                  <a:lnTo>
                    <a:pt x="0" y="37"/>
                  </a:lnTo>
                  <a:close/>
                </a:path>
              </a:pathLst>
            </a:custGeom>
            <a:solidFill>
              <a:srgbClr val="000000"/>
            </a:solidFill>
            <a:ln w="28575" cmpd="sng">
              <a:solidFill>
                <a:srgbClr val="0000FF"/>
              </a:solidFill>
              <a:round/>
            </a:ln>
          </p:spPr>
          <p:txBody>
            <a:bodyPr/>
            <a:lstStyle/>
            <a:p>
              <a:endParaRPr lang="en-US"/>
            </a:p>
          </p:txBody>
        </p:sp>
        <p:sp>
          <p:nvSpPr>
            <p:cNvPr id="23" name="Freeform 44"/>
            <p:cNvSpPr/>
            <p:nvPr/>
          </p:nvSpPr>
          <p:spPr bwMode="auto">
            <a:xfrm>
              <a:off x="2891" y="2356"/>
              <a:ext cx="107" cy="107"/>
            </a:xfrm>
            <a:custGeom>
              <a:avLst/>
              <a:gdLst>
                <a:gd name="T0" fmla="*/ 0 w 73"/>
                <a:gd name="T1" fmla="*/ 784 h 73"/>
                <a:gd name="T2" fmla="*/ 0 w 73"/>
                <a:gd name="T3" fmla="*/ 696 h 73"/>
                <a:gd name="T4" fmla="*/ 0 w 73"/>
                <a:gd name="T5" fmla="*/ 636 h 73"/>
                <a:gd name="T6" fmla="*/ 88 w 73"/>
                <a:gd name="T7" fmla="*/ 466 h 73"/>
                <a:gd name="T8" fmla="*/ 176 w 73"/>
                <a:gd name="T9" fmla="*/ 318 h 73"/>
                <a:gd name="T10" fmla="*/ 230 w 73"/>
                <a:gd name="T11" fmla="*/ 230 h 73"/>
                <a:gd name="T12" fmla="*/ 365 w 73"/>
                <a:gd name="T13" fmla="*/ 129 h 73"/>
                <a:gd name="T14" fmla="*/ 507 w 73"/>
                <a:gd name="T15" fmla="*/ 41 h 73"/>
                <a:gd name="T16" fmla="*/ 636 w 73"/>
                <a:gd name="T17" fmla="*/ 0 h 73"/>
                <a:gd name="T18" fmla="*/ 696 w 73"/>
                <a:gd name="T19" fmla="*/ 0 h 73"/>
                <a:gd name="T20" fmla="*/ 784 w 73"/>
                <a:gd name="T21" fmla="*/ 0 h 73"/>
                <a:gd name="T22" fmla="*/ 872 w 73"/>
                <a:gd name="T23" fmla="*/ 0 h 73"/>
                <a:gd name="T24" fmla="*/ 932 w 73"/>
                <a:gd name="T25" fmla="*/ 0 h 73"/>
                <a:gd name="T26" fmla="*/ 1102 w 73"/>
                <a:gd name="T27" fmla="*/ 41 h 73"/>
                <a:gd name="T28" fmla="*/ 1218 w 73"/>
                <a:gd name="T29" fmla="*/ 129 h 73"/>
                <a:gd name="T30" fmla="*/ 1319 w 73"/>
                <a:gd name="T31" fmla="*/ 230 h 73"/>
                <a:gd name="T32" fmla="*/ 1454 w 73"/>
                <a:gd name="T33" fmla="*/ 318 h 73"/>
                <a:gd name="T34" fmla="*/ 1495 w 73"/>
                <a:gd name="T35" fmla="*/ 466 h 73"/>
                <a:gd name="T36" fmla="*/ 1536 w 73"/>
                <a:gd name="T37" fmla="*/ 636 h 73"/>
                <a:gd name="T38" fmla="*/ 1555 w 73"/>
                <a:gd name="T39" fmla="*/ 696 h 73"/>
                <a:gd name="T40" fmla="*/ 1555 w 73"/>
                <a:gd name="T41" fmla="*/ 784 h 73"/>
                <a:gd name="T42" fmla="*/ 1555 w 73"/>
                <a:gd name="T43" fmla="*/ 784 h 73"/>
                <a:gd name="T44" fmla="*/ 1555 w 73"/>
                <a:gd name="T45" fmla="*/ 853 h 73"/>
                <a:gd name="T46" fmla="*/ 1536 w 73"/>
                <a:gd name="T47" fmla="*/ 900 h 73"/>
                <a:gd name="T48" fmla="*/ 1495 w 73"/>
                <a:gd name="T49" fmla="*/ 1061 h 73"/>
                <a:gd name="T50" fmla="*/ 1454 w 73"/>
                <a:gd name="T51" fmla="*/ 1218 h 73"/>
                <a:gd name="T52" fmla="*/ 1319 w 73"/>
                <a:gd name="T53" fmla="*/ 1278 h 73"/>
                <a:gd name="T54" fmla="*/ 1218 w 73"/>
                <a:gd name="T55" fmla="*/ 1407 h 73"/>
                <a:gd name="T56" fmla="*/ 1102 w 73"/>
                <a:gd name="T57" fmla="*/ 1495 h 73"/>
                <a:gd name="T58" fmla="*/ 932 w 73"/>
                <a:gd name="T59" fmla="*/ 1508 h 73"/>
                <a:gd name="T60" fmla="*/ 872 w 73"/>
                <a:gd name="T61" fmla="*/ 1508 h 73"/>
                <a:gd name="T62" fmla="*/ 784 w 73"/>
                <a:gd name="T63" fmla="*/ 1555 h 73"/>
                <a:gd name="T64" fmla="*/ 696 w 73"/>
                <a:gd name="T65" fmla="*/ 1508 h 73"/>
                <a:gd name="T66" fmla="*/ 636 w 73"/>
                <a:gd name="T67" fmla="*/ 1508 h 73"/>
                <a:gd name="T68" fmla="*/ 507 w 73"/>
                <a:gd name="T69" fmla="*/ 1495 h 73"/>
                <a:gd name="T70" fmla="*/ 365 w 73"/>
                <a:gd name="T71" fmla="*/ 1407 h 73"/>
                <a:gd name="T72" fmla="*/ 230 w 73"/>
                <a:gd name="T73" fmla="*/ 1278 h 73"/>
                <a:gd name="T74" fmla="*/ 176 w 73"/>
                <a:gd name="T75" fmla="*/ 1218 h 73"/>
                <a:gd name="T76" fmla="*/ 88 w 73"/>
                <a:gd name="T77" fmla="*/ 1061 h 73"/>
                <a:gd name="T78" fmla="*/ 0 w 73"/>
                <a:gd name="T79" fmla="*/ 900 h 73"/>
                <a:gd name="T80" fmla="*/ 0 w 73"/>
                <a:gd name="T81" fmla="*/ 853 h 73"/>
                <a:gd name="T82" fmla="*/ 0 w 73"/>
                <a:gd name="T83" fmla="*/ 784 h 7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3"/>
                <a:gd name="T127" fmla="*/ 0 h 73"/>
                <a:gd name="T128" fmla="*/ 73 w 73"/>
                <a:gd name="T129" fmla="*/ 73 h 7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3" h="73">
                  <a:moveTo>
                    <a:pt x="0" y="37"/>
                  </a:moveTo>
                  <a:lnTo>
                    <a:pt x="0" y="33"/>
                  </a:lnTo>
                  <a:lnTo>
                    <a:pt x="0" y="30"/>
                  </a:lnTo>
                  <a:lnTo>
                    <a:pt x="4" y="22"/>
                  </a:lnTo>
                  <a:lnTo>
                    <a:pt x="8" y="15"/>
                  </a:lnTo>
                  <a:lnTo>
                    <a:pt x="11" y="11"/>
                  </a:lnTo>
                  <a:lnTo>
                    <a:pt x="17" y="6"/>
                  </a:lnTo>
                  <a:lnTo>
                    <a:pt x="24" y="2"/>
                  </a:lnTo>
                  <a:lnTo>
                    <a:pt x="30" y="0"/>
                  </a:lnTo>
                  <a:lnTo>
                    <a:pt x="33" y="0"/>
                  </a:lnTo>
                  <a:lnTo>
                    <a:pt x="37" y="0"/>
                  </a:lnTo>
                  <a:lnTo>
                    <a:pt x="41" y="0"/>
                  </a:lnTo>
                  <a:lnTo>
                    <a:pt x="44" y="0"/>
                  </a:lnTo>
                  <a:lnTo>
                    <a:pt x="52" y="2"/>
                  </a:lnTo>
                  <a:lnTo>
                    <a:pt x="57" y="6"/>
                  </a:lnTo>
                  <a:lnTo>
                    <a:pt x="62" y="11"/>
                  </a:lnTo>
                  <a:lnTo>
                    <a:pt x="68" y="15"/>
                  </a:lnTo>
                  <a:lnTo>
                    <a:pt x="70" y="22"/>
                  </a:lnTo>
                  <a:lnTo>
                    <a:pt x="72" y="30"/>
                  </a:lnTo>
                  <a:lnTo>
                    <a:pt x="73" y="33"/>
                  </a:lnTo>
                  <a:lnTo>
                    <a:pt x="73" y="37"/>
                  </a:lnTo>
                  <a:lnTo>
                    <a:pt x="73" y="40"/>
                  </a:lnTo>
                  <a:lnTo>
                    <a:pt x="72" y="42"/>
                  </a:lnTo>
                  <a:lnTo>
                    <a:pt x="70" y="50"/>
                  </a:lnTo>
                  <a:lnTo>
                    <a:pt x="68" y="57"/>
                  </a:lnTo>
                  <a:lnTo>
                    <a:pt x="62" y="60"/>
                  </a:lnTo>
                  <a:lnTo>
                    <a:pt x="57" y="66"/>
                  </a:lnTo>
                  <a:lnTo>
                    <a:pt x="52" y="70"/>
                  </a:lnTo>
                  <a:lnTo>
                    <a:pt x="44" y="71"/>
                  </a:lnTo>
                  <a:lnTo>
                    <a:pt x="41" y="71"/>
                  </a:lnTo>
                  <a:lnTo>
                    <a:pt x="37" y="73"/>
                  </a:lnTo>
                  <a:lnTo>
                    <a:pt x="33" y="71"/>
                  </a:lnTo>
                  <a:lnTo>
                    <a:pt x="30" y="71"/>
                  </a:lnTo>
                  <a:lnTo>
                    <a:pt x="24" y="70"/>
                  </a:lnTo>
                  <a:lnTo>
                    <a:pt x="17" y="66"/>
                  </a:lnTo>
                  <a:lnTo>
                    <a:pt x="11" y="60"/>
                  </a:lnTo>
                  <a:lnTo>
                    <a:pt x="8" y="57"/>
                  </a:lnTo>
                  <a:lnTo>
                    <a:pt x="4" y="50"/>
                  </a:lnTo>
                  <a:lnTo>
                    <a:pt x="0" y="42"/>
                  </a:lnTo>
                  <a:lnTo>
                    <a:pt x="0" y="40"/>
                  </a:lnTo>
                  <a:lnTo>
                    <a:pt x="0" y="37"/>
                  </a:lnTo>
                </a:path>
              </a:pathLst>
            </a:custGeom>
            <a:solidFill>
              <a:srgbClr val="000000"/>
            </a:solidFill>
            <a:ln w="28575" cmpd="sng">
              <a:solidFill>
                <a:srgbClr val="0000FF"/>
              </a:solidFill>
              <a:prstDash val="solid"/>
              <a:round/>
            </a:ln>
          </p:spPr>
          <p:txBody>
            <a:bodyPr/>
            <a:lstStyle/>
            <a:p>
              <a:endParaRPr lang="en-US"/>
            </a:p>
          </p:txBody>
        </p:sp>
        <p:sp>
          <p:nvSpPr>
            <p:cNvPr id="24" name="Freeform 45"/>
            <p:cNvSpPr/>
            <p:nvPr/>
          </p:nvSpPr>
          <p:spPr bwMode="auto">
            <a:xfrm>
              <a:off x="4201" y="2412"/>
              <a:ext cx="294" cy="279"/>
            </a:xfrm>
            <a:custGeom>
              <a:avLst/>
              <a:gdLst>
                <a:gd name="T0" fmla="*/ 0 w 266"/>
                <a:gd name="T1" fmla="*/ 6 h 484"/>
                <a:gd name="T2" fmla="*/ 0 w 266"/>
                <a:gd name="T3" fmla="*/ 0 h 484"/>
                <a:gd name="T4" fmla="*/ 592 w 266"/>
                <a:gd name="T5" fmla="*/ 0 h 484"/>
                <a:gd name="T6" fmla="*/ 0 60000 65536"/>
                <a:gd name="T7" fmla="*/ 0 60000 65536"/>
                <a:gd name="T8" fmla="*/ 0 60000 65536"/>
                <a:gd name="T9" fmla="*/ 0 w 266"/>
                <a:gd name="T10" fmla="*/ 0 h 484"/>
                <a:gd name="T11" fmla="*/ 266 w 266"/>
                <a:gd name="T12" fmla="*/ 484 h 484"/>
              </a:gdLst>
              <a:ahLst/>
              <a:cxnLst>
                <a:cxn ang="T6">
                  <a:pos x="T0" y="T1"/>
                </a:cxn>
                <a:cxn ang="T7">
                  <a:pos x="T2" y="T3"/>
                </a:cxn>
                <a:cxn ang="T8">
                  <a:pos x="T4" y="T5"/>
                </a:cxn>
              </a:cxnLst>
              <a:rect l="T9" t="T10" r="T11" b="T12"/>
              <a:pathLst>
                <a:path w="266" h="484">
                  <a:moveTo>
                    <a:pt x="0" y="484"/>
                  </a:moveTo>
                  <a:lnTo>
                    <a:pt x="0" y="0"/>
                  </a:lnTo>
                  <a:lnTo>
                    <a:pt x="266" y="0"/>
                  </a:lnTo>
                </a:path>
              </a:pathLst>
            </a:custGeom>
            <a:noFill/>
            <a:ln w="28575"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 name="Line 46"/>
            <p:cNvSpPr>
              <a:spLocks noChangeShapeType="1"/>
            </p:cNvSpPr>
            <p:nvPr/>
          </p:nvSpPr>
          <p:spPr bwMode="auto">
            <a:xfrm>
              <a:off x="4372" y="2415"/>
              <a:ext cx="809" cy="3"/>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endParaRPr lang="en-US"/>
            </a:p>
          </p:txBody>
        </p:sp>
        <p:sp>
          <p:nvSpPr>
            <p:cNvPr id="26" name="Freeform 47"/>
            <p:cNvSpPr/>
            <p:nvPr/>
          </p:nvSpPr>
          <p:spPr bwMode="auto">
            <a:xfrm>
              <a:off x="4194" y="3377"/>
              <a:ext cx="987" cy="318"/>
            </a:xfrm>
            <a:custGeom>
              <a:avLst/>
              <a:gdLst>
                <a:gd name="T0" fmla="*/ 0 w 994"/>
                <a:gd name="T1" fmla="*/ 0 h 485"/>
                <a:gd name="T2" fmla="*/ 0 w 994"/>
                <a:gd name="T3" fmla="*/ 17 h 485"/>
                <a:gd name="T4" fmla="*/ 938 w 994"/>
                <a:gd name="T5" fmla="*/ 17 h 485"/>
                <a:gd name="T6" fmla="*/ 0 60000 65536"/>
                <a:gd name="T7" fmla="*/ 0 60000 65536"/>
                <a:gd name="T8" fmla="*/ 0 60000 65536"/>
                <a:gd name="T9" fmla="*/ 0 w 994"/>
                <a:gd name="T10" fmla="*/ 0 h 485"/>
                <a:gd name="T11" fmla="*/ 994 w 994"/>
                <a:gd name="T12" fmla="*/ 485 h 485"/>
              </a:gdLst>
              <a:ahLst/>
              <a:cxnLst>
                <a:cxn ang="T6">
                  <a:pos x="T0" y="T1"/>
                </a:cxn>
                <a:cxn ang="T7">
                  <a:pos x="T2" y="T3"/>
                </a:cxn>
                <a:cxn ang="T8">
                  <a:pos x="T4" y="T5"/>
                </a:cxn>
              </a:cxnLst>
              <a:rect l="T9" t="T10" r="T11" b="T12"/>
              <a:pathLst>
                <a:path w="994" h="485">
                  <a:moveTo>
                    <a:pt x="0" y="0"/>
                  </a:moveTo>
                  <a:lnTo>
                    <a:pt x="0" y="485"/>
                  </a:lnTo>
                  <a:lnTo>
                    <a:pt x="994" y="485"/>
                  </a:lnTo>
                </a:path>
              </a:pathLst>
            </a:custGeom>
            <a:noFill/>
            <a:ln w="28575"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48"/>
            <p:cNvGrpSpPr/>
            <p:nvPr/>
          </p:nvGrpSpPr>
          <p:grpSpPr bwMode="auto">
            <a:xfrm>
              <a:off x="3825" y="2434"/>
              <a:ext cx="362" cy="241"/>
              <a:chOff x="3389" y="2895"/>
              <a:chExt cx="362" cy="241"/>
            </a:xfrm>
          </p:grpSpPr>
          <p:sp>
            <p:nvSpPr>
              <p:cNvPr id="40" name="Freeform 49"/>
              <p:cNvSpPr/>
              <p:nvPr/>
            </p:nvSpPr>
            <p:spPr bwMode="auto">
              <a:xfrm>
                <a:off x="3425" y="2895"/>
                <a:ext cx="279" cy="111"/>
              </a:xfrm>
              <a:custGeom>
                <a:avLst/>
                <a:gdLst>
                  <a:gd name="T0" fmla="*/ 0 w 254"/>
                  <a:gd name="T1" fmla="*/ 1282 h 77"/>
                  <a:gd name="T2" fmla="*/ 14 w 254"/>
                  <a:gd name="T3" fmla="*/ 1114 h 77"/>
                  <a:gd name="T4" fmla="*/ 22 w 254"/>
                  <a:gd name="T5" fmla="*/ 989 h 77"/>
                  <a:gd name="T6" fmla="*/ 42 w 254"/>
                  <a:gd name="T7" fmla="*/ 851 h 77"/>
                  <a:gd name="T8" fmla="*/ 56 w 254"/>
                  <a:gd name="T9" fmla="*/ 706 h 77"/>
                  <a:gd name="T10" fmla="*/ 70 w 254"/>
                  <a:gd name="T11" fmla="*/ 588 h 77"/>
                  <a:gd name="T12" fmla="*/ 83 w 254"/>
                  <a:gd name="T13" fmla="*/ 476 h 77"/>
                  <a:gd name="T14" fmla="*/ 102 w 254"/>
                  <a:gd name="T15" fmla="*/ 409 h 77"/>
                  <a:gd name="T16" fmla="*/ 115 w 254"/>
                  <a:gd name="T17" fmla="*/ 284 h 77"/>
                  <a:gd name="T18" fmla="*/ 132 w 254"/>
                  <a:gd name="T19" fmla="*/ 244 h 77"/>
                  <a:gd name="T20" fmla="*/ 148 w 254"/>
                  <a:gd name="T21" fmla="*/ 127 h 77"/>
                  <a:gd name="T22" fmla="*/ 163 w 254"/>
                  <a:gd name="T23" fmla="*/ 117 h 77"/>
                  <a:gd name="T24" fmla="*/ 177 w 254"/>
                  <a:gd name="T25" fmla="*/ 81 h 77"/>
                  <a:gd name="T26" fmla="*/ 194 w 254"/>
                  <a:gd name="T27" fmla="*/ 39 h 77"/>
                  <a:gd name="T28" fmla="*/ 213 w 254"/>
                  <a:gd name="T29" fmla="*/ 0 h 77"/>
                  <a:gd name="T30" fmla="*/ 233 w 254"/>
                  <a:gd name="T31" fmla="*/ 0 h 77"/>
                  <a:gd name="T32" fmla="*/ 249 w 254"/>
                  <a:gd name="T33" fmla="*/ 0 h 77"/>
                  <a:gd name="T34" fmla="*/ 267 w 254"/>
                  <a:gd name="T35" fmla="*/ 0 h 77"/>
                  <a:gd name="T36" fmla="*/ 282 w 254"/>
                  <a:gd name="T37" fmla="*/ 39 h 77"/>
                  <a:gd name="T38" fmla="*/ 302 w 254"/>
                  <a:gd name="T39" fmla="*/ 81 h 77"/>
                  <a:gd name="T40" fmla="*/ 320 w 254"/>
                  <a:gd name="T41" fmla="*/ 81 h 77"/>
                  <a:gd name="T42" fmla="*/ 338 w 254"/>
                  <a:gd name="T43" fmla="*/ 127 h 77"/>
                  <a:gd name="T44" fmla="*/ 356 w 254"/>
                  <a:gd name="T45" fmla="*/ 244 h 77"/>
                  <a:gd name="T46" fmla="*/ 372 w 254"/>
                  <a:gd name="T47" fmla="*/ 284 h 77"/>
                  <a:gd name="T48" fmla="*/ 391 w 254"/>
                  <a:gd name="T49" fmla="*/ 381 h 77"/>
                  <a:gd name="T50" fmla="*/ 412 w 254"/>
                  <a:gd name="T51" fmla="*/ 476 h 77"/>
                  <a:gd name="T52" fmla="*/ 427 w 254"/>
                  <a:gd name="T53" fmla="*/ 588 h 77"/>
                  <a:gd name="T54" fmla="*/ 445 w 254"/>
                  <a:gd name="T55" fmla="*/ 706 h 77"/>
                  <a:gd name="T56" fmla="*/ 466 w 254"/>
                  <a:gd name="T57" fmla="*/ 814 h 77"/>
                  <a:gd name="T58" fmla="*/ 482 w 254"/>
                  <a:gd name="T59" fmla="*/ 959 h 77"/>
                  <a:gd name="T60" fmla="*/ 500 w 254"/>
                  <a:gd name="T61" fmla="*/ 1084 h 77"/>
                  <a:gd name="T62" fmla="*/ 517 w 254"/>
                  <a:gd name="T63" fmla="*/ 1263 h 77"/>
                  <a:gd name="T64" fmla="*/ 537 w 254"/>
                  <a:gd name="T65" fmla="*/ 1439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4"/>
                  <a:gd name="T100" fmla="*/ 0 h 77"/>
                  <a:gd name="T101" fmla="*/ 254 w 254"/>
                  <a:gd name="T102" fmla="*/ 77 h 7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4" h="77">
                    <a:moveTo>
                      <a:pt x="0" y="69"/>
                    </a:moveTo>
                    <a:lnTo>
                      <a:pt x="6" y="60"/>
                    </a:lnTo>
                    <a:lnTo>
                      <a:pt x="11" y="53"/>
                    </a:lnTo>
                    <a:lnTo>
                      <a:pt x="20" y="46"/>
                    </a:lnTo>
                    <a:lnTo>
                      <a:pt x="26" y="38"/>
                    </a:lnTo>
                    <a:lnTo>
                      <a:pt x="33" y="31"/>
                    </a:lnTo>
                    <a:lnTo>
                      <a:pt x="39" y="26"/>
                    </a:lnTo>
                    <a:lnTo>
                      <a:pt x="48" y="22"/>
                    </a:lnTo>
                    <a:lnTo>
                      <a:pt x="55" y="15"/>
                    </a:lnTo>
                    <a:lnTo>
                      <a:pt x="62" y="13"/>
                    </a:lnTo>
                    <a:lnTo>
                      <a:pt x="70" y="7"/>
                    </a:lnTo>
                    <a:lnTo>
                      <a:pt x="77" y="6"/>
                    </a:lnTo>
                    <a:lnTo>
                      <a:pt x="84" y="4"/>
                    </a:lnTo>
                    <a:lnTo>
                      <a:pt x="92" y="2"/>
                    </a:lnTo>
                    <a:lnTo>
                      <a:pt x="101" y="0"/>
                    </a:lnTo>
                    <a:lnTo>
                      <a:pt x="110" y="0"/>
                    </a:lnTo>
                    <a:lnTo>
                      <a:pt x="117" y="0"/>
                    </a:lnTo>
                    <a:lnTo>
                      <a:pt x="126" y="0"/>
                    </a:lnTo>
                    <a:lnTo>
                      <a:pt x="134" y="2"/>
                    </a:lnTo>
                    <a:lnTo>
                      <a:pt x="143" y="4"/>
                    </a:lnTo>
                    <a:lnTo>
                      <a:pt x="150" y="4"/>
                    </a:lnTo>
                    <a:lnTo>
                      <a:pt x="159" y="7"/>
                    </a:lnTo>
                    <a:lnTo>
                      <a:pt x="168" y="13"/>
                    </a:lnTo>
                    <a:lnTo>
                      <a:pt x="176" y="15"/>
                    </a:lnTo>
                    <a:lnTo>
                      <a:pt x="185" y="20"/>
                    </a:lnTo>
                    <a:lnTo>
                      <a:pt x="194" y="26"/>
                    </a:lnTo>
                    <a:lnTo>
                      <a:pt x="201" y="31"/>
                    </a:lnTo>
                    <a:lnTo>
                      <a:pt x="210" y="38"/>
                    </a:lnTo>
                    <a:lnTo>
                      <a:pt x="219" y="44"/>
                    </a:lnTo>
                    <a:lnTo>
                      <a:pt x="227" y="51"/>
                    </a:lnTo>
                    <a:lnTo>
                      <a:pt x="236" y="58"/>
                    </a:lnTo>
                    <a:lnTo>
                      <a:pt x="245" y="68"/>
                    </a:lnTo>
                    <a:lnTo>
                      <a:pt x="254" y="77"/>
                    </a:lnTo>
                  </a:path>
                </a:pathLst>
              </a:custGeom>
              <a:noFill/>
              <a:ln w="28575"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 name="Freeform 50"/>
              <p:cNvSpPr/>
              <p:nvPr/>
            </p:nvSpPr>
            <p:spPr bwMode="auto">
              <a:xfrm>
                <a:off x="3389" y="2959"/>
                <a:ext cx="112" cy="177"/>
              </a:xfrm>
              <a:custGeom>
                <a:avLst/>
                <a:gdLst>
                  <a:gd name="T0" fmla="*/ 2 w 100"/>
                  <a:gd name="T1" fmla="*/ 2137 h 124"/>
                  <a:gd name="T2" fmla="*/ 0 w 100"/>
                  <a:gd name="T3" fmla="*/ 0 h 124"/>
                  <a:gd name="T4" fmla="*/ 21 w 100"/>
                  <a:gd name="T5" fmla="*/ 163 h 124"/>
                  <a:gd name="T6" fmla="*/ 49 w 100"/>
                  <a:gd name="T7" fmla="*/ 314 h 124"/>
                  <a:gd name="T8" fmla="*/ 77 w 100"/>
                  <a:gd name="T9" fmla="*/ 475 h 124"/>
                  <a:gd name="T10" fmla="*/ 108 w 100"/>
                  <a:gd name="T11" fmla="*/ 614 h 124"/>
                  <a:gd name="T12" fmla="*/ 121 w 100"/>
                  <a:gd name="T13" fmla="*/ 614 h 124"/>
                  <a:gd name="T14" fmla="*/ 144 w 100"/>
                  <a:gd name="T15" fmla="*/ 688 h 124"/>
                  <a:gd name="T16" fmla="*/ 160 w 100"/>
                  <a:gd name="T17" fmla="*/ 759 h 124"/>
                  <a:gd name="T18" fmla="*/ 178 w 100"/>
                  <a:gd name="T19" fmla="*/ 795 h 124"/>
                  <a:gd name="T20" fmla="*/ 190 w 100"/>
                  <a:gd name="T21" fmla="*/ 795 h 124"/>
                  <a:gd name="T22" fmla="*/ 213 w 100"/>
                  <a:gd name="T23" fmla="*/ 795 h 124"/>
                  <a:gd name="T24" fmla="*/ 231 w 100"/>
                  <a:gd name="T25" fmla="*/ 815 h 124"/>
                  <a:gd name="T26" fmla="*/ 248 w 100"/>
                  <a:gd name="T27" fmla="*/ 815 h 124"/>
                  <a:gd name="T28" fmla="*/ 2 w 100"/>
                  <a:gd name="T29" fmla="*/ 2137 h 124"/>
                  <a:gd name="T30" fmla="*/ 2 w 100"/>
                  <a:gd name="T31" fmla="*/ 2137 h 124"/>
                  <a:gd name="T32" fmla="*/ 2 w 100"/>
                  <a:gd name="T33" fmla="*/ 2137 h 1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0"/>
                  <a:gd name="T52" fmla="*/ 0 h 124"/>
                  <a:gd name="T53" fmla="*/ 100 w 100"/>
                  <a:gd name="T54" fmla="*/ 124 h 1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0" h="124">
                    <a:moveTo>
                      <a:pt x="2" y="124"/>
                    </a:moveTo>
                    <a:lnTo>
                      <a:pt x="0" y="0"/>
                    </a:lnTo>
                    <a:lnTo>
                      <a:pt x="9" y="9"/>
                    </a:lnTo>
                    <a:lnTo>
                      <a:pt x="20" y="18"/>
                    </a:lnTo>
                    <a:lnTo>
                      <a:pt x="31" y="27"/>
                    </a:lnTo>
                    <a:lnTo>
                      <a:pt x="44" y="36"/>
                    </a:lnTo>
                    <a:lnTo>
                      <a:pt x="49" y="36"/>
                    </a:lnTo>
                    <a:lnTo>
                      <a:pt x="58" y="40"/>
                    </a:lnTo>
                    <a:lnTo>
                      <a:pt x="64" y="44"/>
                    </a:lnTo>
                    <a:lnTo>
                      <a:pt x="71" y="46"/>
                    </a:lnTo>
                    <a:lnTo>
                      <a:pt x="77" y="46"/>
                    </a:lnTo>
                    <a:lnTo>
                      <a:pt x="86" y="46"/>
                    </a:lnTo>
                    <a:lnTo>
                      <a:pt x="93" y="47"/>
                    </a:lnTo>
                    <a:lnTo>
                      <a:pt x="100" y="47"/>
                    </a:lnTo>
                    <a:lnTo>
                      <a:pt x="2" y="124"/>
                    </a:lnTo>
                    <a:close/>
                  </a:path>
                </a:pathLst>
              </a:custGeom>
              <a:solidFill>
                <a:srgbClr val="FF66FF"/>
              </a:solidFill>
              <a:ln w="28575" cmpd="sng">
                <a:solidFill>
                  <a:srgbClr val="0000FF"/>
                </a:solidFill>
                <a:round/>
              </a:ln>
            </p:spPr>
            <p:txBody>
              <a:bodyPr/>
              <a:lstStyle/>
              <a:p>
                <a:endParaRPr lang="en-US"/>
              </a:p>
            </p:txBody>
          </p:sp>
          <p:sp>
            <p:nvSpPr>
              <p:cNvPr id="42" name="Freeform 51"/>
              <p:cNvSpPr/>
              <p:nvPr/>
            </p:nvSpPr>
            <p:spPr bwMode="auto">
              <a:xfrm>
                <a:off x="3627" y="2941"/>
                <a:ext cx="124" cy="177"/>
              </a:xfrm>
              <a:custGeom>
                <a:avLst/>
                <a:gdLst>
                  <a:gd name="T0" fmla="*/ 269 w 111"/>
                  <a:gd name="T1" fmla="*/ 2137 h 124"/>
                  <a:gd name="T2" fmla="*/ 0 w 111"/>
                  <a:gd name="T3" fmla="*/ 1135 h 124"/>
                  <a:gd name="T4" fmla="*/ 17 w 111"/>
                  <a:gd name="T5" fmla="*/ 1105 h 124"/>
                  <a:gd name="T6" fmla="*/ 36 w 111"/>
                  <a:gd name="T7" fmla="*/ 1069 h 124"/>
                  <a:gd name="T8" fmla="*/ 55 w 111"/>
                  <a:gd name="T9" fmla="*/ 1069 h 124"/>
                  <a:gd name="T10" fmla="*/ 66 w 111"/>
                  <a:gd name="T11" fmla="*/ 998 h 124"/>
                  <a:gd name="T12" fmla="*/ 104 w 111"/>
                  <a:gd name="T13" fmla="*/ 912 h 124"/>
                  <a:gd name="T14" fmla="*/ 130 w 111"/>
                  <a:gd name="T15" fmla="*/ 795 h 124"/>
                  <a:gd name="T16" fmla="*/ 152 w 111"/>
                  <a:gd name="T17" fmla="*/ 614 h 124"/>
                  <a:gd name="T18" fmla="*/ 179 w 111"/>
                  <a:gd name="T19" fmla="*/ 430 h 124"/>
                  <a:gd name="T20" fmla="*/ 200 w 111"/>
                  <a:gd name="T21" fmla="*/ 233 h 124"/>
                  <a:gd name="T22" fmla="*/ 216 w 111"/>
                  <a:gd name="T23" fmla="*/ 0 h 124"/>
                  <a:gd name="T24" fmla="*/ 216 w 111"/>
                  <a:gd name="T25" fmla="*/ 0 h 124"/>
                  <a:gd name="T26" fmla="*/ 269 w 111"/>
                  <a:gd name="T27" fmla="*/ 2137 h 124"/>
                  <a:gd name="T28" fmla="*/ 269 w 111"/>
                  <a:gd name="T29" fmla="*/ 2137 h 124"/>
                  <a:gd name="T30" fmla="*/ 269 w 111"/>
                  <a:gd name="T31" fmla="*/ 2137 h 12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1"/>
                  <a:gd name="T49" fmla="*/ 0 h 124"/>
                  <a:gd name="T50" fmla="*/ 111 w 111"/>
                  <a:gd name="T51" fmla="*/ 124 h 12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1" h="124">
                    <a:moveTo>
                      <a:pt x="111" y="124"/>
                    </a:moveTo>
                    <a:lnTo>
                      <a:pt x="0" y="66"/>
                    </a:lnTo>
                    <a:lnTo>
                      <a:pt x="7" y="64"/>
                    </a:lnTo>
                    <a:lnTo>
                      <a:pt x="15" y="62"/>
                    </a:lnTo>
                    <a:lnTo>
                      <a:pt x="22" y="62"/>
                    </a:lnTo>
                    <a:lnTo>
                      <a:pt x="27" y="58"/>
                    </a:lnTo>
                    <a:lnTo>
                      <a:pt x="42" y="53"/>
                    </a:lnTo>
                    <a:lnTo>
                      <a:pt x="53" y="46"/>
                    </a:lnTo>
                    <a:lnTo>
                      <a:pt x="64" y="36"/>
                    </a:lnTo>
                    <a:lnTo>
                      <a:pt x="73" y="25"/>
                    </a:lnTo>
                    <a:lnTo>
                      <a:pt x="82" y="13"/>
                    </a:lnTo>
                    <a:lnTo>
                      <a:pt x="89" y="0"/>
                    </a:lnTo>
                    <a:lnTo>
                      <a:pt x="111" y="124"/>
                    </a:lnTo>
                    <a:close/>
                  </a:path>
                </a:pathLst>
              </a:custGeom>
              <a:solidFill>
                <a:srgbClr val="FF66FF"/>
              </a:solidFill>
              <a:ln w="28575" cmpd="sng">
                <a:solidFill>
                  <a:srgbClr val="0000FF"/>
                </a:solidFill>
                <a:round/>
              </a:ln>
            </p:spPr>
            <p:txBody>
              <a:bodyPr/>
              <a:lstStyle/>
              <a:p>
                <a:endParaRPr lang="en-US"/>
              </a:p>
            </p:txBody>
          </p:sp>
        </p:grpSp>
        <p:sp>
          <p:nvSpPr>
            <p:cNvPr id="28" name="Rectangle 52"/>
            <p:cNvSpPr>
              <a:spLocks noChangeArrowheads="1"/>
            </p:cNvSpPr>
            <p:nvPr/>
          </p:nvSpPr>
          <p:spPr bwMode="auto">
            <a:xfrm>
              <a:off x="3879" y="2206"/>
              <a:ext cx="469" cy="462"/>
            </a:xfrm>
            <a:prstGeom prst="rect">
              <a:avLst/>
            </a:prstGeom>
            <a:noFill/>
            <a:ln w="28575">
              <a:noFill/>
              <a:miter lim="800000"/>
            </a:ln>
          </p:spPr>
          <p:txBody>
            <a:bodyPr lIns="0" tIns="0" rIns="0" bIns="0"/>
            <a:lstStyle/>
            <a:p>
              <a:pPr algn="just" eaLnBrk="1" hangingPunct="1">
                <a:defRPr/>
              </a:pPr>
              <a:r>
                <a:rPr kumimoji="1" lang="en-US" altLang="zh-CN" i="1" dirty="0">
                  <a:solidFill>
                    <a:schemeClr val="tx1"/>
                  </a:solidFill>
                  <a:latin typeface="华文中宋" panose="02010600040101010101" pitchFamily="2" charset="-122"/>
                  <a:ea typeface="华文中宋" panose="02010600040101010101" pitchFamily="2" charset="-122"/>
                </a:rPr>
                <a:t>M</a:t>
              </a:r>
              <a:endParaRPr kumimoji="1" lang="en-US" altLang="zh-CN" dirty="0">
                <a:solidFill>
                  <a:schemeClr val="tx1"/>
                </a:solidFill>
                <a:effectLst>
                  <a:outerShdw blurRad="38100" dist="38100" dir="2700000" algn="tl">
                    <a:srgbClr val="C0C0C0"/>
                  </a:outerShdw>
                </a:effectLst>
                <a:latin typeface="华文中宋" panose="02010600040101010101" pitchFamily="2" charset="-122"/>
                <a:ea typeface="华文中宋" panose="02010600040101010101" pitchFamily="2" charset="-122"/>
              </a:endParaRPr>
            </a:p>
          </p:txBody>
        </p:sp>
        <p:sp>
          <p:nvSpPr>
            <p:cNvPr id="29" name="Rectangle 53"/>
            <p:cNvSpPr>
              <a:spLocks noChangeArrowheads="1"/>
            </p:cNvSpPr>
            <p:nvPr/>
          </p:nvSpPr>
          <p:spPr bwMode="auto">
            <a:xfrm>
              <a:off x="3319" y="2110"/>
              <a:ext cx="599" cy="451"/>
            </a:xfrm>
            <a:prstGeom prst="rect">
              <a:avLst/>
            </a:prstGeom>
            <a:noFill/>
            <a:ln w="28575">
              <a:noFill/>
              <a:miter lim="800000"/>
            </a:ln>
          </p:spPr>
          <p:txBody>
            <a:bodyPr lIns="0" tIns="0" rIns="0" bIns="0"/>
            <a:lstStyle/>
            <a:p>
              <a:pPr algn="just" eaLnBrk="1" hangingPunct="1">
                <a:defRPr/>
              </a:pPr>
              <a:r>
                <a:rPr kumimoji="1" lang="en-US" altLang="zh-CN" i="1" dirty="0">
                  <a:solidFill>
                    <a:schemeClr val="tx1"/>
                  </a:solidFill>
                  <a:latin typeface="华文中宋" panose="02010600040101010101" pitchFamily="2" charset="-122"/>
                  <a:ea typeface="华文中宋" panose="02010600040101010101" pitchFamily="2" charset="-122"/>
                </a:rPr>
                <a:t>R</a:t>
              </a:r>
              <a:r>
                <a:rPr kumimoji="1" lang="en-US" altLang="zh-CN" baseline="-25000" dirty="0">
                  <a:solidFill>
                    <a:schemeClr val="tx1"/>
                  </a:solidFill>
                  <a:latin typeface="华文中宋" panose="02010600040101010101" pitchFamily="2" charset="-122"/>
                  <a:ea typeface="华文中宋" panose="02010600040101010101" pitchFamily="2" charset="-122"/>
                </a:rPr>
                <a:t>1</a:t>
              </a:r>
              <a:endParaRPr kumimoji="1" lang="en-US" altLang="zh-CN" sz="2400" baseline="-25000" dirty="0">
                <a:solidFill>
                  <a:schemeClr val="tx1"/>
                </a:solidFill>
                <a:effectLst>
                  <a:outerShdw blurRad="38100" dist="38100" dir="2700000" algn="tl">
                    <a:srgbClr val="C0C0C0"/>
                  </a:outerShdw>
                </a:effectLst>
                <a:latin typeface="华文中宋" panose="02010600040101010101" pitchFamily="2" charset="-122"/>
                <a:ea typeface="华文中宋" panose="02010600040101010101" pitchFamily="2" charset="-122"/>
              </a:endParaRPr>
            </a:p>
          </p:txBody>
        </p:sp>
        <p:sp>
          <p:nvSpPr>
            <p:cNvPr id="30" name="Rectangle 54"/>
            <p:cNvSpPr>
              <a:spLocks noChangeArrowheads="1"/>
            </p:cNvSpPr>
            <p:nvPr/>
          </p:nvSpPr>
          <p:spPr bwMode="auto">
            <a:xfrm>
              <a:off x="4244" y="2912"/>
              <a:ext cx="438" cy="418"/>
            </a:xfrm>
            <a:prstGeom prst="rect">
              <a:avLst/>
            </a:prstGeom>
            <a:noFill/>
            <a:ln w="28575">
              <a:noFill/>
              <a:miter lim="800000"/>
            </a:ln>
          </p:spPr>
          <p:txBody>
            <a:bodyPr lIns="0" tIns="0" rIns="0" bIns="0"/>
            <a:lstStyle/>
            <a:p>
              <a:pPr algn="just" eaLnBrk="1" hangingPunct="1">
                <a:defRPr/>
              </a:pPr>
              <a:r>
                <a:rPr kumimoji="1" lang="en-US" altLang="zh-CN" i="1" dirty="0">
                  <a:solidFill>
                    <a:schemeClr val="tx1"/>
                  </a:solidFill>
                  <a:latin typeface="华文中宋" panose="02010600040101010101" pitchFamily="2" charset="-122"/>
                  <a:ea typeface="华文中宋" panose="02010600040101010101" pitchFamily="2" charset="-122"/>
                </a:rPr>
                <a:t>L</a:t>
              </a:r>
              <a:r>
                <a:rPr kumimoji="1" lang="en-US" altLang="zh-CN" baseline="-25000" dirty="0">
                  <a:solidFill>
                    <a:schemeClr val="tx1"/>
                  </a:solidFill>
                  <a:latin typeface="华文中宋" panose="02010600040101010101" pitchFamily="2" charset="-122"/>
                  <a:ea typeface="华文中宋" panose="02010600040101010101" pitchFamily="2" charset="-122"/>
                </a:rPr>
                <a:t>2</a:t>
              </a:r>
              <a:endParaRPr kumimoji="1" lang="en-US" altLang="zh-CN" dirty="0">
                <a:solidFill>
                  <a:schemeClr val="tx1"/>
                </a:solidFill>
                <a:effectLst>
                  <a:outerShdw blurRad="38100" dist="38100" dir="2700000" algn="tl">
                    <a:srgbClr val="C0C0C0"/>
                  </a:outerShdw>
                </a:effectLst>
                <a:latin typeface="华文中宋" panose="02010600040101010101" pitchFamily="2" charset="-122"/>
                <a:ea typeface="华文中宋" panose="02010600040101010101" pitchFamily="2" charset="-122"/>
              </a:endParaRPr>
            </a:p>
          </p:txBody>
        </p:sp>
        <p:sp>
          <p:nvSpPr>
            <p:cNvPr id="31" name="Rectangle 55"/>
            <p:cNvSpPr>
              <a:spLocks noChangeArrowheads="1"/>
            </p:cNvSpPr>
            <p:nvPr/>
          </p:nvSpPr>
          <p:spPr bwMode="auto">
            <a:xfrm>
              <a:off x="3600" y="2924"/>
              <a:ext cx="408" cy="363"/>
            </a:xfrm>
            <a:prstGeom prst="rect">
              <a:avLst/>
            </a:prstGeom>
            <a:noFill/>
            <a:ln w="28575">
              <a:noFill/>
              <a:miter lim="800000"/>
            </a:ln>
          </p:spPr>
          <p:txBody>
            <a:bodyPr lIns="0" tIns="0" rIns="0" bIns="0"/>
            <a:lstStyle/>
            <a:p>
              <a:pPr algn="just" eaLnBrk="1" hangingPunct="1">
                <a:defRPr/>
              </a:pPr>
              <a:r>
                <a:rPr kumimoji="1" lang="en-US" altLang="zh-CN" i="1" dirty="0">
                  <a:solidFill>
                    <a:schemeClr val="tx1"/>
                  </a:solidFill>
                  <a:latin typeface="华文中宋" panose="02010600040101010101" pitchFamily="2" charset="-122"/>
                  <a:ea typeface="华文中宋" panose="02010600040101010101" pitchFamily="2" charset="-122"/>
                </a:rPr>
                <a:t>L</a:t>
              </a:r>
              <a:r>
                <a:rPr kumimoji="1" lang="en-US" altLang="zh-CN" baseline="-25000" dirty="0">
                  <a:solidFill>
                    <a:schemeClr val="tx1"/>
                  </a:solidFill>
                  <a:latin typeface="华文中宋" panose="02010600040101010101" pitchFamily="2" charset="-122"/>
                  <a:ea typeface="华文中宋" panose="02010600040101010101" pitchFamily="2" charset="-122"/>
                </a:rPr>
                <a:t>1</a:t>
              </a:r>
              <a:endParaRPr kumimoji="1" lang="en-US" altLang="zh-CN" baseline="-25000" dirty="0">
                <a:solidFill>
                  <a:schemeClr val="tx1"/>
                </a:solidFill>
                <a:effectLst>
                  <a:outerShdw blurRad="38100" dist="38100" dir="2700000" algn="tl">
                    <a:srgbClr val="C0C0C0"/>
                  </a:outerShdw>
                </a:effectLst>
                <a:latin typeface="华文中宋" panose="02010600040101010101" pitchFamily="2" charset="-122"/>
                <a:ea typeface="华文中宋" panose="02010600040101010101" pitchFamily="2" charset="-122"/>
              </a:endParaRPr>
            </a:p>
          </p:txBody>
        </p:sp>
        <p:sp>
          <p:nvSpPr>
            <p:cNvPr id="32" name="Line 56"/>
            <p:cNvSpPr>
              <a:spLocks noChangeShapeType="1"/>
            </p:cNvSpPr>
            <p:nvPr/>
          </p:nvSpPr>
          <p:spPr bwMode="auto">
            <a:xfrm>
              <a:off x="3202" y="2548"/>
              <a:ext cx="444" cy="4"/>
            </a:xfrm>
            <a:prstGeom prst="line">
              <a:avLst/>
            </a:prstGeom>
            <a:noFill/>
            <a:ln w="28575">
              <a:solidFill>
                <a:srgbClr val="0000FF"/>
              </a:solidFill>
              <a:rou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33" name="Line 57"/>
            <p:cNvSpPr>
              <a:spLocks noChangeShapeType="1"/>
            </p:cNvSpPr>
            <p:nvPr/>
          </p:nvSpPr>
          <p:spPr bwMode="auto">
            <a:xfrm>
              <a:off x="4504" y="2537"/>
              <a:ext cx="443" cy="3"/>
            </a:xfrm>
            <a:prstGeom prst="line">
              <a:avLst/>
            </a:prstGeom>
            <a:noFill/>
            <a:ln w="28575">
              <a:solidFill>
                <a:srgbClr val="0000FF"/>
              </a:solidFill>
              <a:rou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34" name="Line 58"/>
            <p:cNvSpPr>
              <a:spLocks noChangeShapeType="1"/>
            </p:cNvSpPr>
            <p:nvPr/>
          </p:nvSpPr>
          <p:spPr bwMode="auto">
            <a:xfrm>
              <a:off x="5181" y="2425"/>
              <a:ext cx="2" cy="127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endParaRPr lang="en-US"/>
            </a:p>
          </p:txBody>
        </p:sp>
        <p:sp>
          <p:nvSpPr>
            <p:cNvPr id="35" name="Freeform 59"/>
            <p:cNvSpPr/>
            <p:nvPr/>
          </p:nvSpPr>
          <p:spPr bwMode="auto">
            <a:xfrm>
              <a:off x="4516" y="2346"/>
              <a:ext cx="363" cy="118"/>
            </a:xfrm>
            <a:custGeom>
              <a:avLst/>
              <a:gdLst/>
              <a:ahLst/>
              <a:cxnLst>
                <a:cxn ang="0">
                  <a:pos x="0" y="240"/>
                </a:cxn>
                <a:cxn ang="0">
                  <a:pos x="485" y="240"/>
                </a:cxn>
                <a:cxn ang="0">
                  <a:pos x="485" y="0"/>
                </a:cxn>
                <a:cxn ang="0">
                  <a:pos x="0" y="0"/>
                </a:cxn>
                <a:cxn ang="0">
                  <a:pos x="0" y="240"/>
                </a:cxn>
                <a:cxn ang="0">
                  <a:pos x="0" y="240"/>
                </a:cxn>
              </a:cxnLst>
              <a:rect l="0" t="0" r="r" b="b"/>
              <a:pathLst>
                <a:path w="485" h="240">
                  <a:moveTo>
                    <a:pt x="0" y="240"/>
                  </a:moveTo>
                  <a:lnTo>
                    <a:pt x="485" y="240"/>
                  </a:lnTo>
                  <a:lnTo>
                    <a:pt x="485" y="0"/>
                  </a:lnTo>
                  <a:lnTo>
                    <a:pt x="0" y="0"/>
                  </a:lnTo>
                  <a:lnTo>
                    <a:pt x="0" y="240"/>
                  </a:lnTo>
                  <a:lnTo>
                    <a:pt x="0" y="240"/>
                  </a:lnTo>
                </a:path>
              </a:pathLst>
            </a:cu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8575" cmpd="sng">
              <a:solidFill>
                <a:srgbClr val="0000FF"/>
              </a:solidFill>
              <a:prstDash val="solid"/>
              <a:round/>
            </a:ln>
          </p:spPr>
          <p:txBody>
            <a:bodyPr/>
            <a:lstStyle/>
            <a:p>
              <a:pPr algn="just" eaLnBrk="1" hangingPunct="1">
                <a:defRPr/>
              </a:pPr>
              <a:endParaRPr lang="zh-CN" altLang="en-US"/>
            </a:p>
          </p:txBody>
        </p:sp>
        <p:sp>
          <p:nvSpPr>
            <p:cNvPr id="36" name="Rectangle 60"/>
            <p:cNvSpPr>
              <a:spLocks noChangeArrowheads="1"/>
            </p:cNvSpPr>
            <p:nvPr/>
          </p:nvSpPr>
          <p:spPr bwMode="auto">
            <a:xfrm>
              <a:off x="4577" y="2136"/>
              <a:ext cx="599" cy="451"/>
            </a:xfrm>
            <a:prstGeom prst="rect">
              <a:avLst/>
            </a:prstGeom>
            <a:noFill/>
            <a:ln w="28575">
              <a:noFill/>
              <a:miter lim="800000"/>
            </a:ln>
          </p:spPr>
          <p:txBody>
            <a:bodyPr lIns="0" tIns="0" rIns="0" bIns="0"/>
            <a:lstStyle/>
            <a:p>
              <a:pPr algn="just" eaLnBrk="1" hangingPunct="1">
                <a:defRPr/>
              </a:pPr>
              <a:r>
                <a:rPr kumimoji="1" lang="en-US" altLang="zh-CN" i="1" dirty="0">
                  <a:solidFill>
                    <a:schemeClr val="tx1"/>
                  </a:solidFill>
                  <a:latin typeface="华文中宋" panose="02010600040101010101" pitchFamily="2" charset="-122"/>
                  <a:ea typeface="华文中宋" panose="02010600040101010101" pitchFamily="2" charset="-122"/>
                </a:rPr>
                <a:t>R</a:t>
              </a:r>
              <a:r>
                <a:rPr kumimoji="1" lang="en-US" altLang="zh-CN" baseline="-25000" dirty="0">
                  <a:solidFill>
                    <a:schemeClr val="tx1"/>
                  </a:solidFill>
                  <a:latin typeface="华文中宋" panose="02010600040101010101" pitchFamily="2" charset="-122"/>
                  <a:ea typeface="华文中宋" panose="02010600040101010101" pitchFamily="2" charset="-122"/>
                </a:rPr>
                <a:t>2</a:t>
              </a:r>
              <a:endParaRPr kumimoji="1" lang="en-US" altLang="zh-CN" dirty="0">
                <a:solidFill>
                  <a:schemeClr val="tx1"/>
                </a:solidFill>
                <a:effectLst>
                  <a:outerShdw blurRad="38100" dist="38100" dir="2700000" algn="tl">
                    <a:srgbClr val="C0C0C0"/>
                  </a:outerShdw>
                </a:effectLst>
                <a:latin typeface="华文中宋" panose="02010600040101010101" pitchFamily="2" charset="-122"/>
                <a:ea typeface="华文中宋" panose="02010600040101010101" pitchFamily="2" charset="-122"/>
              </a:endParaRPr>
            </a:p>
          </p:txBody>
        </p:sp>
        <p:sp>
          <p:nvSpPr>
            <p:cNvPr id="37" name="Freeform 61"/>
            <p:cNvSpPr/>
            <p:nvPr/>
          </p:nvSpPr>
          <p:spPr bwMode="auto">
            <a:xfrm>
              <a:off x="3223" y="2351"/>
              <a:ext cx="363" cy="118"/>
            </a:xfrm>
            <a:custGeom>
              <a:avLst/>
              <a:gdLst/>
              <a:ahLst/>
              <a:cxnLst>
                <a:cxn ang="0">
                  <a:pos x="0" y="240"/>
                </a:cxn>
                <a:cxn ang="0">
                  <a:pos x="485" y="240"/>
                </a:cxn>
                <a:cxn ang="0">
                  <a:pos x="485" y="0"/>
                </a:cxn>
                <a:cxn ang="0">
                  <a:pos x="0" y="0"/>
                </a:cxn>
                <a:cxn ang="0">
                  <a:pos x="0" y="240"/>
                </a:cxn>
                <a:cxn ang="0">
                  <a:pos x="0" y="240"/>
                </a:cxn>
              </a:cxnLst>
              <a:rect l="0" t="0" r="r" b="b"/>
              <a:pathLst>
                <a:path w="485" h="240">
                  <a:moveTo>
                    <a:pt x="0" y="240"/>
                  </a:moveTo>
                  <a:lnTo>
                    <a:pt x="485" y="240"/>
                  </a:lnTo>
                  <a:lnTo>
                    <a:pt x="485" y="0"/>
                  </a:lnTo>
                  <a:lnTo>
                    <a:pt x="0" y="0"/>
                  </a:lnTo>
                  <a:lnTo>
                    <a:pt x="0" y="240"/>
                  </a:lnTo>
                  <a:lnTo>
                    <a:pt x="0" y="240"/>
                  </a:lnTo>
                </a:path>
              </a:pathLst>
            </a:cu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8575" cmpd="sng">
              <a:solidFill>
                <a:srgbClr val="0000FF"/>
              </a:solidFill>
              <a:prstDash val="solid"/>
              <a:round/>
            </a:ln>
          </p:spPr>
          <p:txBody>
            <a:bodyPr/>
            <a:lstStyle/>
            <a:p>
              <a:pPr algn="just" eaLnBrk="1" hangingPunct="1">
                <a:defRPr/>
              </a:pPr>
              <a:endParaRPr lang="zh-CN" altLang="en-US"/>
            </a:p>
          </p:txBody>
        </p:sp>
        <p:graphicFrame>
          <p:nvGraphicFramePr>
            <p:cNvPr id="38" name="Object 62"/>
            <p:cNvGraphicFramePr>
              <a:graphicFrameLocks noChangeAspect="1"/>
            </p:cNvGraphicFramePr>
            <p:nvPr>
              <p:extLst>
                <p:ext uri="{D42A27DB-BD31-4B8C-83A1-F6EECF244321}">
                  <p14:modId xmlns:p14="http://schemas.microsoft.com/office/powerpoint/2010/main" val="1761189152"/>
                </p:ext>
              </p:extLst>
            </p:nvPr>
          </p:nvGraphicFramePr>
          <p:xfrm>
            <a:off x="2827" y="2941"/>
            <a:ext cx="249" cy="302"/>
          </p:xfrm>
          <a:graphic>
            <a:graphicData uri="http://schemas.openxmlformats.org/presentationml/2006/ole">
              <mc:AlternateContent xmlns:mc="http://schemas.openxmlformats.org/markup-compatibility/2006">
                <mc:Choice xmlns:v="urn:schemas-microsoft-com:vml" Requires="v">
                  <p:oleObj name="Equation" r:id="rId3" imgW="228600" imgH="292100" progId="Equation.DSMT4">
                    <p:embed/>
                  </p:oleObj>
                </mc:Choice>
                <mc:Fallback>
                  <p:oleObj name="Equation" r:id="rId3" imgW="228600" imgH="292100" progId="Equation.DSMT4">
                    <p:embed/>
                    <p:pic>
                      <p:nvPicPr>
                        <p:cNvPr id="93212" name="Object 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7" y="2941"/>
                          <a:ext cx="249" cy="302"/>
                        </a:xfrm>
                        <a:prstGeom prst="rect">
                          <a:avLst/>
                        </a:prstGeom>
                        <a:noFill/>
                        <a:ln>
                          <a:noFill/>
                        </a:ln>
                        <a:effectLst/>
                      </p:spPr>
                    </p:pic>
                  </p:oleObj>
                </mc:Fallback>
              </mc:AlternateContent>
            </a:graphicData>
          </a:graphic>
        </p:graphicFrame>
        <p:graphicFrame>
          <p:nvGraphicFramePr>
            <p:cNvPr id="39" name="Object 63"/>
            <p:cNvGraphicFramePr>
              <a:graphicFrameLocks noChangeAspect="1"/>
            </p:cNvGraphicFramePr>
            <p:nvPr>
              <p:extLst>
                <p:ext uri="{D42A27DB-BD31-4B8C-83A1-F6EECF244321}">
                  <p14:modId xmlns:p14="http://schemas.microsoft.com/office/powerpoint/2010/main" val="1494673360"/>
                </p:ext>
              </p:extLst>
            </p:nvPr>
          </p:nvGraphicFramePr>
          <p:xfrm>
            <a:off x="4594" y="2567"/>
            <a:ext cx="306" cy="303"/>
          </p:xfrm>
          <a:graphic>
            <a:graphicData uri="http://schemas.openxmlformats.org/presentationml/2006/ole">
              <mc:AlternateContent xmlns:mc="http://schemas.openxmlformats.org/markup-compatibility/2006">
                <mc:Choice xmlns:v="urn:schemas-microsoft-com:vml" Requires="v">
                  <p:oleObj name="Equation" r:id="rId5" imgW="3657600" imgH="5791200" progId="Equation.DSMT4">
                    <p:embed/>
                  </p:oleObj>
                </mc:Choice>
                <mc:Fallback>
                  <p:oleObj name="Equation" r:id="rId5" imgW="3657600" imgH="5791200" progId="Equation.DSMT4">
                    <p:embed/>
                    <p:pic>
                      <p:nvPicPr>
                        <p:cNvPr id="93213" name="Object 63"/>
                        <p:cNvPicPr>
                          <a:picLocks noChangeAspect="1" noChangeArrowheads="1"/>
                        </p:cNvPicPr>
                        <p:nvPr/>
                      </p:nvPicPr>
                      <p:blipFill>
                        <a:blip r:embed="rId6"/>
                        <a:srcRect/>
                        <a:stretch>
                          <a:fillRect/>
                        </a:stretch>
                      </p:blipFill>
                      <p:spPr bwMode="auto">
                        <a:xfrm>
                          <a:off x="4594" y="2567"/>
                          <a:ext cx="306" cy="303"/>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3809851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18004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08543"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电涡流式传感器</a:t>
            </a:r>
          </a:p>
        </p:txBody>
      </p:sp>
      <mc:AlternateContent xmlns:mc="http://schemas.openxmlformats.org/markup-compatibility/2006" xmlns:a14="http://schemas.microsoft.com/office/drawing/2010/main">
        <mc:Choice Requires="a14">
          <p:sp>
            <p:nvSpPr>
              <p:cNvPr id="10" name="矩形 9"/>
              <p:cNvSpPr/>
              <p:nvPr/>
            </p:nvSpPr>
            <p:spPr>
              <a:xfrm>
                <a:off x="225264" y="1913129"/>
                <a:ext cx="8686800" cy="293926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根据基尔霍夫第二定律，可列出如下方程：</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spcBef>
                    <a:spcPts val="600"/>
                  </a:spcBef>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解方程得等效阻抗</a:t>
                </a:r>
                <a:r>
                  <a:rPr lang="en-US" altLang="zh-CN" b="1" dirty="0"/>
                  <a:t>Z</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的表达式为：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线圈的等效品质因数</a:t>
                </a:r>
                <a14:m>
                  <m:oMath xmlns:m="http://schemas.openxmlformats.org/officeDocument/2006/math">
                    <m:r>
                      <a:rPr lang="en-US" altLang="zh-CN" b="1" i="1">
                        <a:latin typeface="Cambria Math" panose="02040503050406030204" pitchFamily="18" charset="0"/>
                      </a:rPr>
                      <m:t>𝑸</m:t>
                    </m:r>
                  </m:oMath>
                </a14:m>
                <a:r>
                  <a:rPr lang="zh-CN" altLang="zh-CN" b="1" dirty="0">
                    <a:solidFill>
                      <a:prstClr val="black"/>
                    </a:solidFill>
                    <a:latin typeface="Times New Roman" panose="02020603050405020304" pitchFamily="18" charset="0"/>
                    <a:ea typeface="微软雅黑" panose="020B0503020204020204" pitchFamily="34" charset="-122"/>
                  </a:rPr>
                  <a:t>值为：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zh-CN"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225264" y="1913129"/>
                <a:ext cx="8686800" cy="2939266"/>
              </a:xfrm>
              <a:prstGeom prst="rect">
                <a:avLst/>
              </a:prstGeom>
              <a:blipFill>
                <a:blip r:embed="rId3"/>
                <a:stretch>
                  <a:fillRect l="-350"/>
                </a:stretch>
              </a:blipFill>
            </p:spPr>
            <p:txBody>
              <a:bodyPr/>
              <a:lstStyle/>
              <a:p>
                <a:r>
                  <a:rPr lang="zh-CN" altLang="en-US">
                    <a:noFill/>
                  </a:rPr>
                  <a:t> </a:t>
                </a:r>
              </a:p>
            </p:txBody>
          </p:sp>
        </mc:Fallback>
      </mc:AlternateContent>
      <p:sp>
        <p:nvSpPr>
          <p:cNvPr id="11" name="矩形 10"/>
          <p:cNvSpPr/>
          <p:nvPr/>
        </p:nvSpPr>
        <p:spPr>
          <a:xfrm>
            <a:off x="890584" y="1338322"/>
            <a:ext cx="3213363"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电涡流式传感器的等效电路</a:t>
            </a:r>
          </a:p>
        </p:txBody>
      </p:sp>
      <p:sp>
        <p:nvSpPr>
          <p:cNvPr id="12" name="七角星 11"/>
          <p:cNvSpPr/>
          <p:nvPr/>
        </p:nvSpPr>
        <p:spPr>
          <a:xfrm>
            <a:off x="386529"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2882682" y="2300049"/>
                <a:ext cx="3396892" cy="8117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b="1" i="1">
                              <a:latin typeface="Cambria Math" panose="02040503050406030204" pitchFamily="18" charset="0"/>
                            </a:rPr>
                          </m:ctrlPr>
                        </m:dPr>
                        <m:e>
                          <m:eqArr>
                            <m:eqArrPr>
                              <m:ctrlPr>
                                <a:rPr lang="zh-CN" altLang="en-US" b="1" i="1">
                                  <a:latin typeface="Cambria Math" panose="02040503050406030204" pitchFamily="18" charset="0"/>
                                </a:rPr>
                              </m:ctrlPr>
                            </m:eqArrPr>
                            <m:e>
                              <m:r>
                                <a:rPr lang="zh-CN" altLang="en-US" b="1">
                                  <a:latin typeface="Cambria Math" panose="02040503050406030204" pitchFamily="18" charset="0"/>
                                </a:rPr>
                                <m:t>&amp;</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𝑰</m:t>
                                      </m:r>
                                    </m:e>
                                  </m:acc>
                                </m:e>
                                <m:sub>
                                  <m:r>
                                    <a:rPr lang="zh-CN" altLang="en-US" b="1" i="0">
                                      <a:latin typeface="Cambria Math" panose="02040503050406030204" pitchFamily="18" charset="0"/>
                                    </a:rPr>
                                    <m:t>𝟏</m:t>
                                  </m:r>
                                </m:sub>
                              </m:sSub>
                              <m:r>
                                <a:rPr lang="zh-CN" altLang="en-US" b="1" i="0">
                                  <a:latin typeface="Cambria Math" panose="02040503050406030204" pitchFamily="18" charset="0"/>
                                </a:rPr>
                                <m:t>+</m:t>
                              </m:r>
                              <m:r>
                                <a:rPr lang="zh-CN" altLang="en-US" b="1" i="1">
                                  <a:latin typeface="Cambria Math" panose="02040503050406030204" pitchFamily="18" charset="0"/>
                                </a:rPr>
                                <m:t>𝒋</m:t>
                              </m:r>
                              <m:r>
                                <a:rPr lang="zh-CN" altLang="en-US" b="1" i="1">
                                  <a:latin typeface="Cambria Math" panose="02040503050406030204" pitchFamily="18" charset="0"/>
                                </a:rPr>
                                <m:t>𝝎</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𝑳</m:t>
                                  </m:r>
                                </m:e>
                                <m:sub>
                                  <m:r>
                                    <a:rPr lang="zh-CN" altLang="en-US" b="1" i="0">
                                      <a:latin typeface="Cambria Math" panose="02040503050406030204" pitchFamily="18" charset="0"/>
                                    </a:rPr>
                                    <m:t>𝟏</m:t>
                                  </m:r>
                                </m:sub>
                              </m:sSub>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𝑰</m:t>
                                      </m:r>
                                    </m:e>
                                  </m:acc>
                                </m:e>
                                <m:sub>
                                  <m:r>
                                    <a:rPr lang="zh-CN" altLang="en-US" b="1" i="0">
                                      <a:latin typeface="Cambria Math" panose="02040503050406030204" pitchFamily="18" charset="0"/>
                                    </a:rPr>
                                    <m:t>𝟏</m:t>
                                  </m:r>
                                </m:sub>
                              </m:sSub>
                              <m:r>
                                <a:rPr lang="zh-CN" altLang="en-US" b="1" i="0">
                                  <a:latin typeface="Cambria Math" panose="02040503050406030204" pitchFamily="18" charset="0"/>
                                </a:rPr>
                                <m:t>−</m:t>
                              </m:r>
                              <m:r>
                                <a:rPr lang="zh-CN" altLang="en-US" b="1" i="1">
                                  <a:latin typeface="Cambria Math" panose="02040503050406030204" pitchFamily="18" charset="0"/>
                                </a:rPr>
                                <m:t>𝒋</m:t>
                              </m:r>
                              <m:r>
                                <a:rPr lang="zh-CN" altLang="en-US" b="1" i="1">
                                  <a:latin typeface="Cambria Math" panose="02040503050406030204" pitchFamily="18" charset="0"/>
                                </a:rPr>
                                <m:t>𝝎</m:t>
                              </m:r>
                              <m:r>
                                <a:rPr lang="zh-CN" altLang="en-US" b="1" i="1">
                                  <a:latin typeface="Cambria Math" panose="02040503050406030204" pitchFamily="18" charset="0"/>
                                </a:rPr>
                                <m:t>𝑴</m:t>
                              </m:r>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𝑰</m:t>
                                      </m:r>
                                    </m:e>
                                  </m:acc>
                                </m:e>
                                <m:sub>
                                  <m:r>
                                    <a:rPr lang="zh-CN" altLang="en-US" b="1" i="0">
                                      <a:latin typeface="Cambria Math" panose="02040503050406030204" pitchFamily="18" charset="0"/>
                                    </a:rPr>
                                    <m:t>𝟐</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i="0">
                                      <a:latin typeface="Cambria Math" panose="02040503050406030204" pitchFamily="18" charset="0"/>
                                    </a:rPr>
                                    <m:t>𝟏</m:t>
                                  </m:r>
                                </m:sub>
                              </m:sSub>
                            </m:e>
                            <m:e>
                              <m:r>
                                <a:rPr lang="zh-CN" altLang="en-US" b="1" i="0">
                                  <a:latin typeface="Cambria Math" panose="02040503050406030204" pitchFamily="18" charset="0"/>
                                </a:rPr>
                                <m:t>&amp;−</m:t>
                              </m:r>
                              <m:r>
                                <a:rPr lang="zh-CN" altLang="en-US" b="1" i="1">
                                  <a:latin typeface="Cambria Math" panose="02040503050406030204" pitchFamily="18" charset="0"/>
                                </a:rPr>
                                <m:t>𝒋</m:t>
                              </m:r>
                              <m:r>
                                <a:rPr lang="zh-CN" altLang="en-US" b="1" i="1">
                                  <a:latin typeface="Cambria Math" panose="02040503050406030204" pitchFamily="18" charset="0"/>
                                </a:rPr>
                                <m:t>𝝎</m:t>
                              </m:r>
                              <m:r>
                                <a:rPr lang="zh-CN" altLang="en-US" b="1" i="1">
                                  <a:latin typeface="Cambria Math" panose="02040503050406030204" pitchFamily="18" charset="0"/>
                                </a:rPr>
                                <m:t>𝑴</m:t>
                              </m:r>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𝑰</m:t>
                                      </m:r>
                                    </m:e>
                                  </m:acc>
                                </m:e>
                                <m:sub>
                                  <m:r>
                                    <a:rPr lang="zh-CN" altLang="en-US" b="1" i="0">
                                      <a:latin typeface="Cambria Math" panose="02040503050406030204" pitchFamily="18" charset="0"/>
                                    </a:rPr>
                                    <m:t>𝟏</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𝟐</m:t>
                                  </m:r>
                                </m:sub>
                              </m:sSub>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𝑰</m:t>
                                      </m:r>
                                    </m:e>
                                  </m:acc>
                                </m:e>
                                <m:sub>
                                  <m:r>
                                    <a:rPr lang="zh-CN" altLang="en-US" b="1" i="0">
                                      <a:latin typeface="Cambria Math" panose="02040503050406030204" pitchFamily="18" charset="0"/>
                                    </a:rPr>
                                    <m:t>𝟐</m:t>
                                  </m:r>
                                </m:sub>
                              </m:sSub>
                              <m:r>
                                <a:rPr lang="zh-CN" altLang="en-US" b="1" i="0">
                                  <a:latin typeface="Cambria Math" panose="02040503050406030204" pitchFamily="18" charset="0"/>
                                </a:rPr>
                                <m:t>+</m:t>
                              </m:r>
                              <m:r>
                                <a:rPr lang="zh-CN" altLang="en-US" b="1" i="1">
                                  <a:latin typeface="Cambria Math" panose="02040503050406030204" pitchFamily="18" charset="0"/>
                                </a:rPr>
                                <m:t>𝒋</m:t>
                              </m:r>
                              <m:r>
                                <a:rPr lang="zh-CN" altLang="en-US" b="1" i="1">
                                  <a:latin typeface="Cambria Math" panose="02040503050406030204" pitchFamily="18" charset="0"/>
                                </a:rPr>
                                <m:t>𝝎</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𝑳</m:t>
                                  </m:r>
                                </m:e>
                                <m:sub>
                                  <m:r>
                                    <a:rPr lang="zh-CN" altLang="en-US" b="1" i="0">
                                      <a:latin typeface="Cambria Math" panose="02040503050406030204" pitchFamily="18" charset="0"/>
                                    </a:rPr>
                                    <m:t>𝟐</m:t>
                                  </m:r>
                                </m:sub>
                              </m:sSub>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𝑰</m:t>
                                      </m:r>
                                    </m:e>
                                  </m:acc>
                                </m:e>
                                <m:sub>
                                  <m:r>
                                    <a:rPr lang="zh-CN" altLang="en-US" b="1" i="0">
                                      <a:latin typeface="Cambria Math" panose="02040503050406030204" pitchFamily="18" charset="0"/>
                                    </a:rPr>
                                    <m:t>𝟐</m:t>
                                  </m:r>
                                </m:sub>
                              </m:sSub>
                              <m:r>
                                <a:rPr lang="zh-CN" altLang="en-US" b="1" i="0">
                                  <a:latin typeface="Cambria Math" panose="02040503050406030204" pitchFamily="18" charset="0"/>
                                </a:rPr>
                                <m:t>=</m:t>
                              </m:r>
                              <m:r>
                                <a:rPr lang="zh-CN" altLang="en-US" b="1" i="0">
                                  <a:latin typeface="Cambria Math" panose="02040503050406030204" pitchFamily="18" charset="0"/>
                                </a:rPr>
                                <m:t>𝟎</m:t>
                              </m:r>
                            </m:e>
                          </m:eqArr>
                        </m:e>
                      </m:d>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2882682" y="2300049"/>
                <a:ext cx="3396892" cy="81176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557808" y="3376880"/>
                <a:ext cx="8046640" cy="7348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𝒁</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i="0">
                                  <a:latin typeface="Cambria Math" panose="02040503050406030204" pitchFamily="18" charset="0"/>
                                </a:rPr>
                                <m:t>𝟏</m:t>
                              </m:r>
                            </m:sub>
                          </m:sSub>
                        </m:num>
                        <m:den>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𝑰</m:t>
                                  </m:r>
                                </m:e>
                              </m:acc>
                            </m:e>
                            <m:sub>
                              <m:r>
                                <a:rPr lang="zh-CN" altLang="en-US" b="1" i="0">
                                  <a:latin typeface="Cambria Math" panose="02040503050406030204" pitchFamily="18" charset="0"/>
                                </a:rPr>
                                <m:t>𝟏</m:t>
                              </m:r>
                            </m:sub>
                          </m:sSub>
                        </m:den>
                      </m:f>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p>
                            <m:sSupPr>
                              <m:ctrlPr>
                                <a:rPr lang="zh-CN" altLang="en-US" b="1" i="1">
                                  <a:latin typeface="Cambria Math" panose="02040503050406030204" pitchFamily="18" charset="0"/>
                                </a:rPr>
                              </m:ctrlPr>
                            </m:sSupPr>
                            <m:e>
                              <m:r>
                                <a:rPr lang="zh-CN" altLang="en-US" b="1" i="1">
                                  <a:latin typeface="Cambria Math" panose="02040503050406030204" pitchFamily="18" charset="0"/>
                                </a:rPr>
                                <m:t>𝝎</m:t>
                              </m:r>
                            </m:e>
                            <m:sup>
                              <m:r>
                                <a:rPr lang="zh-CN" altLang="en-US" b="1" i="0">
                                  <a:latin typeface="Cambria Math" panose="02040503050406030204" pitchFamily="18" charset="0"/>
                                </a:rPr>
                                <m:t>𝟐</m:t>
                              </m:r>
                            </m:sup>
                          </m:sSup>
                          <m:sSup>
                            <m:sSupPr>
                              <m:ctrlPr>
                                <a:rPr lang="zh-CN" altLang="en-US" b="1" i="1">
                                  <a:latin typeface="Cambria Math" panose="02040503050406030204" pitchFamily="18" charset="0"/>
                                </a:rPr>
                              </m:ctrlPr>
                            </m:sSupPr>
                            <m:e>
                              <m:r>
                                <a:rPr lang="zh-CN" altLang="en-US" b="1" i="1">
                                  <a:latin typeface="Cambria Math" panose="02040503050406030204" pitchFamily="18" charset="0"/>
                                </a:rPr>
                                <m:t>𝑴</m:t>
                              </m:r>
                            </m:e>
                            <m:sup>
                              <m:r>
                                <a:rPr lang="zh-CN" altLang="en-US" b="1" i="0">
                                  <a:latin typeface="Cambria Math" panose="02040503050406030204" pitchFamily="18" charset="0"/>
                                </a:rPr>
                                <m:t>𝟐</m:t>
                              </m:r>
                            </m:sup>
                          </m:sSup>
                        </m:num>
                        <m:den>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𝑹</m:t>
                              </m:r>
                            </m:e>
                            <m:sub>
                              <m:r>
                                <a:rPr lang="zh-CN" altLang="en-US" b="1" i="0">
                                  <a:latin typeface="Cambria Math" panose="02040503050406030204" pitchFamily="18" charset="0"/>
                                </a:rPr>
                                <m:t>𝟐</m:t>
                              </m:r>
                            </m:sub>
                            <m:sup>
                              <m:r>
                                <a:rPr lang="zh-CN" altLang="en-US" b="1" i="0">
                                  <a:latin typeface="Cambria Math" panose="02040503050406030204" pitchFamily="18" charset="0"/>
                                </a:rPr>
                                <m:t>𝟐</m:t>
                              </m:r>
                            </m:sup>
                          </m:sSubSup>
                          <m:r>
                            <a:rPr lang="zh-CN" altLang="en-US" b="1" i="0">
                              <a:latin typeface="Cambria Math" panose="02040503050406030204" pitchFamily="18" charset="0"/>
                            </a:rPr>
                            <m:t>+</m:t>
                          </m:r>
                          <m:sSup>
                            <m:sSupPr>
                              <m:ctrlPr>
                                <a:rPr lang="zh-CN" altLang="en-US" b="1" i="1">
                                  <a:latin typeface="Cambria Math" panose="02040503050406030204" pitchFamily="18" charset="0"/>
                                </a:rPr>
                              </m:ctrlPr>
                            </m:sSupPr>
                            <m:e>
                              <m:r>
                                <a:rPr lang="zh-CN" altLang="en-US" b="1" i="1">
                                  <a:latin typeface="Cambria Math" panose="02040503050406030204" pitchFamily="18" charset="0"/>
                                </a:rPr>
                                <m:t>𝝎</m:t>
                              </m:r>
                            </m:e>
                            <m:sup>
                              <m:r>
                                <a:rPr lang="zh-CN" altLang="en-US" b="1" i="0">
                                  <a:latin typeface="Cambria Math" panose="02040503050406030204" pitchFamily="18" charset="0"/>
                                </a:rPr>
                                <m:t>𝟐</m:t>
                              </m:r>
                            </m:sup>
                          </m:sSup>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𝑳</m:t>
                              </m:r>
                            </m:e>
                            <m:sub>
                              <m:r>
                                <a:rPr lang="zh-CN" altLang="en-US" b="1" i="0">
                                  <a:latin typeface="Cambria Math" panose="02040503050406030204" pitchFamily="18" charset="0"/>
                                </a:rPr>
                                <m:t>𝟐</m:t>
                              </m:r>
                            </m:sub>
                            <m:sup>
                              <m:r>
                                <a:rPr lang="zh-CN" altLang="en-US" b="1" i="0">
                                  <a:latin typeface="Cambria Math" panose="02040503050406030204" pitchFamily="18" charset="0"/>
                                </a:rPr>
                                <m:t>𝟐</m:t>
                              </m:r>
                            </m:sup>
                          </m:sSubSup>
                        </m:den>
                      </m:f>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𝟐</m:t>
                          </m:r>
                        </m:sub>
                      </m:sSub>
                      <m:r>
                        <a:rPr lang="zh-CN" altLang="en-US" b="1" i="0">
                          <a:latin typeface="Cambria Math" panose="02040503050406030204" pitchFamily="18" charset="0"/>
                        </a:rPr>
                        <m:t>+</m:t>
                      </m:r>
                      <m:r>
                        <a:rPr lang="zh-CN" altLang="en-US" b="1" i="1">
                          <a:latin typeface="Cambria Math" panose="02040503050406030204" pitchFamily="18" charset="0"/>
                        </a:rPr>
                        <m:t>𝒋</m:t>
                      </m:r>
                      <m:r>
                        <a:rPr lang="zh-CN" altLang="en-US" b="1" i="1">
                          <a:latin typeface="Cambria Math" panose="02040503050406030204" pitchFamily="18" charset="0"/>
                        </a:rPr>
                        <m:t>𝝎</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𝑳</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p>
                            <m:sSupPr>
                              <m:ctrlPr>
                                <a:rPr lang="zh-CN" altLang="en-US" b="1" i="1">
                                  <a:latin typeface="Cambria Math" panose="02040503050406030204" pitchFamily="18" charset="0"/>
                                </a:rPr>
                              </m:ctrlPr>
                            </m:sSupPr>
                            <m:e>
                              <m:r>
                                <a:rPr lang="zh-CN" altLang="en-US" b="1" i="1">
                                  <a:latin typeface="Cambria Math" panose="02040503050406030204" pitchFamily="18" charset="0"/>
                                </a:rPr>
                                <m:t>𝒎</m:t>
                              </m:r>
                              <m:r>
                                <a:rPr lang="zh-CN" altLang="en-US" b="1" i="1">
                                  <a:latin typeface="Cambria Math" panose="02040503050406030204" pitchFamily="18" charset="0"/>
                                </a:rPr>
                                <m:t>𝝎</m:t>
                              </m:r>
                            </m:e>
                            <m:sup>
                              <m:r>
                                <a:rPr lang="zh-CN" altLang="en-US" b="1" i="0">
                                  <a:latin typeface="Cambria Math" panose="02040503050406030204" pitchFamily="18" charset="0"/>
                                </a:rPr>
                                <m:t>𝟐</m:t>
                              </m:r>
                            </m:sup>
                          </m:sSup>
                          <m:sSup>
                            <m:sSupPr>
                              <m:ctrlPr>
                                <a:rPr lang="zh-CN" altLang="en-US" b="1" i="1">
                                  <a:latin typeface="Cambria Math" panose="02040503050406030204" pitchFamily="18" charset="0"/>
                                </a:rPr>
                              </m:ctrlPr>
                            </m:sSupPr>
                            <m:e>
                              <m:r>
                                <a:rPr lang="zh-CN" altLang="en-US" b="1" i="1">
                                  <a:latin typeface="Cambria Math" panose="02040503050406030204" pitchFamily="18" charset="0"/>
                                </a:rPr>
                                <m:t>𝑴</m:t>
                              </m:r>
                            </m:e>
                            <m:sup>
                              <m:r>
                                <a:rPr lang="zh-CN" altLang="en-US" b="1" i="0">
                                  <a:latin typeface="Cambria Math" panose="02040503050406030204" pitchFamily="18" charset="0"/>
                                </a:rPr>
                                <m:t>𝟐</m:t>
                              </m:r>
                            </m:sup>
                          </m:sSup>
                        </m:num>
                        <m:den>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𝑹</m:t>
                              </m:r>
                            </m:e>
                            <m:sub>
                              <m:r>
                                <a:rPr lang="zh-CN" altLang="en-US" b="1" i="0">
                                  <a:latin typeface="Cambria Math" panose="02040503050406030204" pitchFamily="18" charset="0"/>
                                </a:rPr>
                                <m:t>𝟐</m:t>
                              </m:r>
                            </m:sub>
                            <m:sup>
                              <m:r>
                                <a:rPr lang="zh-CN" altLang="en-US" b="1" i="0">
                                  <a:latin typeface="Cambria Math" panose="02040503050406030204" pitchFamily="18" charset="0"/>
                                </a:rPr>
                                <m:t>𝟐</m:t>
                              </m:r>
                            </m:sup>
                          </m:sSubSup>
                          <m:r>
                            <a:rPr lang="zh-CN" altLang="en-US" b="1" i="0">
                              <a:latin typeface="Cambria Math" panose="02040503050406030204" pitchFamily="18" charset="0"/>
                            </a:rPr>
                            <m:t>+</m:t>
                          </m:r>
                          <m:sSup>
                            <m:sSupPr>
                              <m:ctrlPr>
                                <a:rPr lang="zh-CN" altLang="en-US" b="1" i="1">
                                  <a:latin typeface="Cambria Math" panose="02040503050406030204" pitchFamily="18" charset="0"/>
                                </a:rPr>
                              </m:ctrlPr>
                            </m:sSupPr>
                            <m:e>
                              <m:r>
                                <a:rPr lang="zh-CN" altLang="en-US" b="1" i="1">
                                  <a:latin typeface="Cambria Math" panose="02040503050406030204" pitchFamily="18" charset="0"/>
                                </a:rPr>
                                <m:t>𝝎</m:t>
                              </m:r>
                            </m:e>
                            <m:sup>
                              <m:r>
                                <a:rPr lang="zh-CN" altLang="en-US" b="1" i="0">
                                  <a:latin typeface="Cambria Math" panose="02040503050406030204" pitchFamily="18" charset="0"/>
                                </a:rPr>
                                <m:t>𝟐</m:t>
                              </m:r>
                            </m:sup>
                          </m:sSup>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𝑳</m:t>
                              </m:r>
                            </m:e>
                            <m:sub>
                              <m:r>
                                <a:rPr lang="zh-CN" altLang="en-US" b="1" i="0">
                                  <a:latin typeface="Cambria Math" panose="02040503050406030204" pitchFamily="18" charset="0"/>
                                </a:rPr>
                                <m:t>𝟐</m:t>
                              </m:r>
                            </m:sub>
                            <m:sup>
                              <m:r>
                                <a:rPr lang="zh-CN" altLang="en-US" b="1" i="0">
                                  <a:latin typeface="Cambria Math" panose="02040503050406030204" pitchFamily="18" charset="0"/>
                                </a:rPr>
                                <m:t>𝟐</m:t>
                              </m:r>
                            </m:sup>
                          </m:sSubSup>
                        </m:den>
                      </m:f>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𝑳</m:t>
                          </m:r>
                        </m:e>
                        <m:sub>
                          <m:r>
                            <a:rPr lang="zh-CN" altLang="en-US" b="1" i="0">
                              <a:latin typeface="Cambria Math" panose="02040503050406030204" pitchFamily="18" charset="0"/>
                            </a:rPr>
                            <m:t>𝟐</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𝒆𝒒</m:t>
                          </m:r>
                        </m:sub>
                      </m:sSub>
                      <m:r>
                        <a:rPr lang="zh-CN" altLang="en-US" b="1" i="0">
                          <a:latin typeface="Cambria Math" panose="02040503050406030204" pitchFamily="18" charset="0"/>
                        </a:rPr>
                        <m:t>−</m:t>
                      </m:r>
                      <m:r>
                        <a:rPr lang="zh-CN" altLang="en-US" b="1" i="1">
                          <a:latin typeface="Cambria Math" panose="02040503050406030204" pitchFamily="18" charset="0"/>
                        </a:rPr>
                        <m:t>𝒋</m:t>
                      </m:r>
                      <m:r>
                        <a:rPr lang="zh-CN" altLang="en-US" b="1" i="1">
                          <a:latin typeface="Cambria Math" panose="02040503050406030204" pitchFamily="18" charset="0"/>
                        </a:rPr>
                        <m:t>𝝎</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𝑳</m:t>
                          </m:r>
                        </m:e>
                        <m:sub>
                          <m:r>
                            <a:rPr lang="zh-CN" altLang="en-US" b="1" i="1">
                              <a:latin typeface="Cambria Math" panose="02040503050406030204" pitchFamily="18" charset="0"/>
                            </a:rPr>
                            <m:t>𝒆𝒒</m:t>
                          </m:r>
                        </m:sub>
                      </m:sSub>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557808" y="3376880"/>
                <a:ext cx="8046640" cy="734817"/>
              </a:xfrm>
              <a:prstGeom prst="rect">
                <a:avLst/>
              </a:prstGeom>
              <a:blipFill>
                <a:blip r:embed="rId5"/>
                <a:stretch>
                  <a:fillRect/>
                </a:stretch>
              </a:blipFill>
            </p:spPr>
            <p:txBody>
              <a:bodyPr/>
              <a:lstStyle/>
              <a:p>
                <a:r>
                  <a:rPr lang="zh-CN" altLang="en-US">
                    <a:noFill/>
                  </a:rPr>
                  <a:t> </a:t>
                </a:r>
              </a:p>
            </p:txBody>
          </p:sp>
        </mc:Fallback>
      </mc:AlternateContent>
      <p:sp>
        <p:nvSpPr>
          <p:cNvPr id="43" name="Rectangular Callout 7"/>
          <p:cNvSpPr/>
          <p:nvPr/>
        </p:nvSpPr>
        <p:spPr bwMode="auto">
          <a:xfrm>
            <a:off x="6552220" y="2967794"/>
            <a:ext cx="576064" cy="452157"/>
          </a:xfrm>
          <a:prstGeom prst="wedgeRectCallout">
            <a:avLst>
              <a:gd name="adj1" fmla="val 39645"/>
              <a:gd name="adj2" fmla="val 100730"/>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等效电阻</a:t>
            </a:r>
          </a:p>
        </p:txBody>
      </p:sp>
      <p:sp>
        <p:nvSpPr>
          <p:cNvPr id="44" name="Rectangular Callout 7"/>
          <p:cNvSpPr/>
          <p:nvPr/>
        </p:nvSpPr>
        <p:spPr bwMode="auto">
          <a:xfrm>
            <a:off x="8134872" y="3139193"/>
            <a:ext cx="623384" cy="452157"/>
          </a:xfrm>
          <a:prstGeom prst="wedgeRectCallout">
            <a:avLst>
              <a:gd name="adj1" fmla="val -82202"/>
              <a:gd name="adj2" fmla="val 69077"/>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等效电感</a:t>
            </a:r>
          </a:p>
        </p:txBody>
      </p:sp>
      <mc:AlternateContent xmlns:mc="http://schemas.openxmlformats.org/markup-compatibility/2006" xmlns:a14="http://schemas.microsoft.com/office/drawing/2010/main">
        <mc:Choice Requires="a14">
          <p:sp>
            <p:nvSpPr>
              <p:cNvPr id="5" name="矩形 4"/>
              <p:cNvSpPr/>
              <p:nvPr/>
            </p:nvSpPr>
            <p:spPr>
              <a:xfrm>
                <a:off x="3815916" y="4109373"/>
                <a:ext cx="1226553" cy="7023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𝑸</m:t>
                      </m:r>
                      <m:r>
                        <a:rPr lang="zh-CN" altLang="en-US" b="1">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𝝎</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𝑳</m:t>
                              </m:r>
                            </m:e>
                            <m:sub>
                              <m:r>
                                <a:rPr lang="zh-CN" altLang="en-US" b="1" i="1">
                                  <a:latin typeface="Cambria Math" panose="02040503050406030204" pitchFamily="18" charset="0"/>
                                </a:rPr>
                                <m:t>𝒆𝒒</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𝒆𝒒</m:t>
                              </m:r>
                            </m:sub>
                          </m:sSub>
                        </m:den>
                      </m:f>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3815916" y="4109373"/>
                <a:ext cx="1226553" cy="70237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843140" y="4047914"/>
                <a:ext cx="2915116" cy="738664"/>
              </a:xfrm>
              <a:prstGeom prst="rect">
                <a:avLst/>
              </a:prstGeom>
            </p:spPr>
            <p:txBody>
              <a:bodyPr wrap="square">
                <a:spAutoFit/>
              </a:bodyPr>
              <a:lstStyle/>
              <a:p>
                <a:pPr algn="just"/>
                <a:r>
                  <a:rPr kumimoji="1"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被测导体的某些参数发生变化，线圈的阻抗</a:t>
                </a:r>
                <a14:m>
                  <m:oMath xmlns:m="http://schemas.openxmlformats.org/officeDocument/2006/math">
                    <m:r>
                      <a:rPr lang="zh-CN" altLang="en-US" sz="1400" b="1" i="1">
                        <a:latin typeface="Cambria Math" panose="02040503050406030204" pitchFamily="18" charset="0"/>
                      </a:rPr>
                      <m:t>𝒁</m:t>
                    </m:r>
                  </m:oMath>
                </a14:m>
                <a:r>
                  <a:rPr kumimoji="1"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和品质因数</a:t>
                </a:r>
                <a14:m>
                  <m:oMath xmlns:m="http://schemas.openxmlformats.org/officeDocument/2006/math">
                    <m:r>
                      <a:rPr lang="en-US" altLang="zh-CN" sz="1400" b="1" i="1">
                        <a:latin typeface="Cambria Math" panose="02040503050406030204" pitchFamily="18" charset="0"/>
                      </a:rPr>
                      <m:t>𝑸</m:t>
                    </m:r>
                  </m:oMath>
                </a14:m>
                <a:r>
                  <a:rPr kumimoji="1"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变化，测量</a:t>
                </a:r>
                <a14:m>
                  <m:oMath xmlns:m="http://schemas.openxmlformats.org/officeDocument/2006/math">
                    <m:r>
                      <a:rPr lang="zh-CN" altLang="en-US" sz="1400" b="1" i="1">
                        <a:latin typeface="Cambria Math" panose="02040503050406030204" pitchFamily="18" charset="0"/>
                      </a:rPr>
                      <m:t>𝒁</m:t>
                    </m:r>
                  </m:oMath>
                </a14:m>
                <a:r>
                  <a:rPr kumimoji="1"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或</a:t>
                </a:r>
                <a14:m>
                  <m:oMath xmlns:m="http://schemas.openxmlformats.org/officeDocument/2006/math">
                    <m:r>
                      <a:rPr lang="en-US" altLang="zh-CN" sz="1400" b="1" i="1">
                        <a:latin typeface="Cambria Math" panose="02040503050406030204" pitchFamily="18" charset="0"/>
                      </a:rPr>
                      <m:t>𝑸</m:t>
                    </m:r>
                  </m:oMath>
                </a14:m>
                <a:r>
                  <a:rPr kumimoji="1"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就可求出被测量参数的变化。 </a:t>
                </a:r>
                <a:endParaRPr lang="zh-CN" altLang="en-US" sz="1400" b="1" dirty="0">
                  <a:latin typeface="微软雅黑" panose="020B0503020204020204" pitchFamily="34" charset="-122"/>
                  <a:ea typeface="微软雅黑" panose="020B0503020204020204" pitchFamily="34"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5843140" y="4047914"/>
                <a:ext cx="2915116" cy="738664"/>
              </a:xfrm>
              <a:prstGeom prst="rect">
                <a:avLst/>
              </a:prstGeom>
              <a:blipFill>
                <a:blip r:embed="rId7"/>
                <a:stretch>
                  <a:fillRect l="-628" t="-1653" r="-628" b="-82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75916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18004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08543"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电涡流式传感器</a:t>
            </a:r>
          </a:p>
        </p:txBody>
      </p:sp>
      <p:sp>
        <p:nvSpPr>
          <p:cNvPr id="10" name="矩形 9"/>
          <p:cNvSpPr/>
          <p:nvPr/>
        </p:nvSpPr>
        <p:spPr>
          <a:xfrm>
            <a:off x="225264" y="1707654"/>
            <a:ext cx="8686800" cy="31254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anose="05000000000000000000"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用于电涡流传感器的测量电路主要有</a:t>
            </a:r>
            <a:r>
              <a:rPr lang="zh-CN" altLang="en-US" sz="1600"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调频式</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电路和</a:t>
            </a:r>
            <a:r>
              <a:rPr lang="zh-CN" altLang="en-US" sz="1600"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调幅式</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电路两种</a:t>
            </a:r>
            <a:r>
              <a:rPr lang="zh-CN" altLang="en-US" sz="1600" b="1" dirty="0">
                <a:solidFill>
                  <a:prstClr val="black"/>
                </a:solidFill>
                <a:latin typeface="Times New Roman" panose="02020603050405020304" pitchFamily="18" charset="0"/>
                <a:ea typeface="微软雅黑" panose="020B0503020204020204" pitchFamily="34" charset="-122"/>
              </a:rPr>
              <a:t>；</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10000"/>
              </a:lnSpc>
              <a:buClr>
                <a:schemeClr val="accent3">
                  <a:lumMod val="75000"/>
                </a:schemeClr>
              </a:buClr>
            </a:pP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）调频式电路</a:t>
            </a: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1" name="矩形 10"/>
          <p:cNvSpPr/>
          <p:nvPr/>
        </p:nvSpPr>
        <p:spPr>
          <a:xfrm>
            <a:off x="890584" y="1269801"/>
            <a:ext cx="3213363"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电涡流式传感器的测量电路</a:t>
            </a:r>
          </a:p>
        </p:txBody>
      </p:sp>
      <p:sp>
        <p:nvSpPr>
          <p:cNvPr id="12" name="七角星 11"/>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8664" y="2139702"/>
            <a:ext cx="4242352" cy="2052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8" name="矩形 17"/>
              <p:cNvSpPr/>
              <p:nvPr/>
            </p:nvSpPr>
            <p:spPr>
              <a:xfrm>
                <a:off x="230773" y="2314557"/>
                <a:ext cx="4364414" cy="2556790"/>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将传感器线圈接入</a:t>
                </a:r>
                <a:r>
                  <a:rPr lang="en-US" altLang="zh-CN" sz="1600" b="1" dirty="0">
                    <a:solidFill>
                      <a:prstClr val="black"/>
                    </a:solidFill>
                    <a:latin typeface="Times New Roman" panose="02020603050405020304" pitchFamily="18" charset="0"/>
                    <a:ea typeface="微软雅黑" panose="020B0503020204020204" pitchFamily="34" charset="-122"/>
                  </a:rPr>
                  <a:t>LC</a:t>
                </a:r>
                <a:r>
                  <a:rPr lang="zh-CN" altLang="en-US" sz="1600" b="1" dirty="0">
                    <a:solidFill>
                      <a:prstClr val="black"/>
                    </a:solidFill>
                    <a:latin typeface="Times New Roman" panose="02020603050405020304" pitchFamily="18" charset="0"/>
                    <a:ea typeface="微软雅黑" panose="020B0503020204020204" pitchFamily="34" charset="-122"/>
                  </a:rPr>
                  <a:t>振荡回路，当传感器被测导体距离</a:t>
                </a:r>
                <a:r>
                  <a:rPr lang="en-US" altLang="zh-CN" sz="1600" b="1" dirty="0">
                    <a:solidFill>
                      <a:prstClr val="black"/>
                    </a:solidFill>
                    <a:latin typeface="Times New Roman" panose="02020603050405020304" pitchFamily="18" charset="0"/>
                    <a:ea typeface="微软雅黑" panose="020B0503020204020204" pitchFamily="34" charset="-122"/>
                  </a:rPr>
                  <a:t>x </a:t>
                </a:r>
                <a:r>
                  <a:rPr lang="zh-CN" altLang="en-US" sz="1600" b="1" dirty="0">
                    <a:solidFill>
                      <a:prstClr val="black"/>
                    </a:solidFill>
                    <a:latin typeface="Times New Roman" panose="02020603050405020304" pitchFamily="18" charset="0"/>
                    <a:ea typeface="微软雅黑" panose="020B0503020204020204" pitchFamily="34" charset="-122"/>
                  </a:rPr>
                  <a:t>改变时，在涡流影响下，传感器的电感变化，将导致频率的变化；</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可以使用数字</a:t>
                </a:r>
                <a:r>
                  <a:rPr lang="zh-CN" altLang="en-US" sz="1600" b="1" dirty="0">
                    <a:solidFill>
                      <a:schemeClr val="accent1"/>
                    </a:solidFill>
                    <a:latin typeface="Times New Roman" panose="02020603050405020304" pitchFamily="18" charset="0"/>
                    <a:ea typeface="微软雅黑" panose="020B0503020204020204" pitchFamily="34" charset="-122"/>
                  </a:rPr>
                  <a:t>频率计</a:t>
                </a:r>
                <a:r>
                  <a:rPr lang="zh-CN" altLang="en-US" sz="1600" b="1" dirty="0">
                    <a:solidFill>
                      <a:prstClr val="black"/>
                    </a:solidFill>
                    <a:latin typeface="Times New Roman" panose="02020603050405020304" pitchFamily="18" charset="0"/>
                    <a:ea typeface="微软雅黑" panose="020B0503020204020204" pitchFamily="34" charset="-122"/>
                  </a:rPr>
                  <a:t>直接测量振荡频率</a:t>
                </a:r>
                <a:r>
                  <a:rPr lang="en-US" altLang="zh-CN" sz="1600" b="1" dirty="0">
                    <a:solidFill>
                      <a:prstClr val="black"/>
                    </a:solidFill>
                    <a:latin typeface="Times New Roman" panose="02020603050405020304" pitchFamily="18" charset="0"/>
                    <a:ea typeface="微软雅黑" panose="020B0503020204020204" pitchFamily="34" charset="-122"/>
                  </a:rPr>
                  <a:t>:</a:t>
                </a:r>
              </a:p>
              <a:p>
                <a:pPr marL="285750" indent="-285750">
                  <a:lnSpc>
                    <a:spcPct val="110000"/>
                  </a:lnSpc>
                  <a:buClr>
                    <a:schemeClr val="accent3">
                      <a:lumMod val="75000"/>
                    </a:schemeClr>
                  </a:buClr>
                  <a:buFont typeface="Wingdings" pitchFamily="2" charset="2"/>
                  <a:buChar char="Ø"/>
                </a:pP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也可以通过</a:t>
                </a:r>
                <a14:m>
                  <m:oMath xmlns:m="http://schemas.openxmlformats.org/officeDocument/2006/math">
                    <m:r>
                      <a:rPr lang="en-US" altLang="zh-CN" sz="1600" b="1" i="1" smtClean="0">
                        <a:solidFill>
                          <a:schemeClr val="accent1"/>
                        </a:solidFill>
                        <a:latin typeface="Cambria Math" panose="02040503050406030204" pitchFamily="18" charset="0"/>
                      </a:rPr>
                      <m:t>𝒇</m:t>
                    </m:r>
                    <m:r>
                      <a:rPr lang="en-US" altLang="zh-CN" sz="1600" b="1" i="1" smtClean="0">
                        <a:solidFill>
                          <a:schemeClr val="accent1"/>
                        </a:solidFill>
                        <a:latin typeface="Cambria Math" panose="02040503050406030204" pitchFamily="18" charset="0"/>
                      </a:rPr>
                      <m:t>−</m:t>
                    </m:r>
                    <m:r>
                      <a:rPr lang="en-US" altLang="zh-CN" sz="1600" b="1" i="1" smtClean="0">
                        <a:solidFill>
                          <a:schemeClr val="accent1"/>
                        </a:solidFill>
                        <a:latin typeface="Cambria Math" panose="02040503050406030204" pitchFamily="18" charset="0"/>
                      </a:rPr>
                      <m:t>𝑽</m:t>
                    </m:r>
                  </m:oMath>
                </a14:m>
                <a:r>
                  <a:rPr lang="zh-CN" altLang="en-US" sz="1600" b="1" dirty="0">
                    <a:solidFill>
                      <a:prstClr val="black"/>
                    </a:solidFill>
                    <a:latin typeface="Times New Roman" panose="02020603050405020304" pitchFamily="18" charset="0"/>
                    <a:ea typeface="微软雅黑" panose="020B0503020204020204" pitchFamily="34" charset="-122"/>
                  </a:rPr>
                  <a:t>变换，使用数字</a:t>
                </a:r>
                <a:r>
                  <a:rPr lang="zh-CN" altLang="en-US" sz="1600" b="1" dirty="0">
                    <a:solidFill>
                      <a:schemeClr val="accent1"/>
                    </a:solidFill>
                    <a:latin typeface="Times New Roman" panose="02020603050405020304" pitchFamily="18" charset="0"/>
                    <a:ea typeface="微软雅黑" panose="020B0503020204020204" pitchFamily="34" charset="-122"/>
                  </a:rPr>
                  <a:t>电压</a:t>
                </a:r>
                <a:r>
                  <a:rPr lang="zh-CN" altLang="en-US" sz="1600" b="1" dirty="0">
                    <a:solidFill>
                      <a:prstClr val="black"/>
                    </a:solidFill>
                    <a:latin typeface="Times New Roman" panose="02020603050405020304" pitchFamily="18" charset="0"/>
                    <a:ea typeface="微软雅黑" panose="020B0503020204020204" pitchFamily="34" charset="-122"/>
                  </a:rPr>
                  <a:t>表来测量相应的电压；</a:t>
                </a:r>
                <a:endParaRPr lang="en-US" altLang="zh-CN" sz="1600"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8" name="矩形 17"/>
              <p:cNvSpPr>
                <a:spLocks noRot="1" noChangeAspect="1" noMove="1" noResize="1" noEditPoints="1" noAdjustHandles="1" noChangeArrowheads="1" noChangeShapeType="1" noTextEdit="1"/>
              </p:cNvSpPr>
              <p:nvPr/>
            </p:nvSpPr>
            <p:spPr>
              <a:xfrm>
                <a:off x="230773" y="2314557"/>
                <a:ext cx="4364414" cy="2556790"/>
              </a:xfrm>
              <a:prstGeom prst="rect">
                <a:avLst/>
              </a:prstGeom>
              <a:blipFill>
                <a:blip r:embed="rId4"/>
                <a:stretch>
                  <a:fillRect l="-559" t="-477" b="-4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1455332" y="3462884"/>
                <a:ext cx="1736309" cy="7290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𝒇</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𝟐</m:t>
                          </m:r>
                          <m:r>
                            <a:rPr lang="zh-CN" altLang="en-US" b="1" i="1">
                              <a:latin typeface="Cambria Math" panose="02040503050406030204" pitchFamily="18" charset="0"/>
                            </a:rPr>
                            <m:t>𝝅</m:t>
                          </m:r>
                          <m:rad>
                            <m:radPr>
                              <m:degHide m:val="on"/>
                              <m:ctrlPr>
                                <a:rPr lang="zh-CN" altLang="en-US" b="1" i="1">
                                  <a:latin typeface="Cambria Math" panose="02040503050406030204" pitchFamily="18" charset="0"/>
                                </a:rPr>
                              </m:ctrlPr>
                            </m:radPr>
                            <m:deg/>
                            <m:e>
                              <m:r>
                                <a:rPr lang="zh-CN" altLang="en-US" b="1" i="1">
                                  <a:latin typeface="Cambria Math" panose="02040503050406030204" pitchFamily="18" charset="0"/>
                                </a:rPr>
                                <m:t>𝑳</m:t>
                              </m:r>
                              <m:r>
                                <a:rPr lang="zh-CN" altLang="en-US" b="1" i="0">
                                  <a:latin typeface="Cambria Math" panose="02040503050406030204" pitchFamily="18" charset="0"/>
                                </a:rPr>
                                <m:t>(</m:t>
                              </m:r>
                              <m:r>
                                <a:rPr lang="zh-CN" altLang="en-US" b="1" i="1">
                                  <a:latin typeface="Cambria Math" panose="02040503050406030204" pitchFamily="18" charset="0"/>
                                </a:rPr>
                                <m:t>𝒙</m:t>
                              </m:r>
                              <m:r>
                                <a:rPr lang="zh-CN" altLang="en-US" b="1" i="0">
                                  <a:latin typeface="Cambria Math" panose="02040503050406030204" pitchFamily="18" charset="0"/>
                                </a:rPr>
                                <m:t>)</m:t>
                              </m:r>
                              <m:r>
                                <a:rPr lang="zh-CN" altLang="en-US" b="1" i="1">
                                  <a:latin typeface="Cambria Math" panose="02040503050406030204" pitchFamily="18" charset="0"/>
                                </a:rPr>
                                <m:t>𝑪</m:t>
                              </m:r>
                            </m:e>
                          </m:rad>
                        </m:den>
                      </m:f>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1455332" y="3462884"/>
                <a:ext cx="1736309" cy="72904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4507633" y="4164813"/>
                <a:ext cx="4364414" cy="634020"/>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为了避免输出电缆的分布电容的影响，通常将</a:t>
                </a:r>
                <a14:m>
                  <m:oMath xmlns:m="http://schemas.openxmlformats.org/officeDocument/2006/math">
                    <m:r>
                      <a:rPr lang="zh-CN" altLang="en-US" sz="1600" b="1" i="1">
                        <a:latin typeface="Cambria Math" panose="02040503050406030204" pitchFamily="18" charset="0"/>
                      </a:rPr>
                      <m:t>𝑳</m:t>
                    </m:r>
                  </m:oMath>
                </a14:m>
                <a:r>
                  <a:rPr lang="zh-CN" altLang="en-US" sz="1600" b="1" dirty="0">
                    <a:solidFill>
                      <a:prstClr val="black"/>
                    </a:solidFill>
                    <a:latin typeface="Times New Roman" panose="02020603050405020304" pitchFamily="18" charset="0"/>
                    <a:ea typeface="微软雅黑" panose="020B0503020204020204" pitchFamily="34" charset="-122"/>
                  </a:rPr>
                  <a:t>、</a:t>
                </a:r>
                <a14:m>
                  <m:oMath xmlns:m="http://schemas.openxmlformats.org/officeDocument/2006/math">
                    <m:r>
                      <a:rPr lang="zh-CN" altLang="en-US" sz="1600" b="1" i="1">
                        <a:latin typeface="Cambria Math" panose="02040503050406030204" pitchFamily="18" charset="0"/>
                      </a:rPr>
                      <m:t>𝑪</m:t>
                    </m:r>
                  </m:oMath>
                </a14:m>
                <a:r>
                  <a:rPr lang="zh-CN" altLang="en-US" sz="1600" b="1" dirty="0">
                    <a:solidFill>
                      <a:prstClr val="black"/>
                    </a:solidFill>
                    <a:latin typeface="Times New Roman" panose="02020603050405020304" pitchFamily="18" charset="0"/>
                    <a:ea typeface="微软雅黑" panose="020B0503020204020204" pitchFamily="34" charset="-122"/>
                  </a:rPr>
                  <a:t>装在传感器内</a:t>
                </a:r>
                <a:endParaRPr lang="en-US" altLang="zh-CN" sz="1600"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9" name="矩形 18"/>
              <p:cNvSpPr>
                <a:spLocks noRot="1" noChangeAspect="1" noMove="1" noResize="1" noEditPoints="1" noAdjustHandles="1" noChangeArrowheads="1" noChangeShapeType="1" noTextEdit="1"/>
              </p:cNvSpPr>
              <p:nvPr/>
            </p:nvSpPr>
            <p:spPr>
              <a:xfrm>
                <a:off x="4507633" y="4164813"/>
                <a:ext cx="4364414" cy="634020"/>
              </a:xfrm>
              <a:prstGeom prst="rect">
                <a:avLst/>
              </a:prstGeom>
              <a:blipFill>
                <a:blip r:embed="rId6"/>
                <a:stretch>
                  <a:fillRect l="-559" t="-1923" b="-86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68651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18004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08543"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电涡流式传感器</a:t>
            </a:r>
          </a:p>
        </p:txBody>
      </p:sp>
      <p:sp>
        <p:nvSpPr>
          <p:cNvPr id="10" name="矩形 9"/>
          <p:cNvSpPr/>
          <p:nvPr/>
        </p:nvSpPr>
        <p:spPr>
          <a:xfrm>
            <a:off x="225264" y="1707654"/>
            <a:ext cx="8686800" cy="3213187"/>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10000"/>
              </a:lnSpc>
              <a:buClr>
                <a:schemeClr val="accent3">
                  <a:lumMod val="75000"/>
                </a:schemeClr>
              </a:buClr>
            </a:pP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）调幅式电路</a:t>
            </a:r>
            <a:endParaRPr lang="en-US" altLang="zh-CN" b="1" dirty="0">
              <a:solidFill>
                <a:schemeClr val="accent5">
                  <a:lumMod val="75000"/>
                </a:schemeClr>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由</a:t>
            </a:r>
            <a:r>
              <a:rPr lang="zh-CN" altLang="en-US" sz="1600" b="1" dirty="0">
                <a:solidFill>
                  <a:srgbClr val="FF0000"/>
                </a:solidFill>
                <a:latin typeface="Times New Roman" panose="02020603050405020304" pitchFamily="18" charset="0"/>
                <a:ea typeface="微软雅黑" panose="020B0503020204020204" pitchFamily="34" charset="-122"/>
              </a:rPr>
              <a:t>传感器线圈</a:t>
            </a:r>
            <a:r>
              <a:rPr lang="en-US" altLang="zh-CN" sz="1600" b="1" dirty="0">
                <a:solidFill>
                  <a:prstClr val="black"/>
                </a:solidFill>
                <a:latin typeface="Times New Roman" panose="02020603050405020304" pitchFamily="18" charset="0"/>
                <a:ea typeface="微软雅黑" panose="020B0503020204020204" pitchFamily="34" charset="-122"/>
              </a:rPr>
              <a:t>L</a:t>
            </a:r>
            <a:r>
              <a:rPr lang="zh-CN" altLang="en-US" sz="1600" b="1" dirty="0">
                <a:solidFill>
                  <a:prstClr val="black"/>
                </a:solidFill>
                <a:latin typeface="Times New Roman" panose="02020603050405020304" pitchFamily="18" charset="0"/>
                <a:ea typeface="微软雅黑" panose="020B0503020204020204" pitchFamily="34" charset="-122"/>
              </a:rPr>
              <a:t>、</a:t>
            </a:r>
            <a:r>
              <a:rPr lang="zh-CN" altLang="en-US" sz="1600" b="1" dirty="0">
                <a:solidFill>
                  <a:srgbClr val="FF0000"/>
                </a:solidFill>
                <a:latin typeface="Times New Roman" panose="02020603050405020304" pitchFamily="18" charset="0"/>
                <a:ea typeface="微软雅黑" panose="020B0503020204020204" pitchFamily="34" charset="-122"/>
              </a:rPr>
              <a:t>电容器</a:t>
            </a:r>
            <a:r>
              <a:rPr lang="en-US" altLang="zh-CN" sz="1600" b="1" dirty="0">
                <a:solidFill>
                  <a:prstClr val="black"/>
                </a:solidFill>
                <a:latin typeface="Times New Roman" panose="02020603050405020304" pitchFamily="18" charset="0"/>
                <a:ea typeface="微软雅黑" panose="020B0503020204020204" pitchFamily="34" charset="-122"/>
              </a:rPr>
              <a:t>C</a:t>
            </a:r>
            <a:r>
              <a:rPr lang="zh-CN" altLang="en-US" sz="1600" b="1" dirty="0">
                <a:solidFill>
                  <a:prstClr val="black"/>
                </a:solidFill>
                <a:latin typeface="Times New Roman" panose="02020603050405020304" pitchFamily="18" charset="0"/>
                <a:ea typeface="微软雅黑" panose="020B0503020204020204" pitchFamily="34" charset="-122"/>
              </a:rPr>
              <a:t>和</a:t>
            </a:r>
            <a:r>
              <a:rPr lang="zh-CN" altLang="en-US" sz="1600" b="1" dirty="0">
                <a:solidFill>
                  <a:srgbClr val="FF0000"/>
                </a:solidFill>
                <a:latin typeface="Times New Roman" panose="02020603050405020304" pitchFamily="18" charset="0"/>
                <a:ea typeface="微软雅黑" panose="020B0503020204020204" pitchFamily="34" charset="-122"/>
              </a:rPr>
              <a:t>石英晶体</a:t>
            </a:r>
            <a:r>
              <a:rPr lang="zh-CN" altLang="en-US" sz="1600" b="1" dirty="0">
                <a:solidFill>
                  <a:prstClr val="black"/>
                </a:solidFill>
                <a:latin typeface="Times New Roman" panose="02020603050405020304" pitchFamily="18" charset="0"/>
                <a:ea typeface="微软雅黑" panose="020B0503020204020204" pitchFamily="34" charset="-122"/>
              </a:rPr>
              <a:t>组成的石英晶体</a:t>
            </a:r>
            <a:r>
              <a:rPr lang="zh-CN" altLang="en-US" sz="1600" b="1" dirty="0">
                <a:solidFill>
                  <a:srgbClr val="FF0000"/>
                </a:solidFill>
                <a:latin typeface="Times New Roman" panose="02020603050405020304" pitchFamily="18" charset="0"/>
                <a:ea typeface="微软雅黑" panose="020B0503020204020204" pitchFamily="34" charset="-122"/>
              </a:rPr>
              <a:t>振荡</a:t>
            </a:r>
            <a:r>
              <a:rPr lang="zh-CN" altLang="en-US" sz="1600" b="1" dirty="0">
                <a:solidFill>
                  <a:prstClr val="black"/>
                </a:solidFill>
                <a:latin typeface="Times New Roman" panose="02020603050405020304" pitchFamily="18" charset="0"/>
                <a:ea typeface="微软雅黑" panose="020B0503020204020204" pitchFamily="34" charset="-122"/>
              </a:rPr>
              <a:t>电路</a:t>
            </a:r>
            <a:r>
              <a:rPr lang="en-US" altLang="zh-CN" sz="1600" b="1" dirty="0">
                <a:solidFill>
                  <a:prstClr val="black"/>
                </a:solidFill>
                <a:latin typeface="Times New Roman" panose="02020603050405020304" pitchFamily="18" charset="0"/>
                <a:ea typeface="微软雅黑" panose="020B0503020204020204" pitchFamily="34" charset="-122"/>
              </a:rPr>
              <a:t>;</a:t>
            </a: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spcBef>
                <a:spcPts val="600"/>
              </a:spcBef>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没有被测物体时，并联谐振回路的谐振频率等于激励振荡器的频率，此时</a:t>
            </a:r>
            <a:r>
              <a:rPr lang="en-US" altLang="zh-CN" sz="1600" b="1" dirty="0">
                <a:solidFill>
                  <a:prstClr val="black"/>
                </a:solidFill>
                <a:latin typeface="Times New Roman" panose="02020603050405020304" pitchFamily="18" charset="0"/>
                <a:ea typeface="微软雅黑" panose="020B0503020204020204" pitchFamily="34" charset="-122"/>
              </a:rPr>
              <a:t>LC</a:t>
            </a:r>
            <a:r>
              <a:rPr lang="zh-CN" altLang="en-US" sz="1600" b="1" dirty="0">
                <a:solidFill>
                  <a:prstClr val="black"/>
                </a:solidFill>
                <a:latin typeface="Times New Roman" panose="02020603050405020304" pitchFamily="18" charset="0"/>
                <a:ea typeface="微软雅黑" panose="020B0503020204020204" pitchFamily="34" charset="-122"/>
              </a:rPr>
              <a:t>并联回路呈现阻抗最大，输出电压也最大；</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当金属导体靠近传感器线圈时，线圈的等效电感</a:t>
            </a:r>
            <a:r>
              <a:rPr lang="en-US" altLang="zh-CN" sz="1600" b="1" dirty="0">
                <a:solidFill>
                  <a:prstClr val="black"/>
                </a:solidFill>
                <a:latin typeface="Times New Roman" panose="02020603050405020304" pitchFamily="18" charset="0"/>
                <a:ea typeface="微软雅黑" panose="020B0503020204020204" pitchFamily="34" charset="-122"/>
              </a:rPr>
              <a:t>L</a:t>
            </a:r>
            <a:r>
              <a:rPr lang="zh-CN" altLang="en-US" sz="1600" b="1" dirty="0">
                <a:solidFill>
                  <a:prstClr val="black"/>
                </a:solidFill>
                <a:latin typeface="Times New Roman" panose="02020603050405020304" pitchFamily="18" charset="0"/>
                <a:ea typeface="微软雅黑" panose="020B0503020204020204" pitchFamily="34" charset="-122"/>
              </a:rPr>
              <a:t>随距离</a:t>
            </a:r>
            <a:r>
              <a:rPr lang="en-US" altLang="zh-CN" sz="1600" b="1" dirty="0">
                <a:solidFill>
                  <a:prstClr val="black"/>
                </a:solidFill>
                <a:latin typeface="Times New Roman" panose="02020603050405020304" pitchFamily="18" charset="0"/>
                <a:ea typeface="微软雅黑" panose="020B0503020204020204" pitchFamily="34" charset="-122"/>
              </a:rPr>
              <a:t>x</a:t>
            </a:r>
            <a:r>
              <a:rPr lang="zh-CN" altLang="en-US" sz="1600" b="1" dirty="0">
                <a:solidFill>
                  <a:prstClr val="black"/>
                </a:solidFill>
                <a:latin typeface="Times New Roman" panose="02020603050405020304" pitchFamily="18" charset="0"/>
                <a:ea typeface="微软雅黑" panose="020B0503020204020204" pitchFamily="34" charset="-122"/>
              </a:rPr>
              <a:t>的变化而变化，输出电压也随</a:t>
            </a:r>
            <a:r>
              <a:rPr lang="en-US" altLang="zh-CN" sz="1600" b="1" dirty="0">
                <a:solidFill>
                  <a:prstClr val="black"/>
                </a:solidFill>
                <a:latin typeface="Times New Roman" panose="02020603050405020304" pitchFamily="18" charset="0"/>
                <a:ea typeface="微软雅黑" panose="020B0503020204020204" pitchFamily="34" charset="-122"/>
              </a:rPr>
              <a:t>x</a:t>
            </a:r>
            <a:r>
              <a:rPr lang="zh-CN" altLang="en-US" sz="1600" b="1" dirty="0">
                <a:solidFill>
                  <a:prstClr val="black"/>
                </a:solidFill>
                <a:latin typeface="Times New Roman" panose="02020603050405020304" pitchFamily="18" charset="0"/>
                <a:ea typeface="微软雅黑" panose="020B0503020204020204" pitchFamily="34" charset="-122"/>
              </a:rPr>
              <a:t>而变化。</a:t>
            </a:r>
            <a:endParaRPr lang="zh-CN" altLang="zh-CN" sz="1600" b="1" dirty="0">
              <a:solidFill>
                <a:prstClr val="black"/>
              </a:solidFill>
              <a:latin typeface="Times New Roman" panose="02020603050405020304" pitchFamily="18" charset="0"/>
              <a:ea typeface="微软雅黑" panose="020B0503020204020204" pitchFamily="34" charset="-122"/>
            </a:endParaRPr>
          </a:p>
        </p:txBody>
      </p:sp>
      <p:sp>
        <p:nvSpPr>
          <p:cNvPr id="11" name="矩形 10"/>
          <p:cNvSpPr/>
          <p:nvPr/>
        </p:nvSpPr>
        <p:spPr>
          <a:xfrm>
            <a:off x="890584" y="1269801"/>
            <a:ext cx="3213363"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电涡流式传感器的测量电路</a:t>
            </a:r>
          </a:p>
        </p:txBody>
      </p:sp>
      <p:pic>
        <p:nvPicPr>
          <p:cNvPr id="8" name="图片 7"/>
          <p:cNvPicPr>
            <a:picLocks noChangeAspect="1"/>
          </p:cNvPicPr>
          <p:nvPr/>
        </p:nvPicPr>
        <p:blipFill>
          <a:blip r:embed="rId3"/>
          <a:stretch>
            <a:fillRect/>
          </a:stretch>
        </p:blipFill>
        <p:spPr>
          <a:xfrm>
            <a:off x="2177734" y="2355726"/>
            <a:ext cx="4788532" cy="1446043"/>
          </a:xfrm>
          <a:prstGeom prst="rect">
            <a:avLst/>
          </a:prstGeom>
        </p:spPr>
      </p:pic>
      <p:sp>
        <p:nvSpPr>
          <p:cNvPr id="12" name="七角星 11"/>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41795649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411510"/>
            <a:ext cx="371865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647152"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3.2.4</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电感式传感器的应用</a:t>
            </a:r>
          </a:p>
        </p:txBody>
      </p:sp>
      <p:sp>
        <p:nvSpPr>
          <p:cNvPr id="9" name="矩形 8"/>
          <p:cNvSpPr/>
          <p:nvPr/>
        </p:nvSpPr>
        <p:spPr>
          <a:xfrm>
            <a:off x="180413" y="950800"/>
            <a:ext cx="8686800" cy="753027"/>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电感式传感器具有结构简单、灵敏度高、分辨率高、线性度好的特点，被广泛用于测量位移、压力、振动等物理量；</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28052"/>
            <a:ext cx="3714738" cy="2979333"/>
          </a:xfrm>
          <a:prstGeom prst="rect">
            <a:avLst/>
          </a:prstGeom>
        </p:spPr>
      </p:pic>
      <p:sp>
        <p:nvSpPr>
          <p:cNvPr id="3" name="矩形 2"/>
          <p:cNvSpPr/>
          <p:nvPr/>
        </p:nvSpPr>
        <p:spPr>
          <a:xfrm>
            <a:off x="1048847" y="4567842"/>
            <a:ext cx="1620957" cy="307777"/>
          </a:xfrm>
          <a:prstGeom prst="rect">
            <a:avLst/>
          </a:prstGeom>
        </p:spPr>
        <p:txBody>
          <a:bodyPr wrap="none">
            <a:spAutoFit/>
          </a:bodyPr>
          <a:lstStyle/>
          <a:p>
            <a:r>
              <a:rPr lang="zh-CN" altLang="zh-CN" sz="1400" b="1" dirty="0">
                <a:solidFill>
                  <a:prstClr val="black"/>
                </a:solidFill>
                <a:latin typeface="Times New Roman" panose="02020603050405020304" pitchFamily="18" charset="0"/>
                <a:ea typeface="微软雅黑" panose="020B0503020204020204" pitchFamily="34" charset="-122"/>
              </a:rPr>
              <a:t>涡流式测温传感器</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p:sp>
        <p:nvSpPr>
          <p:cNvPr id="15" name="矩形 14"/>
          <p:cNvSpPr/>
          <p:nvPr/>
        </p:nvSpPr>
        <p:spPr>
          <a:xfrm>
            <a:off x="4572000" y="1931525"/>
            <a:ext cx="4343400" cy="2516073"/>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被测物的</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温度</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变化将引起其</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电阻率</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变化</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若保持电涡流式传感器的各</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参数不变</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，当导体的</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电阻率随温度发生变</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化时，</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涡流传感器</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输出亦将发生变化</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变化量正比</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于</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温度变化值</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，从而实现对被测物温度的测量</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13889702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26414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a:t>
            </a:r>
          </a:p>
        </p:txBody>
      </p:sp>
      <p:sp>
        <p:nvSpPr>
          <p:cNvPr id="12" name="矩形 11"/>
          <p:cNvSpPr/>
          <p:nvPr/>
        </p:nvSpPr>
        <p:spPr>
          <a:xfrm>
            <a:off x="228600" y="925277"/>
            <a:ext cx="8686800" cy="4081117"/>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电容式传感器采用</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电容器</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作为传感元件，将各种</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物理量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的变化转换为</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电容量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的变化；</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电容式传感器由敏感元件与转换元件为一体的电容量可变的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电容器</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测量电路</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组成；</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电容式传感器具有低功率、高阻抗、小的静电引力和良好的动态特性，可进行非接触测量；</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电容式传感器广泛用于压力、位移、厚度、加速度、液位、物位、湿度和成分含量等物理量的测量；</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0" name="Text Box 9"/>
          <p:cNvSpPr txBox="1">
            <a:spLocks noChangeArrowheads="1"/>
          </p:cNvSpPr>
          <p:nvPr/>
        </p:nvSpPr>
        <p:spPr bwMode="auto">
          <a:xfrm>
            <a:off x="7027369" y="2590159"/>
            <a:ext cx="1613084" cy="369332"/>
          </a:xfrm>
          <a:prstGeom prst="rect">
            <a:avLst/>
          </a:prstGeom>
          <a:noFill/>
          <a:ln w="12700" cap="sq">
            <a:noFill/>
            <a:miter lim="800000"/>
            <a:headEnd type="none" w="sm" len="sm"/>
            <a:tailEnd type="none" w="sm" len="sm"/>
          </a:ln>
          <a:effectLst/>
        </p:spPr>
        <p:txBody>
          <a:bodyPr wrap="square">
            <a:spAutoFit/>
          </a:bodyPr>
          <a:lstStyle>
            <a:defPPr>
              <a:defRPr lang="zh-CN"/>
            </a:defPPr>
            <a:lvl1pPr>
              <a:spcBef>
                <a:spcPct val="50000"/>
              </a:spcBef>
              <a:defRPr kumimoji="1" b="1">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defRPr>
            </a:lvl1pPr>
            <a:lvl2pPr marL="742950" indent="-285750">
              <a:defRPr sz="2400">
                <a:latin typeface="Garamond" panose="02020404030301010803" pitchFamily="18" charset="0"/>
                <a:ea typeface="宋体" panose="02010600030101010101" pitchFamily="2" charset="-122"/>
              </a:defRPr>
            </a:lvl2pPr>
            <a:lvl3pPr marL="1143000" indent="-228600">
              <a:defRPr sz="2400">
                <a:latin typeface="Garamond" panose="02020404030301010803" pitchFamily="18" charset="0"/>
                <a:ea typeface="宋体" panose="02010600030101010101" pitchFamily="2" charset="-122"/>
              </a:defRPr>
            </a:lvl3pPr>
            <a:lvl4pPr marL="1600200" indent="-228600">
              <a:defRPr sz="2400">
                <a:latin typeface="Garamond" panose="02020404030301010803" pitchFamily="18" charset="0"/>
                <a:ea typeface="宋体" panose="02010600030101010101" pitchFamily="2" charset="-122"/>
              </a:defRPr>
            </a:lvl4pPr>
            <a:lvl5pPr marL="2057400" indent="-228600">
              <a:defRPr sz="2400">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sz="2400">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sz="2400">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sz="2400">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sz="2400">
                <a:latin typeface="Garamond" panose="02020404030301010803" pitchFamily="18" charset="0"/>
                <a:ea typeface="宋体" panose="02010600030101010101" pitchFamily="2" charset="-122"/>
              </a:defRPr>
            </a:lvl9pPr>
          </a:lstStyle>
          <a:p>
            <a:r>
              <a:rPr lang="en-US" altLang="en-US" dirty="0"/>
              <a:t>电压、电流等</a:t>
            </a:r>
            <a:endParaRPr lang="zh-CN" altLang="en-US" dirty="0"/>
          </a:p>
        </p:txBody>
      </p:sp>
      <p:grpSp>
        <p:nvGrpSpPr>
          <p:cNvPr id="2" name="组合 1"/>
          <p:cNvGrpSpPr/>
          <p:nvPr/>
        </p:nvGrpSpPr>
        <p:grpSpPr>
          <a:xfrm>
            <a:off x="737393" y="2425775"/>
            <a:ext cx="7685088" cy="1080120"/>
            <a:chOff x="447415" y="2445736"/>
            <a:chExt cx="7685088" cy="1080120"/>
          </a:xfrm>
        </p:grpSpPr>
        <p:grpSp>
          <p:nvGrpSpPr>
            <p:cNvPr id="22" name="Group 3"/>
            <p:cNvGrpSpPr/>
            <p:nvPr/>
          </p:nvGrpSpPr>
          <p:grpSpPr bwMode="auto">
            <a:xfrm>
              <a:off x="447415" y="2610355"/>
              <a:ext cx="4675188" cy="473075"/>
              <a:chOff x="1702" y="2671"/>
              <a:chExt cx="2945" cy="298"/>
            </a:xfrm>
          </p:grpSpPr>
          <p:sp>
            <p:nvSpPr>
              <p:cNvPr id="23" name="Text Box 5"/>
              <p:cNvSpPr txBox="1">
                <a:spLocks noChangeArrowheads="1"/>
              </p:cNvSpPr>
              <p:nvPr/>
            </p:nvSpPr>
            <p:spPr bwMode="auto">
              <a:xfrm>
                <a:off x="2736" y="2736"/>
                <a:ext cx="1056" cy="233"/>
              </a:xfrm>
              <a:prstGeom prst="rect">
                <a:avLst/>
              </a:prstGeom>
              <a:solidFill>
                <a:srgbClr val="CCFFFF"/>
              </a:solidFill>
              <a:ln w="12700" cap="sq">
                <a:solidFill>
                  <a:srgbClr val="8158F6"/>
                </a:solidFill>
                <a:miter lim="800000"/>
                <a:headEnd type="none" w="sm" len="sm"/>
                <a:tailEnd type="none" w="sm" len="sm"/>
              </a:ln>
              <a:effectLst/>
            </p:spPr>
            <p:txBody>
              <a:bodyPr>
                <a:spAutoFit/>
              </a:bodyPr>
              <a:lstStyle>
                <a:lvl1pPr>
                  <a:defRPr sz="2400">
                    <a:solidFill>
                      <a:schemeClr val="tx1"/>
                    </a:solidFill>
                    <a:latin typeface="Garamond" panose="02020404030301010803" pitchFamily="18" charset="0"/>
                    <a:ea typeface="宋体" panose="02010600030101010101" pitchFamily="2" charset="-122"/>
                  </a:defRPr>
                </a:lvl1pPr>
                <a:lvl2pPr marL="742950" indent="-285750">
                  <a:defRPr sz="2400">
                    <a:solidFill>
                      <a:schemeClr val="tx1"/>
                    </a:solidFill>
                    <a:latin typeface="Garamond" panose="02020404030301010803" pitchFamily="18" charset="0"/>
                    <a:ea typeface="宋体" panose="02010600030101010101" pitchFamily="2" charset="-122"/>
                  </a:defRPr>
                </a:lvl2pPr>
                <a:lvl3pPr marL="1143000" indent="-228600">
                  <a:defRPr sz="2400">
                    <a:solidFill>
                      <a:schemeClr val="tx1"/>
                    </a:solidFill>
                    <a:latin typeface="Garamond" panose="02020404030301010803" pitchFamily="18" charset="0"/>
                    <a:ea typeface="宋体" panose="02010600030101010101" pitchFamily="2" charset="-122"/>
                  </a:defRPr>
                </a:lvl3pPr>
                <a:lvl4pPr marL="1600200" indent="-228600">
                  <a:defRPr sz="2400">
                    <a:solidFill>
                      <a:schemeClr val="tx1"/>
                    </a:solidFill>
                    <a:latin typeface="Garamond" panose="02020404030301010803" pitchFamily="18" charset="0"/>
                    <a:ea typeface="宋体" panose="02010600030101010101" pitchFamily="2" charset="-122"/>
                  </a:defRPr>
                </a:lvl4pPr>
                <a:lvl5pPr marL="2057400" indent="-228600">
                  <a:defRPr sz="24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Garamond" panose="02020404030301010803" pitchFamily="18" charset="0"/>
                    <a:ea typeface="宋体" panose="02010600030101010101" pitchFamily="2" charset="-122"/>
                  </a:defRPr>
                </a:lvl9pPr>
              </a:lstStyle>
              <a:p>
                <a:pPr algn="ctr" eaLnBrk="1" hangingPunct="1">
                  <a:spcBef>
                    <a:spcPct val="50000"/>
                  </a:spcBef>
                </a:pPr>
                <a:r>
                  <a:rPr kumimoji="1" lang="zh-CN" altLang="en-US" sz="1800" b="1" dirty="0">
                    <a:solidFill>
                      <a:srgbClr val="FF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电容元件</a:t>
                </a:r>
              </a:p>
            </p:txBody>
          </p:sp>
          <p:sp>
            <p:nvSpPr>
              <p:cNvPr id="24" name="Line 6"/>
              <p:cNvSpPr>
                <a:spLocks noChangeShapeType="1"/>
              </p:cNvSpPr>
              <p:nvPr/>
            </p:nvSpPr>
            <p:spPr bwMode="auto">
              <a:xfrm>
                <a:off x="2103" y="2928"/>
                <a:ext cx="633" cy="0"/>
              </a:xfrm>
              <a:prstGeom prst="line">
                <a:avLst/>
              </a:prstGeom>
              <a:noFill/>
              <a:ln w="38100" cap="sq">
                <a:solidFill>
                  <a:srgbClr val="FF0066"/>
                </a:solidFill>
                <a:miter lim="800000"/>
                <a:headEnd type="none" w="sm" len="sm"/>
                <a:tailEnd type="triangle" w="lg" len="med"/>
              </a:ln>
              <a:extLst>
                <a:ext uri="{909E8E84-426E-40DD-AFC4-6F175D3DCCD1}">
                  <a14:hiddenFill xmlns:a14="http://schemas.microsoft.com/office/drawing/2010/main">
                    <a:noFill/>
                  </a14:hiddenFill>
                </a:ext>
              </a:extLst>
            </p:spPr>
            <p:txBody>
              <a:bodyPr wrap="none"/>
              <a:lstStyle/>
              <a:p>
                <a:endParaRPr lang="en-US" dirty="0"/>
              </a:p>
            </p:txBody>
          </p:sp>
          <p:sp>
            <p:nvSpPr>
              <p:cNvPr id="25" name="Text Box 7"/>
              <p:cNvSpPr txBox="1">
                <a:spLocks noChangeArrowheads="1"/>
              </p:cNvSpPr>
              <p:nvPr/>
            </p:nvSpPr>
            <p:spPr bwMode="auto">
              <a:xfrm>
                <a:off x="1702" y="2671"/>
                <a:ext cx="1230" cy="233"/>
              </a:xfrm>
              <a:prstGeom prst="rect">
                <a:avLst/>
              </a:prstGeom>
              <a:noFill/>
              <a:ln w="12700" cap="sq">
                <a:noFill/>
                <a:miter lim="800000"/>
                <a:headEnd type="none" w="sm" len="sm"/>
                <a:tailEnd type="none" w="sm" len="sm"/>
              </a:ln>
              <a:effectLst/>
            </p:spPr>
            <p:txBody>
              <a:bodyPr wrap="square">
                <a:spAutoFit/>
              </a:bodyPr>
              <a:lstStyle>
                <a:lvl1pPr>
                  <a:defRPr sz="2400">
                    <a:solidFill>
                      <a:schemeClr val="tx1"/>
                    </a:solidFill>
                    <a:latin typeface="Garamond" panose="02020404030301010803" pitchFamily="18" charset="0"/>
                    <a:ea typeface="宋体" panose="02010600030101010101" pitchFamily="2" charset="-122"/>
                  </a:defRPr>
                </a:lvl1pPr>
                <a:lvl2pPr marL="742950" indent="-285750">
                  <a:defRPr sz="2400">
                    <a:solidFill>
                      <a:schemeClr val="tx1"/>
                    </a:solidFill>
                    <a:latin typeface="Garamond" panose="02020404030301010803" pitchFamily="18" charset="0"/>
                    <a:ea typeface="宋体" panose="02010600030101010101" pitchFamily="2" charset="-122"/>
                  </a:defRPr>
                </a:lvl2pPr>
                <a:lvl3pPr marL="1143000" indent="-228600">
                  <a:defRPr sz="2400">
                    <a:solidFill>
                      <a:schemeClr val="tx1"/>
                    </a:solidFill>
                    <a:latin typeface="Garamond" panose="02020404030301010803" pitchFamily="18" charset="0"/>
                    <a:ea typeface="宋体" panose="02010600030101010101" pitchFamily="2" charset="-122"/>
                  </a:defRPr>
                </a:lvl3pPr>
                <a:lvl4pPr marL="1600200" indent="-228600">
                  <a:defRPr sz="2400">
                    <a:solidFill>
                      <a:schemeClr val="tx1"/>
                    </a:solidFill>
                    <a:latin typeface="Garamond" panose="02020404030301010803" pitchFamily="18" charset="0"/>
                    <a:ea typeface="宋体" panose="02010600030101010101" pitchFamily="2" charset="-122"/>
                  </a:defRPr>
                </a:lvl4pPr>
                <a:lvl5pPr marL="2057400" indent="-228600">
                  <a:defRPr sz="24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Garamond" panose="02020404030301010803" pitchFamily="18" charset="0"/>
                    <a:ea typeface="宋体" panose="02010600030101010101" pitchFamily="2" charset="-122"/>
                  </a:defRPr>
                </a:lvl9pPr>
              </a:lstStyle>
              <a:p>
                <a:pPr eaLnBrk="1" hangingPunct="1">
                  <a:spcBef>
                    <a:spcPct val="50000"/>
                  </a:spcBef>
                </a:pPr>
                <a:r>
                  <a:rPr kumimoji="1" lang="en-US" altLang="zh-CN" sz="1800" b="1" dirty="0">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    </a:t>
                </a:r>
                <a:r>
                  <a:rPr kumimoji="1" lang="en-US" altLang="en-US" sz="1800" b="1" dirty="0">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被测物理</a:t>
                </a:r>
                <a:r>
                  <a:rPr kumimoji="1" lang="zh-CN" altLang="en-US" sz="1800" b="1" dirty="0">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量</a:t>
                </a:r>
              </a:p>
            </p:txBody>
          </p:sp>
          <p:sp>
            <p:nvSpPr>
              <p:cNvPr id="26" name="Line 8"/>
              <p:cNvSpPr>
                <a:spLocks noChangeShapeType="1"/>
              </p:cNvSpPr>
              <p:nvPr/>
            </p:nvSpPr>
            <p:spPr bwMode="auto">
              <a:xfrm>
                <a:off x="3796" y="2928"/>
                <a:ext cx="843" cy="0"/>
              </a:xfrm>
              <a:prstGeom prst="line">
                <a:avLst/>
              </a:prstGeom>
              <a:noFill/>
              <a:ln w="38100" cap="sq">
                <a:solidFill>
                  <a:srgbClr val="FF0066"/>
                </a:solidFill>
                <a:miter lim="800000"/>
                <a:headEnd type="none" w="sm" len="sm"/>
                <a:tailEnd type="triangle" w="lg" len="med"/>
              </a:ln>
              <a:extLst>
                <a:ext uri="{909E8E84-426E-40DD-AFC4-6F175D3DCCD1}">
                  <a14:hiddenFill xmlns:a14="http://schemas.microsoft.com/office/drawing/2010/main">
                    <a:noFill/>
                  </a14:hiddenFill>
                </a:ext>
              </a:extLst>
            </p:spPr>
            <p:txBody>
              <a:bodyPr wrap="none"/>
              <a:lstStyle/>
              <a:p>
                <a:endParaRPr lang="en-US" dirty="0"/>
              </a:p>
            </p:txBody>
          </p:sp>
          <p:sp>
            <p:nvSpPr>
              <p:cNvPr id="27" name="Text Box 9"/>
              <p:cNvSpPr txBox="1">
                <a:spLocks noChangeArrowheads="1"/>
              </p:cNvSpPr>
              <p:nvPr/>
            </p:nvSpPr>
            <p:spPr bwMode="auto">
              <a:xfrm>
                <a:off x="3775" y="2695"/>
                <a:ext cx="872" cy="233"/>
              </a:xfrm>
              <a:prstGeom prst="rect">
                <a:avLst/>
              </a:prstGeom>
              <a:noFill/>
              <a:ln w="12700" cap="sq">
                <a:noFill/>
                <a:miter lim="800000"/>
                <a:headEnd type="none" w="sm" len="sm"/>
                <a:tailEnd type="none" w="sm" len="sm"/>
              </a:ln>
              <a:effectLst/>
            </p:spPr>
            <p:txBody>
              <a:bodyPr wrap="square">
                <a:spAutoFit/>
              </a:bodyPr>
              <a:lstStyle>
                <a:defPPr>
                  <a:defRPr lang="zh-CN"/>
                </a:defPPr>
                <a:lvl1pPr>
                  <a:spcBef>
                    <a:spcPct val="50000"/>
                  </a:spcBef>
                  <a:defRPr kumimoji="1" b="1">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defRPr>
                </a:lvl1pPr>
                <a:lvl2pPr marL="742950" indent="-285750">
                  <a:defRPr sz="2400">
                    <a:latin typeface="Garamond" panose="02020404030301010803" pitchFamily="18" charset="0"/>
                    <a:ea typeface="宋体" panose="02010600030101010101" pitchFamily="2" charset="-122"/>
                  </a:defRPr>
                </a:lvl2pPr>
                <a:lvl3pPr marL="1143000" indent="-228600">
                  <a:defRPr sz="2400">
                    <a:latin typeface="Garamond" panose="02020404030301010803" pitchFamily="18" charset="0"/>
                    <a:ea typeface="宋体" panose="02010600030101010101" pitchFamily="2" charset="-122"/>
                  </a:defRPr>
                </a:lvl3pPr>
                <a:lvl4pPr marL="1600200" indent="-228600">
                  <a:defRPr sz="2400">
                    <a:latin typeface="Garamond" panose="02020404030301010803" pitchFamily="18" charset="0"/>
                    <a:ea typeface="宋体" panose="02010600030101010101" pitchFamily="2" charset="-122"/>
                  </a:defRPr>
                </a:lvl4pPr>
                <a:lvl5pPr marL="2057400" indent="-228600">
                  <a:defRPr sz="2400">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sz="2400">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sz="2400">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sz="2400">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sz="2400">
                    <a:latin typeface="Garamond" panose="02020404030301010803" pitchFamily="18" charset="0"/>
                    <a:ea typeface="宋体" panose="02010600030101010101" pitchFamily="2" charset="-122"/>
                  </a:defRPr>
                </a:lvl9pPr>
              </a:lstStyle>
              <a:p>
                <a:r>
                  <a:rPr lang="zh-CN" altLang="en-US" dirty="0"/>
                  <a:t>电容量变化</a:t>
                </a:r>
              </a:p>
            </p:txBody>
          </p:sp>
        </p:grpSp>
        <p:sp>
          <p:nvSpPr>
            <p:cNvPr id="28" name="Text Box 5"/>
            <p:cNvSpPr txBox="1">
              <a:spLocks noChangeArrowheads="1"/>
            </p:cNvSpPr>
            <p:nvPr/>
          </p:nvSpPr>
          <p:spPr bwMode="auto">
            <a:xfrm>
              <a:off x="5109903" y="2713546"/>
              <a:ext cx="1676400" cy="369332"/>
            </a:xfrm>
            <a:prstGeom prst="rect">
              <a:avLst/>
            </a:prstGeom>
            <a:solidFill>
              <a:srgbClr val="CCFFFF"/>
            </a:solidFill>
            <a:ln w="12700" cap="sq">
              <a:solidFill>
                <a:srgbClr val="8158F6"/>
              </a:solidFill>
              <a:miter lim="800000"/>
              <a:headEnd type="none" w="sm" len="sm"/>
              <a:tailEnd type="none" w="sm" len="sm"/>
            </a:ln>
            <a:effectLst/>
          </p:spPr>
          <p:txBody>
            <a:bodyPr>
              <a:spAutoFit/>
            </a:bodyPr>
            <a:lstStyle>
              <a:defPPr>
                <a:defRPr lang="zh-CN"/>
              </a:defPPr>
              <a:lvl1pPr algn="ctr">
                <a:spcBef>
                  <a:spcPct val="50000"/>
                </a:spcBef>
                <a:defRPr kumimoji="1" b="1">
                  <a:solidFill>
                    <a:srgbClr val="FF00FF"/>
                  </a:solidFill>
                  <a:effectLst>
                    <a:outerShdw blurRad="38100" dist="38100" dir="2700000" algn="tl">
                      <a:srgbClr val="000000"/>
                    </a:outerShdw>
                  </a:effectLst>
                  <a:latin typeface="微软雅黑" panose="020B0503020204020204" pitchFamily="34" charset="-122"/>
                  <a:ea typeface="微软雅黑" panose="020B0503020204020204" pitchFamily="34" charset="-122"/>
                </a:defRPr>
              </a:lvl1pPr>
              <a:lvl2pPr marL="742950" indent="-285750">
                <a:defRPr sz="2400">
                  <a:latin typeface="Garamond" panose="02020404030301010803" pitchFamily="18" charset="0"/>
                  <a:ea typeface="宋体" panose="02010600030101010101" pitchFamily="2" charset="-122"/>
                </a:defRPr>
              </a:lvl2pPr>
              <a:lvl3pPr marL="1143000" indent="-228600">
                <a:defRPr sz="2400">
                  <a:latin typeface="Garamond" panose="02020404030301010803" pitchFamily="18" charset="0"/>
                  <a:ea typeface="宋体" panose="02010600030101010101" pitchFamily="2" charset="-122"/>
                </a:defRPr>
              </a:lvl3pPr>
              <a:lvl4pPr marL="1600200" indent="-228600">
                <a:defRPr sz="2400">
                  <a:latin typeface="Garamond" panose="02020404030301010803" pitchFamily="18" charset="0"/>
                  <a:ea typeface="宋体" panose="02010600030101010101" pitchFamily="2" charset="-122"/>
                </a:defRPr>
              </a:lvl4pPr>
              <a:lvl5pPr marL="2057400" indent="-228600">
                <a:defRPr sz="2400">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sz="2400">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sz="2400">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sz="2400">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sz="2400">
                  <a:latin typeface="Garamond" panose="02020404030301010803" pitchFamily="18" charset="0"/>
                  <a:ea typeface="宋体" panose="02010600030101010101" pitchFamily="2" charset="-122"/>
                </a:defRPr>
              </a:lvl9pPr>
            </a:lstStyle>
            <a:p>
              <a:r>
                <a:rPr lang="en-US" altLang="en-US" dirty="0"/>
                <a:t>测量电路</a:t>
              </a:r>
              <a:endParaRPr lang="zh-CN" altLang="en-US" dirty="0"/>
            </a:p>
          </p:txBody>
        </p:sp>
        <p:sp>
          <p:nvSpPr>
            <p:cNvPr id="29" name="Line 8"/>
            <p:cNvSpPr>
              <a:spLocks noChangeShapeType="1"/>
            </p:cNvSpPr>
            <p:nvPr/>
          </p:nvSpPr>
          <p:spPr bwMode="auto">
            <a:xfrm>
              <a:off x="6794240" y="2979452"/>
              <a:ext cx="1338263" cy="0"/>
            </a:xfrm>
            <a:prstGeom prst="line">
              <a:avLst/>
            </a:prstGeom>
            <a:noFill/>
            <a:ln w="38100" cap="sq">
              <a:solidFill>
                <a:srgbClr val="FF0066"/>
              </a:solidFill>
              <a:miter lim="800000"/>
              <a:headEnd type="none" w="sm" len="sm"/>
              <a:tailEnd type="triangle" w="lg" len="med"/>
            </a:ln>
            <a:extLst>
              <a:ext uri="{909E8E84-426E-40DD-AFC4-6F175D3DCCD1}">
                <a14:hiddenFill xmlns:a14="http://schemas.microsoft.com/office/drawing/2010/main">
                  <a:noFill/>
                </a14:hiddenFill>
              </a:ext>
            </a:extLst>
          </p:spPr>
          <p:txBody>
            <a:bodyPr wrap="none"/>
            <a:lstStyle/>
            <a:p>
              <a:endParaRPr lang="en-US" dirty="0"/>
            </a:p>
          </p:txBody>
        </p:sp>
        <p:sp>
          <p:nvSpPr>
            <p:cNvPr id="31" name="Rectangle 2"/>
            <p:cNvSpPr/>
            <p:nvPr/>
          </p:nvSpPr>
          <p:spPr bwMode="auto">
            <a:xfrm>
              <a:off x="2088890" y="2445736"/>
              <a:ext cx="4705350" cy="1080120"/>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16799150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七角星 22"/>
          <p:cNvSpPr/>
          <p:nvPr/>
        </p:nvSpPr>
        <p:spPr>
          <a:xfrm>
            <a:off x="2195736" y="1311610"/>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矩形 2"/>
          <p:cNvSpPr/>
          <p:nvPr/>
        </p:nvSpPr>
        <p:spPr>
          <a:xfrm>
            <a:off x="3353011" y="1368809"/>
            <a:ext cx="4339650"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3.3.1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电容式传感器的工作原理</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七角星 23"/>
          <p:cNvSpPr/>
          <p:nvPr/>
        </p:nvSpPr>
        <p:spPr>
          <a:xfrm>
            <a:off x="2203171" y="2404368"/>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矩形 27"/>
          <p:cNvSpPr/>
          <p:nvPr/>
        </p:nvSpPr>
        <p:spPr>
          <a:xfrm>
            <a:off x="3355299" y="2461567"/>
            <a:ext cx="4339650"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3.3.2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电容式传感器的测量电路</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p:nvPr/>
        </p:nvSpPr>
        <p:spPr>
          <a:xfrm>
            <a:off x="1" y="411510"/>
            <a:ext cx="26414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a:t>
            </a:r>
          </a:p>
        </p:txBody>
      </p:sp>
      <p:sp>
        <p:nvSpPr>
          <p:cNvPr id="8" name="七角星 7"/>
          <p:cNvSpPr/>
          <p:nvPr/>
        </p:nvSpPr>
        <p:spPr>
          <a:xfrm>
            <a:off x="2219517" y="3439927"/>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矩形 8"/>
          <p:cNvSpPr/>
          <p:nvPr/>
        </p:nvSpPr>
        <p:spPr>
          <a:xfrm>
            <a:off x="3371645" y="3497126"/>
            <a:ext cx="3724096"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3.3.3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电容式传感器的应用</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7535473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41659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电容式传感器的工作原理</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241684" y="954747"/>
                <a:ext cx="8686800" cy="4219617"/>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由物理学可知，对平行极板电容器，当忽略电容器边缘效应时，其电容量为：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在</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𝑆</m:t>
                    </m:r>
                  </m:oMath>
                </a14:m>
                <a:r>
                  <a:rPr lang="zh-CN" altLang="zh-CN" b="1" dirty="0">
                    <a:solidFill>
                      <a:prstClr val="black"/>
                    </a:solidFill>
                    <a:latin typeface="Times New Roman" panose="02020603050405020304" pitchFamily="18" charset="0"/>
                    <a:ea typeface="微软雅黑" panose="020B0503020204020204" pitchFamily="34" charset="-122"/>
                  </a:rPr>
                  <a:t>、</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𝑑</m:t>
                    </m:r>
                  </m:oMath>
                </a14:m>
                <a:r>
                  <a:rPr lang="zh-CN" altLang="zh-CN" b="1" dirty="0">
                    <a:solidFill>
                      <a:prstClr val="black"/>
                    </a:solidFill>
                    <a:latin typeface="Times New Roman" panose="02020603050405020304" pitchFamily="18" charset="0"/>
                    <a:ea typeface="微软雅黑" panose="020B0503020204020204" pitchFamily="34" charset="-122"/>
                  </a:rPr>
                  <a:t>、</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𝜀</m:t>
                    </m:r>
                  </m:oMath>
                </a14:m>
                <a:r>
                  <a:rPr lang="zh-CN" altLang="zh-CN" b="1" dirty="0">
                    <a:solidFill>
                      <a:prstClr val="black"/>
                    </a:solidFill>
                    <a:latin typeface="Times New Roman" panose="02020603050405020304" pitchFamily="18" charset="0"/>
                    <a:ea typeface="微软雅黑" panose="020B0503020204020204" pitchFamily="34" charset="-122"/>
                  </a:rPr>
                  <a:t>三个参量中，改变其中任意一个量，均可使电容量</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𝐶</m:t>
                    </m:r>
                  </m:oMath>
                </a14:m>
                <a:r>
                  <a:rPr lang="zh-CN" altLang="zh-CN" b="1" dirty="0">
                    <a:solidFill>
                      <a:prstClr val="black"/>
                    </a:solidFill>
                    <a:latin typeface="Times New Roman" panose="02020603050405020304" pitchFamily="18" charset="0"/>
                    <a:ea typeface="微软雅黑" panose="020B0503020204020204" pitchFamily="34" charset="-122"/>
                  </a:rPr>
                  <a:t>改变</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如果被检测参数（如位移、压力、液位等）的变化引起</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𝑆</m:t>
                    </m:r>
                  </m:oMath>
                </a14:m>
                <a:r>
                  <a:rPr lang="zh-CN" altLang="zh-CN" b="1" dirty="0">
                    <a:solidFill>
                      <a:prstClr val="black"/>
                    </a:solidFill>
                    <a:latin typeface="Times New Roman" panose="02020603050405020304" pitchFamily="18" charset="0"/>
                    <a:ea typeface="微软雅黑" panose="020B0503020204020204" pitchFamily="34" charset="-122"/>
                  </a:rPr>
                  <a:t>、</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𝑑</m:t>
                    </m:r>
                  </m:oMath>
                </a14:m>
                <a:r>
                  <a:rPr lang="zh-CN" altLang="zh-CN" b="1" dirty="0">
                    <a:solidFill>
                      <a:prstClr val="black"/>
                    </a:solidFill>
                    <a:latin typeface="Times New Roman" panose="02020603050405020304" pitchFamily="18" charset="0"/>
                    <a:ea typeface="微软雅黑" panose="020B0503020204020204" pitchFamily="34" charset="-122"/>
                  </a:rPr>
                  <a:t>、</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𝜀</m:t>
                    </m:r>
                  </m:oMath>
                </a14:m>
                <a:r>
                  <a:rPr lang="zh-CN" altLang="zh-CN" b="1" dirty="0">
                    <a:solidFill>
                      <a:prstClr val="black"/>
                    </a:solidFill>
                    <a:latin typeface="Times New Roman" panose="02020603050405020304" pitchFamily="18" charset="0"/>
                    <a:ea typeface="微软雅黑" panose="020B0503020204020204" pitchFamily="34" charset="-122"/>
                  </a:rPr>
                  <a:t>三个参量之一发生变化，就可利用相应的电容量的改变实现该参数的测量</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基于这个原理，电容式传感器可分为以下三大类：</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rPr>
                  <a:t>改变</a:t>
                </a:r>
                <a:r>
                  <a:rPr lang="zh-CN" altLang="en-US" sz="1600" b="1" dirty="0">
                    <a:solidFill>
                      <a:srgbClr val="FF0000"/>
                    </a:solidFill>
                    <a:latin typeface="Times New Roman" panose="02020603050405020304" pitchFamily="18" charset="0"/>
                    <a:ea typeface="微软雅黑" panose="020B0503020204020204" pitchFamily="34" charset="-122"/>
                  </a:rPr>
                  <a:t>距离</a:t>
                </a:r>
                <a:r>
                  <a:rPr lang="en-US" altLang="zh-CN" sz="1600" b="1" dirty="0">
                    <a:solidFill>
                      <a:prstClr val="black"/>
                    </a:solidFill>
                    <a:latin typeface="Times New Roman" panose="02020603050405020304" pitchFamily="18" charset="0"/>
                    <a:ea typeface="微软雅黑" panose="020B0503020204020204" pitchFamily="34" charset="-122"/>
                  </a:rPr>
                  <a:t>d —</a:t>
                </a:r>
                <a:r>
                  <a:rPr lang="zh-CN" altLang="en-US" sz="1600" b="1" dirty="0">
                    <a:solidFill>
                      <a:srgbClr val="FF0000"/>
                    </a:solidFill>
                    <a:latin typeface="Times New Roman" panose="02020603050405020304" pitchFamily="18" charset="0"/>
                    <a:ea typeface="微软雅黑" panose="020B0503020204020204" pitchFamily="34" charset="-122"/>
                  </a:rPr>
                  <a:t>变极距型</a:t>
                </a:r>
                <a:r>
                  <a:rPr lang="zh-CN" altLang="en-US" sz="1600" b="1" dirty="0">
                    <a:solidFill>
                      <a:prstClr val="black"/>
                    </a:solidFill>
                    <a:latin typeface="Times New Roman" panose="02020603050405020304" pitchFamily="18" charset="0"/>
                    <a:ea typeface="微软雅黑" panose="020B0503020204020204" pitchFamily="34" charset="-122"/>
                  </a:rPr>
                  <a:t>传感器 </a:t>
                </a: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rPr>
                  <a:t>改变</a:t>
                </a:r>
                <a:r>
                  <a:rPr lang="zh-CN" altLang="en-US" sz="1600" b="1" dirty="0">
                    <a:solidFill>
                      <a:srgbClr val="FF0000"/>
                    </a:solidFill>
                    <a:latin typeface="Times New Roman" panose="02020603050405020304" pitchFamily="18" charset="0"/>
                    <a:ea typeface="微软雅黑" panose="020B0503020204020204" pitchFamily="34" charset="-122"/>
                  </a:rPr>
                  <a:t>面积</a:t>
                </a:r>
                <a14:m>
                  <m:oMath xmlns:m="http://schemas.openxmlformats.org/officeDocument/2006/math">
                    <m:r>
                      <a:rPr lang="zh-CN" altLang="en-US" sz="1600" b="1">
                        <a:solidFill>
                          <a:prstClr val="black"/>
                        </a:solidFill>
                        <a:latin typeface="Cambria Math" panose="02040503050406030204" pitchFamily="18" charset="0"/>
                        <a:ea typeface="微软雅黑" panose="020B0503020204020204" pitchFamily="34" charset="-122"/>
                      </a:rPr>
                      <m:t>𝑺</m:t>
                    </m:r>
                  </m:oMath>
                </a14:m>
                <a:r>
                  <a:rPr lang="en-US" altLang="zh-CN" sz="1600" b="1" dirty="0">
                    <a:solidFill>
                      <a:prstClr val="black"/>
                    </a:solidFill>
                    <a:latin typeface="Times New Roman" panose="02020603050405020304" pitchFamily="18" charset="0"/>
                    <a:ea typeface="微软雅黑" panose="020B0503020204020204" pitchFamily="34" charset="-122"/>
                  </a:rPr>
                  <a:t>—</a:t>
                </a:r>
                <a:r>
                  <a:rPr lang="zh-CN" altLang="en-US" sz="1600" b="1" dirty="0">
                    <a:solidFill>
                      <a:srgbClr val="FF0000"/>
                    </a:solidFill>
                    <a:latin typeface="Times New Roman" panose="02020603050405020304" pitchFamily="18" charset="0"/>
                    <a:ea typeface="微软雅黑" panose="020B0503020204020204" pitchFamily="34" charset="-122"/>
                  </a:rPr>
                  <a:t>变面积型</a:t>
                </a:r>
                <a:r>
                  <a:rPr lang="zh-CN" altLang="en-US" sz="1600" b="1" dirty="0">
                    <a:solidFill>
                      <a:prstClr val="black"/>
                    </a:solidFill>
                    <a:latin typeface="Times New Roman" panose="02020603050405020304" pitchFamily="18" charset="0"/>
                    <a:ea typeface="微软雅黑" panose="020B0503020204020204" pitchFamily="34" charset="-122"/>
                  </a:rPr>
                  <a:t>传感器 </a:t>
                </a: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rPr>
                  <a:t>改变</a:t>
                </a:r>
                <a:r>
                  <a:rPr lang="zh-CN" altLang="en-US" sz="1600" b="1" dirty="0">
                    <a:solidFill>
                      <a:srgbClr val="FF0000"/>
                    </a:solidFill>
                    <a:latin typeface="Times New Roman" panose="02020603050405020304" pitchFamily="18" charset="0"/>
                    <a:ea typeface="微软雅黑" panose="020B0503020204020204" pitchFamily="34" charset="-122"/>
                  </a:rPr>
                  <a:t>介质</a:t>
                </a:r>
                <a14:m>
                  <m:oMath xmlns:m="http://schemas.openxmlformats.org/officeDocument/2006/math">
                    <m:r>
                      <a:rPr lang="en-US" altLang="zh-CN" sz="1600" b="1" i="1">
                        <a:solidFill>
                          <a:prstClr val="black"/>
                        </a:solidFill>
                        <a:latin typeface="Cambria Math" panose="02040503050406030204" pitchFamily="18" charset="0"/>
                        <a:ea typeface="微软雅黑" panose="020B0503020204020204" pitchFamily="34" charset="-122"/>
                      </a:rPr>
                      <m:t>𝜺</m:t>
                    </m:r>
                  </m:oMath>
                </a14:m>
                <a:r>
                  <a:rPr lang="zh-CN" altLang="en-US" sz="1600" b="1" dirty="0">
                    <a:solidFill>
                      <a:prstClr val="black"/>
                    </a:solidFill>
                    <a:latin typeface="Times New Roman" panose="02020603050405020304" pitchFamily="18" charset="0"/>
                    <a:ea typeface="微软雅黑" panose="020B0503020204020204" pitchFamily="34" charset="-122"/>
                  </a:rPr>
                  <a:t> </a:t>
                </a:r>
                <a:r>
                  <a:rPr lang="en-US" altLang="zh-CN" sz="1600" b="1" dirty="0">
                    <a:solidFill>
                      <a:prstClr val="black"/>
                    </a:solidFill>
                    <a:latin typeface="Times New Roman" panose="02020603050405020304" pitchFamily="18" charset="0"/>
                    <a:ea typeface="微软雅黑" panose="020B0503020204020204" pitchFamily="34" charset="-122"/>
                  </a:rPr>
                  <a:t>—</a:t>
                </a:r>
                <a:r>
                  <a:rPr lang="zh-CN" altLang="en-US" sz="1600" b="1" dirty="0">
                    <a:solidFill>
                      <a:srgbClr val="FF0000"/>
                    </a:solidFill>
                    <a:latin typeface="Times New Roman" panose="02020603050405020304" pitchFamily="18" charset="0"/>
                    <a:ea typeface="微软雅黑" panose="020B0503020204020204" pitchFamily="34" charset="-122"/>
                  </a:rPr>
                  <a:t>变介质型</a:t>
                </a:r>
                <a:r>
                  <a:rPr lang="zh-CN" altLang="en-US" sz="1600" b="1" dirty="0">
                    <a:solidFill>
                      <a:prstClr val="black"/>
                    </a:solidFill>
                    <a:latin typeface="Times New Roman" panose="02020603050405020304" pitchFamily="18" charset="0"/>
                    <a:ea typeface="微软雅黑" panose="020B0503020204020204" pitchFamily="34" charset="-122"/>
                  </a:rPr>
                  <a:t>传感器</a:t>
                </a:r>
              </a:p>
            </p:txBody>
          </p:sp>
        </mc:Choice>
        <mc:Fallback xmlns="">
          <p:sp>
            <p:nvSpPr>
              <p:cNvPr id="2" name="矩形 1"/>
              <p:cNvSpPr>
                <a:spLocks noRot="1" noChangeAspect="1" noMove="1" noResize="1" noEditPoints="1" noAdjustHandles="1" noChangeArrowheads="1" noChangeShapeType="1" noTextEdit="1"/>
              </p:cNvSpPr>
              <p:nvPr/>
            </p:nvSpPr>
            <p:spPr>
              <a:xfrm>
                <a:off x="241684" y="954747"/>
                <a:ext cx="8686800" cy="4219617"/>
              </a:xfrm>
              <a:prstGeom prst="rect">
                <a:avLst/>
              </a:prstGeom>
              <a:blipFill>
                <a:blip r:embed="rId3"/>
                <a:stretch>
                  <a:fillRect l="-491" t="-723"/>
                </a:stretch>
              </a:blipFill>
            </p:spPr>
            <p:txBody>
              <a:bodyPr/>
              <a:lstStyle/>
              <a:p>
                <a:r>
                  <a:rPr lang="zh-CN" altLang="en-US">
                    <a:noFill/>
                  </a:rPr>
                  <a:t> </a:t>
                </a:r>
              </a:p>
            </p:txBody>
          </p:sp>
        </mc:Fallback>
      </mc:AlternateContent>
      <p:sp>
        <p:nvSpPr>
          <p:cNvPr id="12" name="Rectangular Callout 7"/>
          <p:cNvSpPr/>
          <p:nvPr/>
        </p:nvSpPr>
        <p:spPr bwMode="auto">
          <a:xfrm>
            <a:off x="3131840" y="2319754"/>
            <a:ext cx="1080120" cy="452157"/>
          </a:xfrm>
          <a:prstGeom prst="wedgeRectCallout">
            <a:avLst>
              <a:gd name="adj1" fmla="val 53191"/>
              <a:gd name="adj2" fmla="val -90176"/>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两平行板之间的距离</a:t>
            </a:r>
          </a:p>
        </p:txBody>
      </p:sp>
      <p:sp>
        <p:nvSpPr>
          <p:cNvPr id="15" name="Rectangular Callout 7"/>
          <p:cNvSpPr/>
          <p:nvPr/>
        </p:nvSpPr>
        <p:spPr bwMode="auto">
          <a:xfrm>
            <a:off x="2501770" y="1373267"/>
            <a:ext cx="1260140" cy="452157"/>
          </a:xfrm>
          <a:prstGeom prst="wedgeRectCallout">
            <a:avLst>
              <a:gd name="adj1" fmla="val 82796"/>
              <a:gd name="adj2" fmla="val 45723"/>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电容极板间介质的介电常数</a:t>
            </a:r>
          </a:p>
        </p:txBody>
      </p:sp>
      <p:sp>
        <p:nvSpPr>
          <p:cNvPr id="16" name="Rectangular Callout 7"/>
          <p:cNvSpPr/>
          <p:nvPr/>
        </p:nvSpPr>
        <p:spPr bwMode="auto">
          <a:xfrm>
            <a:off x="4572000" y="2331173"/>
            <a:ext cx="1080120" cy="452157"/>
          </a:xfrm>
          <a:prstGeom prst="wedgeRectCallout">
            <a:avLst>
              <a:gd name="adj1" fmla="val -54493"/>
              <a:gd name="adj2" fmla="val -154890"/>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两平行板所覆盖的面积</a:t>
            </a:r>
          </a:p>
        </p:txBody>
      </p:sp>
      <mc:AlternateContent xmlns:mc="http://schemas.openxmlformats.org/markup-compatibility/2006" xmlns:a14="http://schemas.microsoft.com/office/drawing/2010/main">
        <mc:Choice Requires="a14">
          <p:sp>
            <p:nvSpPr>
              <p:cNvPr id="4" name="矩形 3"/>
              <p:cNvSpPr/>
              <p:nvPr/>
            </p:nvSpPr>
            <p:spPr>
              <a:xfrm>
                <a:off x="3671900" y="1656908"/>
                <a:ext cx="1813189"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smtClean="0">
                          <a:solidFill>
                            <a:srgbClr val="FF0000"/>
                          </a:solidFill>
                          <a:latin typeface="Cambria Math" panose="02040503050406030204" pitchFamily="18" charset="0"/>
                        </a:rPr>
                        <m:t>𝑪</m:t>
                      </m:r>
                      <m:r>
                        <a:rPr lang="zh-CN" altLang="en-US" b="1" i="0">
                          <a:solidFill>
                            <a:srgbClr val="FF0000"/>
                          </a:solidFill>
                          <a:latin typeface="Cambria Math" panose="02040503050406030204" pitchFamily="18" charset="0"/>
                        </a:rPr>
                        <m:t>=</m:t>
                      </m:r>
                      <m:f>
                        <m:fPr>
                          <m:ctrlPr>
                            <a:rPr lang="zh-CN" altLang="en-US" b="1" i="1">
                              <a:solidFill>
                                <a:srgbClr val="FF0000"/>
                              </a:solidFill>
                              <a:latin typeface="Cambria Math" panose="02040503050406030204" pitchFamily="18" charset="0"/>
                            </a:rPr>
                          </m:ctrlPr>
                        </m:fPr>
                        <m:num>
                          <m:r>
                            <a:rPr lang="zh-CN" altLang="en-US" b="1" i="1">
                              <a:solidFill>
                                <a:srgbClr val="FF0000"/>
                              </a:solidFill>
                              <a:latin typeface="Cambria Math" panose="02040503050406030204" pitchFamily="18" charset="0"/>
                            </a:rPr>
                            <m:t>𝜺</m:t>
                          </m:r>
                          <m:r>
                            <a:rPr lang="zh-CN" altLang="en-US" b="1" i="1">
                              <a:solidFill>
                                <a:srgbClr val="FF0000"/>
                              </a:solidFill>
                              <a:latin typeface="Cambria Math" panose="02040503050406030204" pitchFamily="18" charset="0"/>
                            </a:rPr>
                            <m:t>𝑺</m:t>
                          </m:r>
                        </m:num>
                        <m:den>
                          <m:r>
                            <a:rPr lang="zh-CN" altLang="en-US" b="1" i="1">
                              <a:solidFill>
                                <a:srgbClr val="FF0000"/>
                              </a:solidFill>
                              <a:latin typeface="Cambria Math" panose="02040503050406030204" pitchFamily="18" charset="0"/>
                            </a:rPr>
                            <m:t>𝒅</m:t>
                          </m:r>
                        </m:den>
                      </m:f>
                      <m:r>
                        <a:rPr lang="zh-CN" altLang="en-US" b="1" i="0">
                          <a:solidFill>
                            <a:srgbClr val="FF0000"/>
                          </a:solidFill>
                          <a:latin typeface="Cambria Math" panose="02040503050406030204" pitchFamily="18" charset="0"/>
                        </a:rPr>
                        <m:t>=</m:t>
                      </m:r>
                      <m:f>
                        <m:fPr>
                          <m:ctrlPr>
                            <a:rPr lang="zh-CN" altLang="en-US" b="1" i="1">
                              <a:solidFill>
                                <a:srgbClr val="FF0000"/>
                              </a:solidFill>
                              <a:latin typeface="Cambria Math" panose="02040503050406030204" pitchFamily="18" charset="0"/>
                            </a:rPr>
                          </m:ctrlPr>
                        </m:fPr>
                        <m:num>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𝜺</m:t>
                              </m:r>
                            </m:e>
                            <m:sub>
                              <m:r>
                                <a:rPr lang="zh-CN" altLang="en-US" b="1" i="0">
                                  <a:solidFill>
                                    <a:srgbClr val="FF0000"/>
                                  </a:solidFill>
                                  <a:latin typeface="Cambria Math" panose="02040503050406030204" pitchFamily="18" charset="0"/>
                                </a:rPr>
                                <m:t>𝟎</m:t>
                              </m:r>
                            </m:sub>
                          </m:sSub>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𝜺</m:t>
                              </m:r>
                            </m:e>
                            <m:sub>
                              <m:r>
                                <a:rPr lang="zh-CN" altLang="en-US" b="1" i="1">
                                  <a:solidFill>
                                    <a:srgbClr val="FF0000"/>
                                  </a:solidFill>
                                  <a:latin typeface="Cambria Math" panose="02040503050406030204" pitchFamily="18" charset="0"/>
                                </a:rPr>
                                <m:t>𝒓</m:t>
                              </m:r>
                            </m:sub>
                          </m:sSub>
                          <m:r>
                            <a:rPr lang="zh-CN" altLang="en-US" b="1" i="1">
                              <a:solidFill>
                                <a:srgbClr val="FF0000"/>
                              </a:solidFill>
                              <a:latin typeface="Cambria Math" panose="02040503050406030204" pitchFamily="18" charset="0"/>
                            </a:rPr>
                            <m:t>𝑺</m:t>
                          </m:r>
                        </m:num>
                        <m:den>
                          <m:r>
                            <a:rPr lang="zh-CN" altLang="en-US" b="1" i="1">
                              <a:solidFill>
                                <a:srgbClr val="FF0000"/>
                              </a:solidFill>
                              <a:latin typeface="Cambria Math" panose="02040503050406030204" pitchFamily="18" charset="0"/>
                            </a:rPr>
                            <m:t>𝒅</m:t>
                          </m:r>
                        </m:den>
                      </m:f>
                    </m:oMath>
                  </m:oMathPara>
                </a14:m>
                <a:endParaRPr lang="zh-CN" altLang="en-US" b="1" dirty="0">
                  <a:solidFill>
                    <a:srgbClr val="FF000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3671900" y="1656908"/>
                <a:ext cx="1813189" cy="612732"/>
              </a:xfrm>
              <a:prstGeom prst="rect">
                <a:avLst/>
              </a:prstGeom>
              <a:blipFill>
                <a:blip r:embed="rId4"/>
                <a:stretch>
                  <a:fillRect/>
                </a:stretch>
              </a:blipFill>
            </p:spPr>
            <p:txBody>
              <a:bodyPr/>
              <a:lstStyle/>
              <a:p>
                <a:r>
                  <a:rPr lang="zh-CN" altLang="en-US">
                    <a:noFill/>
                  </a:rPr>
                  <a:t> </a:t>
                </a:r>
              </a:p>
            </p:txBody>
          </p:sp>
        </mc:Fallback>
      </mc:AlternateContent>
      <p:sp>
        <p:nvSpPr>
          <p:cNvPr id="17" name="Rectangular Callout 7"/>
          <p:cNvSpPr/>
          <p:nvPr/>
        </p:nvSpPr>
        <p:spPr bwMode="auto">
          <a:xfrm>
            <a:off x="4139952" y="1311610"/>
            <a:ext cx="1263248" cy="288031"/>
          </a:xfrm>
          <a:prstGeom prst="wedgeRectCallout">
            <a:avLst>
              <a:gd name="adj1" fmla="val 12680"/>
              <a:gd name="adj2" fmla="val 101622"/>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真空介电常数</a:t>
            </a:r>
          </a:p>
        </p:txBody>
      </p:sp>
      <p:sp>
        <p:nvSpPr>
          <p:cNvPr id="18" name="Rectangular Callout 7"/>
          <p:cNvSpPr/>
          <p:nvPr/>
        </p:nvSpPr>
        <p:spPr bwMode="auto">
          <a:xfrm>
            <a:off x="5652120" y="1728938"/>
            <a:ext cx="1263248" cy="468672"/>
          </a:xfrm>
          <a:prstGeom prst="wedgeRectCallout">
            <a:avLst>
              <a:gd name="adj1" fmla="val -83447"/>
              <a:gd name="adj2" fmla="val -10758"/>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极板间介质的相对介电常数</a:t>
            </a:r>
          </a:p>
        </p:txBody>
      </p:sp>
    </p:spTree>
    <p:extLst>
      <p:ext uri="{BB962C8B-B14F-4D97-AF65-F5344CB8AC3E}">
        <p14:creationId xmlns:p14="http://schemas.microsoft.com/office/powerpoint/2010/main" val="37957444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41659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电容式传感器的工作原理</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11" name="矩形 10"/>
          <p:cNvSpPr/>
          <p:nvPr/>
        </p:nvSpPr>
        <p:spPr>
          <a:xfrm>
            <a:off x="228600" y="1869668"/>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传感器的</a:t>
            </a:r>
            <a:r>
              <a:rPr lang="zh-CN" altLang="en-US" b="1" dirty="0">
                <a:solidFill>
                  <a:srgbClr val="FF0000"/>
                </a:solidFill>
                <a:latin typeface="Times New Roman" panose="02020603050405020304" pitchFamily="18" charset="0"/>
                <a:ea typeface="微软雅黑" panose="020B0503020204020204" pitchFamily="34" charset="-122"/>
              </a:rPr>
              <a:t>输出特性</a:t>
            </a:r>
            <a:r>
              <a:rPr lang="zh-CN" altLang="en-US" b="1" dirty="0">
                <a:solidFill>
                  <a:prstClr val="black"/>
                </a:solidFill>
                <a:latin typeface="Times New Roman" panose="02020603050405020304" pitchFamily="18" charset="0"/>
                <a:ea typeface="微软雅黑" panose="020B0503020204020204" pitchFamily="34" charset="-122"/>
              </a:rPr>
              <a:t>不是线性关系，而是</a:t>
            </a:r>
            <a:r>
              <a:rPr lang="zh-CN" altLang="en-US" b="1" dirty="0">
                <a:solidFill>
                  <a:srgbClr val="FF0000"/>
                </a:solidFill>
                <a:latin typeface="Times New Roman" panose="02020603050405020304" pitchFamily="18" charset="0"/>
                <a:ea typeface="微软雅黑" panose="020B0503020204020204" pitchFamily="34" charset="-122"/>
              </a:rPr>
              <a:t>双曲线</a:t>
            </a:r>
            <a:r>
              <a:rPr lang="zh-CN" altLang="en-US" b="1" dirty="0">
                <a:solidFill>
                  <a:prstClr val="black"/>
                </a:solidFill>
                <a:latin typeface="Times New Roman" panose="02020603050405020304" pitchFamily="18" charset="0"/>
                <a:ea typeface="微软雅黑" panose="020B0503020204020204" pitchFamily="34" charset="-122"/>
              </a:rPr>
              <a:t>关系；</a:t>
            </a:r>
            <a:endParaRPr lang="zh-CN" altLang="zh-CN" b="1" dirty="0">
              <a:solidFill>
                <a:prstClr val="black"/>
              </a:solidFill>
              <a:latin typeface="Times New Roman" panose="02020603050405020304" pitchFamily="18" charset="0"/>
              <a:ea typeface="微软雅黑" panose="020B0503020204020204" pitchFamily="34" charset="-122"/>
            </a:endParaRPr>
          </a:p>
        </p:txBody>
      </p:sp>
      <p:sp>
        <p:nvSpPr>
          <p:cNvPr id="19" name="矩形 18"/>
          <p:cNvSpPr/>
          <p:nvPr/>
        </p:nvSpPr>
        <p:spPr>
          <a:xfrm>
            <a:off x="890585" y="1338322"/>
            <a:ext cx="27813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变极距型电容式传感器</a:t>
            </a:r>
          </a:p>
        </p:txBody>
      </p:sp>
      <p:sp>
        <p:nvSpPr>
          <p:cNvPr id="20" name="七角星 19"/>
          <p:cNvSpPr/>
          <p:nvPr/>
        </p:nvSpPr>
        <p:spPr>
          <a:xfrm>
            <a:off x="386529"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021026" y="1954766"/>
            <a:ext cx="2872946" cy="1972047"/>
          </a:xfrm>
          <a:prstGeom prst="rect">
            <a:avLst/>
          </a:prstGeom>
        </p:spPr>
      </p:pic>
      <p:sp>
        <p:nvSpPr>
          <p:cNvPr id="5" name="矩形 4"/>
          <p:cNvSpPr/>
          <p:nvPr/>
        </p:nvSpPr>
        <p:spPr>
          <a:xfrm>
            <a:off x="1918159" y="3992165"/>
            <a:ext cx="723275" cy="307777"/>
          </a:xfrm>
          <a:prstGeom prst="rect">
            <a:avLst/>
          </a:prstGeom>
        </p:spPr>
        <p:txBody>
          <a:bodyPr wrap="none">
            <a:spAutoFit/>
          </a:bodyPr>
          <a:lstStyle/>
          <a:p>
            <a:r>
              <a:rPr lang="zh-CN" altLang="zh-CN" sz="1400" b="1" dirty="0">
                <a:solidFill>
                  <a:prstClr val="black"/>
                </a:solidFill>
                <a:latin typeface="Times New Roman" panose="02020603050405020304" pitchFamily="18" charset="0"/>
                <a:ea typeface="微软雅黑" panose="020B0503020204020204" pitchFamily="34" charset="-122"/>
              </a:rPr>
              <a:t>原理图</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p:pic>
        <p:nvPicPr>
          <p:cNvPr id="22" name="图片 21"/>
          <p:cNvPicPr/>
          <p:nvPr/>
        </p:nvPicPr>
        <p:blipFill>
          <a:blip r:embed="rId4"/>
          <a:stretch>
            <a:fillRect/>
          </a:stretch>
        </p:blipFill>
        <p:spPr>
          <a:xfrm>
            <a:off x="5364088" y="1954766"/>
            <a:ext cx="2111017" cy="1972047"/>
          </a:xfrm>
          <a:prstGeom prst="rect">
            <a:avLst/>
          </a:prstGeom>
        </p:spPr>
      </p:pic>
      <mc:AlternateContent xmlns:mc="http://schemas.openxmlformats.org/markup-compatibility/2006" xmlns:a14="http://schemas.microsoft.com/office/drawing/2010/main">
        <mc:Choice Requires="a14">
          <p:sp>
            <p:nvSpPr>
              <p:cNvPr id="6" name="矩形 5"/>
              <p:cNvSpPr/>
              <p:nvPr/>
            </p:nvSpPr>
            <p:spPr>
              <a:xfrm>
                <a:off x="5047682" y="3926813"/>
                <a:ext cx="2743828" cy="307777"/>
              </a:xfrm>
              <a:prstGeom prst="rect">
                <a:avLst/>
              </a:prstGeom>
            </p:spPr>
            <p:txBody>
              <a:bodyPr wrap="none">
                <a:spAutoFit/>
              </a:bodyPr>
              <a:lstStyle/>
              <a:p>
                <a:r>
                  <a:rPr lang="zh-CN" altLang="zh-CN" sz="1400" b="1" dirty="0">
                    <a:solidFill>
                      <a:prstClr val="black"/>
                    </a:solidFill>
                    <a:latin typeface="Times New Roman" panose="02020603050405020304" pitchFamily="18" charset="0"/>
                    <a:ea typeface="微软雅黑" panose="020B0503020204020204" pitchFamily="34" charset="-122"/>
                  </a:rPr>
                  <a:t>电容量</a:t>
                </a:r>
                <a14:m>
                  <m:oMath xmlns:m="http://schemas.openxmlformats.org/officeDocument/2006/math">
                    <m:r>
                      <a:rPr lang="en-US" altLang="zh-CN" sz="1400" b="1">
                        <a:solidFill>
                          <a:prstClr val="black"/>
                        </a:solidFill>
                        <a:latin typeface="Cambria Math" panose="02040503050406030204" pitchFamily="18" charset="0"/>
                        <a:ea typeface="微软雅黑" panose="020B0503020204020204" pitchFamily="34" charset="-122"/>
                      </a:rPr>
                      <m:t>𝐶</m:t>
                    </m:r>
                  </m:oMath>
                </a14:m>
                <a:r>
                  <a:rPr lang="zh-CN" altLang="zh-CN" sz="1400" b="1" dirty="0">
                    <a:solidFill>
                      <a:prstClr val="black"/>
                    </a:solidFill>
                    <a:latin typeface="Times New Roman" panose="02020603050405020304" pitchFamily="18" charset="0"/>
                    <a:ea typeface="微软雅黑" panose="020B0503020204020204" pitchFamily="34" charset="-122"/>
                  </a:rPr>
                  <a:t>与极极间距</a:t>
                </a:r>
                <a14:m>
                  <m:oMath xmlns:m="http://schemas.openxmlformats.org/officeDocument/2006/math">
                    <m:r>
                      <a:rPr lang="en-US" altLang="zh-CN" sz="1400" b="1">
                        <a:solidFill>
                          <a:prstClr val="black"/>
                        </a:solidFill>
                        <a:latin typeface="Cambria Math" panose="02040503050406030204" pitchFamily="18" charset="0"/>
                        <a:ea typeface="微软雅黑" panose="020B0503020204020204" pitchFamily="34" charset="-122"/>
                      </a:rPr>
                      <m:t>𝑑</m:t>
                    </m:r>
                  </m:oMath>
                </a14:m>
                <a:r>
                  <a:rPr lang="zh-CN" altLang="zh-CN" sz="1400" b="1" dirty="0">
                    <a:solidFill>
                      <a:prstClr val="black"/>
                    </a:solidFill>
                    <a:latin typeface="Times New Roman" panose="02020603050405020304" pitchFamily="18" charset="0"/>
                    <a:ea typeface="微软雅黑" panose="020B0503020204020204" pitchFamily="34" charset="-122"/>
                  </a:rPr>
                  <a:t>的关系曲线</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5047682" y="3926813"/>
                <a:ext cx="2743828" cy="307777"/>
              </a:xfrm>
              <a:prstGeom prst="rect">
                <a:avLst/>
              </a:prstGeom>
              <a:blipFill>
                <a:blip r:embed="rId5"/>
                <a:stretch>
                  <a:fillRect l="-667" t="-3922" b="-196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36301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5998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1632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应变片与应变效应</a:t>
            </a:r>
          </a:p>
        </p:txBody>
      </p:sp>
      <p:sp>
        <p:nvSpPr>
          <p:cNvPr id="8" name="矩形 7"/>
          <p:cNvSpPr/>
          <p:nvPr/>
        </p:nvSpPr>
        <p:spPr>
          <a:xfrm>
            <a:off x="246211" y="1727731"/>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长为</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L</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、截面积为</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S</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、电阻率为</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ρ</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的金属丝，电阻为：</a:t>
            </a: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如果金属丝沿着轴线方向受力的作用而产生变形，则其电阻值也随之发生变化；</a:t>
            </a: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矩形 8"/>
          <p:cNvSpPr/>
          <p:nvPr/>
        </p:nvSpPr>
        <p:spPr>
          <a:xfrm>
            <a:off x="899592" y="1266314"/>
            <a:ext cx="248427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金属电阻的应变效应</a:t>
            </a:r>
          </a:p>
        </p:txBody>
      </p:sp>
      <p:sp>
        <p:nvSpPr>
          <p:cNvPr id="10" name="七角星 9"/>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1"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3628" y="2103698"/>
            <a:ext cx="2772307" cy="1107628"/>
          </a:xfrm>
          <a:prstGeom prst="rect">
            <a:avLst/>
          </a:prstGeom>
        </p:spPr>
      </p:pic>
      <mc:AlternateContent xmlns:mc="http://schemas.openxmlformats.org/markup-compatibility/2006" xmlns:a14="http://schemas.microsoft.com/office/drawing/2010/main">
        <mc:Choice Requires="a14">
          <p:sp>
            <p:nvSpPr>
              <p:cNvPr id="4" name="矩形 3"/>
              <p:cNvSpPr/>
              <p:nvPr/>
            </p:nvSpPr>
            <p:spPr>
              <a:xfrm>
                <a:off x="5076056" y="2319722"/>
                <a:ext cx="987771" cy="610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1" i="1" smtClean="0">
                          <a:solidFill>
                            <a:srgbClr val="FF0000"/>
                          </a:solidFill>
                          <a:latin typeface="Cambria Math" panose="02040503050406030204" pitchFamily="18" charset="0"/>
                        </a:rPr>
                        <m:t>𝑹</m:t>
                      </m:r>
                      <m:r>
                        <a:rPr lang="en-US" altLang="en-US" b="1" i="1" smtClean="0">
                          <a:solidFill>
                            <a:srgbClr val="FF0000"/>
                          </a:solidFill>
                          <a:latin typeface="Cambria Math" panose="02040503050406030204" pitchFamily="18" charset="0"/>
                        </a:rPr>
                        <m:t>=</m:t>
                      </m:r>
                      <m:r>
                        <m:rPr>
                          <m:nor/>
                        </m:rPr>
                        <a:rPr lang="en-US" altLang="en-US" b="1" i="1" dirty="0">
                          <a:solidFill>
                            <a:srgbClr val="FF0000"/>
                          </a:solidFill>
                          <a:latin typeface="Times New Roman" panose="02020603050405020304" pitchFamily="18" charset="0"/>
                          <a:ea typeface="Yuppy SC" panose="020F0603040207020204" pitchFamily="34" charset="-122"/>
                          <a:cs typeface="Times New Roman" panose="02020603050405020304" pitchFamily="18" charset="0"/>
                        </a:rPr>
                        <m:t>ρ</m:t>
                      </m:r>
                      <m:f>
                        <m:fPr>
                          <m:ctrlPr>
                            <a:rPr lang="en-US" altLang="zh-CN" b="1" i="1">
                              <a:solidFill>
                                <a:srgbClr val="FF0000"/>
                              </a:solidFill>
                              <a:latin typeface="Cambria Math" panose="02040503050406030204" pitchFamily="18" charset="0"/>
                            </a:rPr>
                          </m:ctrlPr>
                        </m:fPr>
                        <m:num>
                          <m:r>
                            <a:rPr lang="en-US" altLang="en-US" b="1" i="1">
                              <a:solidFill>
                                <a:srgbClr val="FF0000"/>
                              </a:solidFill>
                              <a:latin typeface="Cambria Math" panose="02040503050406030204" pitchFamily="18" charset="0"/>
                            </a:rPr>
                            <m:t>𝑳</m:t>
                          </m:r>
                        </m:num>
                        <m:den>
                          <m:r>
                            <a:rPr lang="en-US" altLang="en-US" b="1" i="1">
                              <a:solidFill>
                                <a:srgbClr val="FF0000"/>
                              </a:solidFill>
                              <a:latin typeface="Cambria Math" panose="02040503050406030204" pitchFamily="18" charset="0"/>
                            </a:rPr>
                            <m:t>𝑺</m:t>
                          </m:r>
                        </m:den>
                      </m:f>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5076056" y="2319722"/>
                <a:ext cx="987771" cy="610873"/>
              </a:xfrm>
              <a:prstGeom prst="rect">
                <a:avLst/>
              </a:prstGeom>
              <a:blipFill>
                <a:blip r:embed="rId4"/>
                <a:stretch>
                  <a:fillRect/>
                </a:stretch>
              </a:blipFill>
            </p:spPr>
            <p:txBody>
              <a:bodyPr/>
              <a:lstStyle/>
              <a:p>
                <a:r>
                  <a:rPr lang="zh-CN" altLang="en-US">
                    <a:noFill/>
                  </a:rPr>
                  <a:t> </a:t>
                </a:r>
              </a:p>
            </p:txBody>
          </p:sp>
        </mc:Fallback>
      </mc:AlternateContent>
      <p:pic>
        <p:nvPicPr>
          <p:cNvPr id="15" name="图片 3"/>
          <p:cNvPicPr>
            <a:picLocks noChangeAspect="1"/>
          </p:cNvPicPr>
          <p:nvPr/>
        </p:nvPicPr>
        <p:blipFill rotWithShape="1">
          <a:blip r:embed="rId5">
            <a:extLst>
              <a:ext uri="{28A0092B-C50C-407E-A947-70E740481C1C}">
                <a14:useLocalDpi xmlns:a14="http://schemas.microsoft.com/office/drawing/2010/main" val="0"/>
              </a:ext>
            </a:extLst>
          </a:blip>
          <a:srcRect t="13376" b="9059"/>
          <a:stretch>
            <a:fillRect/>
          </a:stretch>
        </p:blipFill>
        <p:spPr bwMode="auto">
          <a:xfrm>
            <a:off x="2645395" y="3525473"/>
            <a:ext cx="3888432" cy="120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31042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41659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电容式传感器的工作原理</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228600" y="1870016"/>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当传感器的</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𝜺</m:t>
                        </m:r>
                      </m:e>
                      <m:sub>
                        <m:r>
                          <a:rPr lang="en-US" altLang="zh-CN" b="1" i="1">
                            <a:latin typeface="Cambria Math" panose="02040503050406030204" pitchFamily="18" charset="0"/>
                          </a:rPr>
                          <m:t>𝒓</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a:t>
                </a:r>
                <a14:m>
                  <m:oMath xmlns:m="http://schemas.openxmlformats.org/officeDocument/2006/math">
                    <m:r>
                      <a:rPr lang="en-US" altLang="zh-CN" b="1" i="1">
                        <a:latin typeface="Cambria Math" panose="02040503050406030204" pitchFamily="18" charset="0"/>
                      </a:rPr>
                      <m:t>𝑺</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为常数，初始极距为</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𝒅</m:t>
                        </m:r>
                      </m:e>
                      <m:sub>
                        <m:r>
                          <a:rPr lang="en-US" altLang="zh-CN" b="1" i="1">
                            <a:latin typeface="Cambria Math" panose="02040503050406030204" pitchFamily="18" charset="0"/>
                          </a:rPr>
                          <m:t>𝟎</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时，可计算出其初始电容量</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𝑪</m:t>
                        </m:r>
                      </m:e>
                      <m:sub>
                        <m:r>
                          <a:rPr lang="en-US" altLang="zh-CN" b="1" i="1">
                            <a:latin typeface="Cambria Math" panose="02040503050406030204" pitchFamily="18" charset="0"/>
                          </a:rPr>
                          <m:t>𝟎</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当间隙</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𝑑</m:t>
                        </m:r>
                      </m:e>
                      <m:sub>
                        <m:r>
                          <a:rPr lang="en-US" altLang="zh-CN" b="1">
                            <a:solidFill>
                              <a:prstClr val="black"/>
                            </a:solidFill>
                            <a:latin typeface="Cambria Math" panose="02040503050406030204" pitchFamily="18" charset="0"/>
                            <a:ea typeface="微软雅黑" panose="020B0503020204020204" pitchFamily="34" charset="-122"/>
                          </a:rPr>
                          <m:t>0</m:t>
                        </m:r>
                      </m:sub>
                    </m:sSub>
                  </m:oMath>
                </a14:m>
                <a:r>
                  <a:rPr lang="zh-CN" altLang="zh-CN" b="1" dirty="0">
                    <a:solidFill>
                      <a:prstClr val="black"/>
                    </a:solidFill>
                    <a:latin typeface="Times New Roman" panose="02020603050405020304" pitchFamily="18" charset="0"/>
                    <a:ea typeface="微软雅黑" panose="020B0503020204020204" pitchFamily="34" charset="-122"/>
                  </a:rPr>
                  <a:t>减小</a:t>
                </a:r>
                <a14:m>
                  <m:oMath xmlns:m="http://schemas.openxmlformats.org/officeDocument/2006/math">
                    <m:r>
                      <m:rPr>
                        <m:sty m:val="p"/>
                      </m:rPr>
                      <a:rPr lang="en-US" altLang="zh-CN" b="1">
                        <a:solidFill>
                          <a:prstClr val="black"/>
                        </a:solidFill>
                        <a:latin typeface="Cambria Math" panose="02040503050406030204" pitchFamily="18" charset="0"/>
                        <a:ea typeface="微软雅黑" panose="020B0503020204020204" pitchFamily="34" charset="-122"/>
                      </a:rPr>
                      <m:t>Δ</m:t>
                    </m:r>
                    <m:r>
                      <a:rPr lang="en-US" altLang="zh-CN" b="1">
                        <a:solidFill>
                          <a:prstClr val="black"/>
                        </a:solidFill>
                        <a:latin typeface="Cambria Math" panose="02040503050406030204" pitchFamily="18" charset="0"/>
                        <a:ea typeface="微软雅黑" panose="020B0503020204020204" pitchFamily="34" charset="-122"/>
                      </a:rPr>
                      <m:t>𝑑</m:t>
                    </m:r>
                  </m:oMath>
                </a14:m>
                <a:r>
                  <a:rPr lang="zh-CN" altLang="zh-CN" b="1" dirty="0">
                    <a:solidFill>
                      <a:prstClr val="black"/>
                    </a:solidFill>
                    <a:latin typeface="Times New Roman" panose="02020603050405020304" pitchFamily="18" charset="0"/>
                    <a:ea typeface="微软雅黑" panose="020B0503020204020204" pitchFamily="34" charset="-122"/>
                  </a:rPr>
                  <a:t>时，电容量将增大</a:t>
                </a:r>
                <a14:m>
                  <m:oMath xmlns:m="http://schemas.openxmlformats.org/officeDocument/2006/math">
                    <m:r>
                      <m:rPr>
                        <m:sty m:val="p"/>
                      </m:rPr>
                      <a:rPr lang="en-US" altLang="zh-CN" b="1">
                        <a:solidFill>
                          <a:prstClr val="black"/>
                        </a:solidFill>
                        <a:latin typeface="Cambria Math" panose="02040503050406030204" pitchFamily="18" charset="0"/>
                        <a:ea typeface="微软雅黑" panose="020B0503020204020204" pitchFamily="34" charset="-122"/>
                      </a:rPr>
                      <m:t>Δ</m:t>
                    </m:r>
                    <m:r>
                      <a:rPr lang="en-US" altLang="zh-CN" b="1">
                        <a:solidFill>
                          <a:prstClr val="black"/>
                        </a:solidFill>
                        <a:latin typeface="Cambria Math" panose="02040503050406030204" pitchFamily="18" charset="0"/>
                        <a:ea typeface="微软雅黑" panose="020B0503020204020204" pitchFamily="34" charset="-122"/>
                      </a:rPr>
                      <m:t>𝐶</m:t>
                    </m:r>
                  </m:oMath>
                </a14:m>
                <a:r>
                  <a:rPr lang="zh-CN" altLang="zh-CN" b="1" dirty="0">
                    <a:solidFill>
                      <a:prstClr val="black"/>
                    </a:solidFill>
                    <a:latin typeface="Times New Roman" panose="02020603050405020304" pitchFamily="18" charset="0"/>
                    <a:ea typeface="微软雅黑" panose="020B0503020204020204" pitchFamily="34" charset="-122"/>
                  </a:rPr>
                  <a:t>，因此：</a:t>
                </a: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电容的相对变化为：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228600" y="1870016"/>
                <a:ext cx="8686800" cy="2862322"/>
              </a:xfrm>
              <a:prstGeom prst="rect">
                <a:avLst/>
              </a:prstGeom>
              <a:blipFill>
                <a:blip r:embed="rId3"/>
                <a:stretch>
                  <a:fillRect l="-350"/>
                </a:stretch>
              </a:blipFill>
            </p:spPr>
            <p:txBody>
              <a:bodyPr/>
              <a:lstStyle/>
              <a:p>
                <a:r>
                  <a:rPr lang="zh-CN" altLang="en-US">
                    <a:noFill/>
                  </a:rPr>
                  <a:t> </a:t>
                </a:r>
              </a:p>
            </p:txBody>
          </p:sp>
        </mc:Fallback>
      </mc:AlternateContent>
      <p:sp>
        <p:nvSpPr>
          <p:cNvPr id="19" name="矩形 18"/>
          <p:cNvSpPr/>
          <p:nvPr/>
        </p:nvSpPr>
        <p:spPr>
          <a:xfrm>
            <a:off x="890585" y="1338322"/>
            <a:ext cx="27813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变极距型电容式传感器</a:t>
            </a:r>
          </a:p>
        </p:txBody>
      </p:sp>
      <p:sp>
        <p:nvSpPr>
          <p:cNvPr id="20" name="七角星 19"/>
          <p:cNvSpPr/>
          <p:nvPr/>
        </p:nvSpPr>
        <p:spPr>
          <a:xfrm>
            <a:off x="386529"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887924" y="2319722"/>
                <a:ext cx="1372299" cy="6594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𝑪</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0">
                                  <a:latin typeface="Cambria Math" panose="02040503050406030204" pitchFamily="18" charset="0"/>
                                </a:rPr>
                                <m:t>𝟎</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1">
                                  <a:latin typeface="Cambria Math" panose="02040503050406030204" pitchFamily="18" charset="0"/>
                                </a:rPr>
                                <m:t>𝒓</m:t>
                              </m:r>
                            </m:sub>
                          </m:sSub>
                          <m:r>
                            <a:rPr lang="zh-CN" altLang="en-US" b="1" i="1">
                              <a:latin typeface="Cambria Math" panose="02040503050406030204" pitchFamily="18" charset="0"/>
                            </a:rPr>
                            <m:t>𝑺</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0">
                                  <a:latin typeface="Cambria Math" panose="02040503050406030204" pitchFamily="18" charset="0"/>
                                </a:rPr>
                                <m:t>𝟎</m:t>
                              </m:r>
                            </m:sub>
                          </m:sSub>
                        </m:den>
                      </m:f>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3887924" y="2319722"/>
                <a:ext cx="1372299" cy="65941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152121" y="3318691"/>
                <a:ext cx="6839758" cy="665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𝜟</m:t>
                      </m:r>
                      <m:r>
                        <a:rPr lang="zh-CN" altLang="en-US" b="1" i="1">
                          <a:latin typeface="Cambria Math" panose="02040503050406030204" pitchFamily="18" charset="0"/>
                        </a:rPr>
                        <m:t>𝑪</m:t>
                      </m:r>
                      <m:r>
                        <a:rPr lang="zh-CN" altLang="en-US" b="1">
                          <a:latin typeface="Cambria Math" panose="02040503050406030204" pitchFamily="18" charset="0"/>
                        </a:rPr>
                        <m:t>=</m:t>
                      </m:r>
                      <m:r>
                        <a:rPr lang="zh-CN" altLang="en-US" b="1" i="1">
                          <a:latin typeface="Cambria Math" panose="02040503050406030204" pitchFamily="18" charset="0"/>
                        </a:rPr>
                        <m:t>𝑪</m:t>
                      </m:r>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𝑪</m:t>
                          </m:r>
                        </m:e>
                        <m:sub>
                          <m:r>
                            <a:rPr lang="zh-CN" altLang="en-US" b="1" i="1">
                              <a:latin typeface="Cambria Math" panose="02040503050406030204" pitchFamily="18" charset="0"/>
                            </a:rPr>
                            <m:t>𝟎</m:t>
                          </m:r>
                        </m:sub>
                      </m:sSub>
                      <m:r>
                        <a:rPr lang="zh-CN" altLang="en-US" b="1">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1">
                                  <a:latin typeface="Cambria Math" panose="02040503050406030204" pitchFamily="18" charset="0"/>
                                </a:rPr>
                                <m:t>𝟎</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1">
                                  <a:latin typeface="Cambria Math" panose="02040503050406030204" pitchFamily="18" charset="0"/>
                                </a:rPr>
                                <m:t>𝒓</m:t>
                              </m:r>
                            </m:sub>
                          </m:sSub>
                          <m:r>
                            <a:rPr lang="zh-CN" altLang="en-US" b="1" i="1">
                              <a:latin typeface="Cambria Math" panose="02040503050406030204" pitchFamily="18" charset="0"/>
                            </a:rPr>
                            <m:t>𝑺</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1">
                                  <a:latin typeface="Cambria Math" panose="02040503050406030204" pitchFamily="18" charset="0"/>
                                </a:rPr>
                                <m:t>𝟎</m:t>
                              </m:r>
                            </m:sub>
                          </m:sSub>
                          <m:r>
                            <a:rPr lang="zh-CN" altLang="en-US" b="1">
                              <a:latin typeface="Cambria Math" panose="02040503050406030204" pitchFamily="18" charset="0"/>
                            </a:rPr>
                            <m:t>−</m:t>
                          </m:r>
                          <m:r>
                            <a:rPr lang="zh-CN" altLang="en-US" b="1" i="1">
                              <a:latin typeface="Cambria Math" panose="02040503050406030204" pitchFamily="18" charset="0"/>
                            </a:rPr>
                            <m:t>𝜟</m:t>
                          </m:r>
                          <m:r>
                            <a:rPr lang="zh-CN" altLang="en-US" b="1" i="1">
                              <a:latin typeface="Cambria Math" panose="02040503050406030204" pitchFamily="18" charset="0"/>
                            </a:rPr>
                            <m:t>𝒅</m:t>
                          </m:r>
                        </m:den>
                      </m:f>
                      <m:r>
                        <a:rPr lang="zh-CN" altLang="en-US" b="1">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1">
                                  <a:latin typeface="Cambria Math" panose="02040503050406030204" pitchFamily="18" charset="0"/>
                                </a:rPr>
                                <m:t>𝟎</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1">
                                  <a:latin typeface="Cambria Math" panose="02040503050406030204" pitchFamily="18" charset="0"/>
                                </a:rPr>
                                <m:t>𝒓</m:t>
                              </m:r>
                            </m:sub>
                          </m:sSub>
                          <m:r>
                            <a:rPr lang="zh-CN" altLang="en-US" b="1" i="1">
                              <a:latin typeface="Cambria Math" panose="02040503050406030204" pitchFamily="18" charset="0"/>
                            </a:rPr>
                            <m:t>𝑺</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1">
                                  <a:latin typeface="Cambria Math" panose="02040503050406030204" pitchFamily="18" charset="0"/>
                                </a:rPr>
                                <m:t>𝟎</m:t>
                              </m:r>
                            </m:sub>
                          </m:sSub>
                        </m:den>
                      </m:f>
                      <m:r>
                        <a:rPr lang="zh-CN" altLang="en-US" b="1">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1">
                                  <a:latin typeface="Cambria Math" panose="02040503050406030204" pitchFamily="18" charset="0"/>
                                </a:rPr>
                                <m:t>𝟎</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1">
                                  <a:latin typeface="Cambria Math" panose="02040503050406030204" pitchFamily="18" charset="0"/>
                                </a:rPr>
                                <m:t>𝒓</m:t>
                              </m:r>
                            </m:sub>
                          </m:sSub>
                          <m:r>
                            <a:rPr lang="zh-CN" altLang="en-US" b="1" i="1">
                              <a:latin typeface="Cambria Math" panose="02040503050406030204" pitchFamily="18" charset="0"/>
                            </a:rPr>
                            <m:t>𝑺</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1">
                                  <a:latin typeface="Cambria Math" panose="02040503050406030204" pitchFamily="18" charset="0"/>
                                </a:rPr>
                                <m:t>𝟎</m:t>
                              </m:r>
                            </m:sub>
                          </m:sSub>
                        </m:den>
                      </m:f>
                      <m:r>
                        <a:rPr lang="zh-CN" altLang="en-US" b="1">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𝜟</m:t>
                          </m:r>
                          <m:r>
                            <a:rPr lang="zh-CN" altLang="en-US" b="1" i="1">
                              <a:latin typeface="Cambria Math" panose="02040503050406030204" pitchFamily="18" charset="0"/>
                            </a:rPr>
                            <m:t>𝒅</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1">
                                  <a:latin typeface="Cambria Math" panose="02040503050406030204" pitchFamily="18" charset="0"/>
                                </a:rPr>
                                <m:t>𝟎</m:t>
                              </m:r>
                            </m:sub>
                          </m:sSub>
                          <m:r>
                            <a:rPr lang="zh-CN" altLang="en-US" b="1">
                              <a:latin typeface="Cambria Math" panose="02040503050406030204" pitchFamily="18" charset="0"/>
                            </a:rPr>
                            <m:t>−</m:t>
                          </m:r>
                          <m:r>
                            <a:rPr lang="zh-CN" altLang="en-US" b="1" i="1">
                              <a:latin typeface="Cambria Math" panose="02040503050406030204" pitchFamily="18" charset="0"/>
                            </a:rPr>
                            <m:t>𝜟</m:t>
                          </m:r>
                          <m:r>
                            <a:rPr lang="zh-CN" altLang="en-US" b="1" i="1">
                              <a:latin typeface="Cambria Math" panose="02040503050406030204" pitchFamily="18" charset="0"/>
                            </a:rPr>
                            <m:t>𝒅</m:t>
                          </m:r>
                        </m:den>
                      </m:f>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𝑪</m:t>
                          </m:r>
                        </m:e>
                        <m:sub>
                          <m:r>
                            <a:rPr lang="zh-CN" altLang="en-US" b="1" i="1">
                              <a:latin typeface="Cambria Math" panose="02040503050406030204" pitchFamily="18" charset="0"/>
                            </a:rPr>
                            <m:t>𝟎</m:t>
                          </m:r>
                        </m:sub>
                      </m:sSub>
                      <m:f>
                        <m:fPr>
                          <m:ctrlPr>
                            <a:rPr lang="zh-CN" altLang="en-US" b="1" i="1">
                              <a:latin typeface="Cambria Math" panose="02040503050406030204" pitchFamily="18" charset="0"/>
                            </a:rPr>
                          </m:ctrlPr>
                        </m:fPr>
                        <m:num>
                          <m:r>
                            <a:rPr lang="zh-CN" altLang="en-US" b="1" i="1">
                              <a:latin typeface="Cambria Math" panose="02040503050406030204" pitchFamily="18" charset="0"/>
                            </a:rPr>
                            <m:t>𝜟</m:t>
                          </m:r>
                          <m:r>
                            <a:rPr lang="zh-CN" altLang="en-US" b="1" i="1">
                              <a:latin typeface="Cambria Math" panose="02040503050406030204" pitchFamily="18" charset="0"/>
                            </a:rPr>
                            <m:t>𝒅</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1">
                                  <a:latin typeface="Cambria Math" panose="02040503050406030204" pitchFamily="18" charset="0"/>
                                </a:rPr>
                                <m:t>𝟎</m:t>
                              </m:r>
                            </m:sub>
                          </m:sSub>
                          <m:r>
                            <a:rPr lang="zh-CN" altLang="en-US" b="1">
                              <a:latin typeface="Cambria Math" panose="02040503050406030204" pitchFamily="18" charset="0"/>
                            </a:rPr>
                            <m:t>−</m:t>
                          </m:r>
                          <m:r>
                            <a:rPr lang="zh-CN" altLang="en-US" b="1" i="1">
                              <a:latin typeface="Cambria Math" panose="02040503050406030204" pitchFamily="18" charset="0"/>
                            </a:rPr>
                            <m:t>𝜟</m:t>
                          </m:r>
                          <m:r>
                            <a:rPr lang="zh-CN" altLang="en-US" b="1" i="1">
                              <a:latin typeface="Cambria Math" panose="02040503050406030204" pitchFamily="18" charset="0"/>
                            </a:rPr>
                            <m:t>𝒅</m:t>
                          </m:r>
                        </m:den>
                      </m:f>
                    </m:oMath>
                  </m:oMathPara>
                </a14:m>
                <a:endParaRPr lang="zh-CN" altLang="en-US" b="1" dirty="0">
                  <a:latin typeface="Cambria Math" panose="020405030504060302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1152121" y="3318691"/>
                <a:ext cx="6839758" cy="66511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415529" y="4054626"/>
                <a:ext cx="3454214" cy="665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smtClean="0">
                              <a:solidFill>
                                <a:srgbClr val="FF0000"/>
                              </a:solidFill>
                              <a:latin typeface="Cambria Math" panose="02040503050406030204" pitchFamily="18" charset="0"/>
                            </a:rPr>
                          </m:ctrlPr>
                        </m:fPr>
                        <m:num>
                          <m:r>
                            <a:rPr lang="zh-CN" altLang="en-US" b="1" i="1">
                              <a:solidFill>
                                <a:srgbClr val="FF0000"/>
                              </a:solidFill>
                              <a:latin typeface="Cambria Math" panose="02040503050406030204" pitchFamily="18" charset="0"/>
                            </a:rPr>
                            <m:t>𝜟</m:t>
                          </m:r>
                          <m:r>
                            <a:rPr lang="zh-CN" altLang="en-US" b="1" i="1">
                              <a:solidFill>
                                <a:srgbClr val="FF0000"/>
                              </a:solidFill>
                              <a:latin typeface="Cambria Math" panose="02040503050406030204" pitchFamily="18" charset="0"/>
                            </a:rPr>
                            <m:t>𝑪</m:t>
                          </m:r>
                        </m:num>
                        <m:den>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𝑪</m:t>
                              </m:r>
                            </m:e>
                            <m:sub>
                              <m:r>
                                <a:rPr lang="zh-CN" altLang="en-US" b="1" i="0">
                                  <a:solidFill>
                                    <a:srgbClr val="FF0000"/>
                                  </a:solidFill>
                                  <a:latin typeface="Cambria Math" panose="02040503050406030204" pitchFamily="18" charset="0"/>
                                </a:rPr>
                                <m:t>𝟎</m:t>
                              </m:r>
                            </m:sub>
                          </m:sSub>
                        </m:den>
                      </m:f>
                      <m:r>
                        <a:rPr lang="zh-CN" altLang="en-US" b="1">
                          <a:solidFill>
                            <a:srgbClr val="FF0000"/>
                          </a:solidFill>
                          <a:latin typeface="Cambria Math" panose="02040503050406030204" pitchFamily="18" charset="0"/>
                        </a:rPr>
                        <m:t>=</m:t>
                      </m:r>
                      <m:f>
                        <m:fPr>
                          <m:ctrlPr>
                            <a:rPr lang="zh-CN" altLang="en-US" b="1" i="1">
                              <a:solidFill>
                                <a:srgbClr val="FF0000"/>
                              </a:solidFill>
                              <a:latin typeface="Cambria Math" panose="02040503050406030204" pitchFamily="18" charset="0"/>
                            </a:rPr>
                          </m:ctrlPr>
                        </m:fPr>
                        <m:num>
                          <m:r>
                            <a:rPr lang="zh-CN" altLang="en-US" b="1" i="1">
                              <a:solidFill>
                                <a:srgbClr val="FF0000"/>
                              </a:solidFill>
                              <a:latin typeface="Cambria Math" panose="02040503050406030204" pitchFamily="18" charset="0"/>
                            </a:rPr>
                            <m:t>𝜟</m:t>
                          </m:r>
                          <m:r>
                            <a:rPr lang="zh-CN" altLang="en-US" b="1" i="1">
                              <a:solidFill>
                                <a:srgbClr val="FF0000"/>
                              </a:solidFill>
                              <a:latin typeface="Cambria Math" panose="02040503050406030204" pitchFamily="18" charset="0"/>
                            </a:rPr>
                            <m:t>𝒅</m:t>
                          </m:r>
                        </m:num>
                        <m:den>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𝒅</m:t>
                              </m:r>
                            </m:e>
                            <m:sub>
                              <m:r>
                                <a:rPr lang="zh-CN" altLang="en-US" b="1" i="1">
                                  <a:solidFill>
                                    <a:srgbClr val="FF0000"/>
                                  </a:solidFill>
                                  <a:latin typeface="Cambria Math" panose="02040503050406030204" pitchFamily="18" charset="0"/>
                                </a:rPr>
                                <m:t>𝟎</m:t>
                              </m:r>
                            </m:sub>
                          </m:sSub>
                          <m:r>
                            <a:rPr lang="zh-CN" altLang="en-US" b="1">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𝜟</m:t>
                          </m:r>
                          <m:r>
                            <a:rPr lang="zh-CN" altLang="en-US" b="1" i="1">
                              <a:solidFill>
                                <a:srgbClr val="FF0000"/>
                              </a:solidFill>
                              <a:latin typeface="Cambria Math" panose="02040503050406030204" pitchFamily="18" charset="0"/>
                            </a:rPr>
                            <m:t>𝒅</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𝒅</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0">
                                  <a:latin typeface="Cambria Math" panose="02040503050406030204" pitchFamily="18" charset="0"/>
                                </a:rPr>
                                <m:t>𝟎</m:t>
                              </m:r>
                            </m:sub>
                          </m:sSub>
                        </m:den>
                      </m:f>
                      <m:f>
                        <m:fPr>
                          <m:ctrlPr>
                            <a:rPr lang="zh-CN" altLang="en-US" b="1" i="1">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𝟏</m:t>
                          </m:r>
                          <m:r>
                            <a:rPr lang="zh-CN" altLang="en-US" b="1" i="0">
                              <a:latin typeface="Cambria Math" panose="02040503050406030204" pitchFamily="18" charset="0"/>
                            </a:rPr>
                            <m:t>−</m:t>
                          </m:r>
                          <m:r>
                            <a:rPr lang="zh-CN" altLang="en-US" b="1" i="0">
                              <a:latin typeface="Cambria Math" panose="02040503050406030204" pitchFamily="18" charset="0"/>
                            </a:rPr>
                            <m:t>𝚫</m:t>
                          </m:r>
                          <m:f>
                            <m:fPr>
                              <m:type m:val="lin"/>
                              <m:ctrlPr>
                                <a:rPr lang="zh-CN" altLang="en-US" b="1" i="1">
                                  <a:latin typeface="Cambria Math" panose="02040503050406030204" pitchFamily="18" charset="0"/>
                                </a:rPr>
                              </m:ctrlPr>
                            </m:fPr>
                            <m:num>
                              <m:r>
                                <a:rPr lang="zh-CN" altLang="en-US" b="1" i="1">
                                  <a:latin typeface="Cambria Math" panose="02040503050406030204" pitchFamily="18" charset="0"/>
                                </a:rPr>
                                <m:t>𝒅</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0">
                                      <a:latin typeface="Cambria Math" panose="02040503050406030204" pitchFamily="18" charset="0"/>
                                    </a:rPr>
                                    <m:t>𝟎</m:t>
                                  </m:r>
                                </m:sub>
                              </m:sSub>
                            </m:den>
                          </m:f>
                        </m:den>
                      </m:f>
                    </m:oMath>
                  </m:oMathPara>
                </a14:m>
                <a:endParaRPr lang="zh-CN" altLang="en-US" b="1" dirty="0"/>
              </a:p>
            </p:txBody>
          </p:sp>
        </mc:Choice>
        <mc:Fallback xmlns="">
          <p:sp>
            <p:nvSpPr>
              <p:cNvPr id="7" name="矩形 6"/>
              <p:cNvSpPr>
                <a:spLocks noRot="1" noChangeAspect="1" noMove="1" noResize="1" noEditPoints="1" noAdjustHandles="1" noChangeArrowheads="1" noChangeShapeType="1" noTextEdit="1"/>
              </p:cNvSpPr>
              <p:nvPr/>
            </p:nvSpPr>
            <p:spPr>
              <a:xfrm>
                <a:off x="3415529" y="4054626"/>
                <a:ext cx="3454214" cy="665118"/>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736299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41659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电容式传感器的工作原理</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228600" y="1870016"/>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a:t>
                </a:r>
                <a14:m>
                  <m:oMath xmlns:m="http://schemas.openxmlformats.org/officeDocument/2006/math">
                    <m:r>
                      <a:rPr lang="en-US" altLang="zh-CN" b="1" i="1">
                        <a:latin typeface="Cambria Math" panose="02040503050406030204" pitchFamily="18" charset="0"/>
                      </a:rPr>
                      <m:t>𝜟</m:t>
                    </m:r>
                    <m:r>
                      <a:rPr lang="en-US" altLang="zh-CN" b="1" i="1">
                        <a:latin typeface="Cambria Math" panose="02040503050406030204" pitchFamily="18" charset="0"/>
                      </a:rPr>
                      <m:t>𝒅</m:t>
                    </m:r>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𝒅</m:t>
                        </m:r>
                      </m:e>
                      <m:sub>
                        <m:r>
                          <a:rPr lang="en-US" altLang="zh-CN" b="1" i="1">
                            <a:latin typeface="Cambria Math" panose="02040503050406030204" pitchFamily="18" charset="0"/>
                          </a:rPr>
                          <m:t>𝟎</m:t>
                        </m:r>
                      </m:sub>
                    </m:sSub>
                    <m:r>
                      <a:rPr lang="en-US" altLang="zh-CN" b="1" i="1">
                        <a:latin typeface="Cambria Math" panose="02040503050406030204" pitchFamily="18" charset="0"/>
                      </a:rPr>
                      <m:t>≪</m:t>
                    </m:r>
                    <m:r>
                      <a:rPr lang="en-US" altLang="zh-CN" b="1" i="1">
                        <a:latin typeface="Cambria Math" panose="02040503050406030204" pitchFamily="18" charset="0"/>
                      </a:rPr>
                      <m:t>𝟏</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时，将上式按泰勒级数展开，得：</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电容</a:t>
                </a:r>
                <a14:m>
                  <m:oMath xmlns:m="http://schemas.openxmlformats.org/officeDocument/2006/math">
                    <m:r>
                      <a:rPr lang="zh-CN" altLang="en-US" b="1" i="1">
                        <a:latin typeface="Cambria Math" panose="02040503050406030204" pitchFamily="18" charset="0"/>
                      </a:rPr>
                      <m:t>𝑪</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的相对变化与位移之间呈现的是一种</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非线性</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关系；</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在误差允许范围内通过略去高次项得到其近似的线性关系：</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228600" y="1870016"/>
                <a:ext cx="8686800" cy="2862322"/>
              </a:xfrm>
              <a:prstGeom prst="rect">
                <a:avLst/>
              </a:prstGeom>
              <a:blipFill>
                <a:blip r:embed="rId3"/>
                <a:stretch>
                  <a:fillRect l="-350"/>
                </a:stretch>
              </a:blipFill>
            </p:spPr>
            <p:txBody>
              <a:bodyPr/>
              <a:lstStyle/>
              <a:p>
                <a:r>
                  <a:rPr lang="zh-CN" altLang="en-US">
                    <a:noFill/>
                  </a:rPr>
                  <a:t> </a:t>
                </a:r>
              </a:p>
            </p:txBody>
          </p:sp>
        </mc:Fallback>
      </mc:AlternateContent>
      <p:sp>
        <p:nvSpPr>
          <p:cNvPr id="19" name="矩形 18"/>
          <p:cNvSpPr/>
          <p:nvPr/>
        </p:nvSpPr>
        <p:spPr>
          <a:xfrm>
            <a:off x="890585" y="1338322"/>
            <a:ext cx="27813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变极距型电容式传感器</a:t>
            </a:r>
          </a:p>
        </p:txBody>
      </p:sp>
      <p:sp>
        <p:nvSpPr>
          <p:cNvPr id="20" name="七角星 19"/>
          <p:cNvSpPr/>
          <p:nvPr/>
        </p:nvSpPr>
        <p:spPr>
          <a:xfrm>
            <a:off x="386529"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2339752" y="2359362"/>
                <a:ext cx="4507581" cy="8244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b="1" i="1">
                              <a:latin typeface="Cambria Math" panose="02040503050406030204" pitchFamily="18" charset="0"/>
                            </a:rPr>
                          </m:ctrlPr>
                        </m:dPr>
                        <m:e>
                          <m:f>
                            <m:fPr>
                              <m:ctrlPr>
                                <a:rPr lang="zh-CN" altLang="en-US" b="1" i="1">
                                  <a:latin typeface="Cambria Math" panose="02040503050406030204" pitchFamily="18" charset="0"/>
                                </a:rPr>
                              </m:ctrlPr>
                            </m:fPr>
                            <m:num>
                              <m:r>
                                <a:rPr lang="zh-CN" altLang="en-US" b="1" i="1">
                                  <a:latin typeface="Cambria Math" panose="02040503050406030204" pitchFamily="18" charset="0"/>
                                </a:rPr>
                                <m:t>𝜟</m:t>
                              </m:r>
                              <m:r>
                                <a:rPr lang="zh-CN" altLang="en-US" b="1" i="1">
                                  <a:latin typeface="Cambria Math" panose="02040503050406030204" pitchFamily="18" charset="0"/>
                                </a:rPr>
                                <m:t>𝑪</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𝑪</m:t>
                                  </m:r>
                                </m:e>
                                <m:sub>
                                  <m:r>
                                    <a:rPr lang="zh-CN" altLang="en-US" b="1" i="0">
                                      <a:latin typeface="Cambria Math" panose="02040503050406030204" pitchFamily="18" charset="0"/>
                                    </a:rPr>
                                    <m:t>𝟎</m:t>
                                  </m:r>
                                </m:sub>
                              </m:sSub>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𝒅</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0">
                                      <a:latin typeface="Cambria Math" panose="02040503050406030204" pitchFamily="18" charset="0"/>
                                    </a:rPr>
                                    <m:t>𝟎</m:t>
                                  </m:r>
                                </m:sub>
                              </m:sSub>
                            </m:den>
                          </m:f>
                          <m:r>
                            <a:rPr lang="zh-CN" altLang="en-US" b="1" i="0">
                              <a:latin typeface="Cambria Math" panose="02040503050406030204" pitchFamily="18" charset="0"/>
                            </a:rPr>
                            <m:t>[</m:t>
                          </m:r>
                          <m:r>
                            <a:rPr lang="zh-CN" altLang="en-US" b="1" i="0">
                              <a:latin typeface="Cambria Math" panose="02040503050406030204" pitchFamily="18" charset="0"/>
                            </a:rPr>
                            <m:t>𝟏</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𝒅</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0">
                                      <a:latin typeface="Cambria Math" panose="02040503050406030204" pitchFamily="18" charset="0"/>
                                    </a:rPr>
                                    <m:t>𝟎</m:t>
                                  </m:r>
                                </m:sub>
                              </m:sSub>
                            </m:den>
                          </m:f>
                          <m:r>
                            <a:rPr lang="zh-CN" altLang="en-US" b="1" i="0">
                              <a:latin typeface="Cambria Math" panose="02040503050406030204" pitchFamily="18" charset="0"/>
                            </a:rPr>
                            <m:t>+</m:t>
                          </m:r>
                          <m:sSup>
                            <m:sSupPr>
                              <m:ctrlPr>
                                <a:rPr lang="zh-CN" altLang="en-US" b="1" i="1">
                                  <a:latin typeface="Cambria Math" panose="02040503050406030204" pitchFamily="18" charset="0"/>
                                </a:rPr>
                              </m:ctrlPr>
                            </m:sSupPr>
                            <m:e>
                              <m:d>
                                <m:dPr>
                                  <m:ctrlPr>
                                    <a:rPr lang="zh-CN" altLang="en-US" b="1" i="1">
                                      <a:latin typeface="Cambria Math" panose="02040503050406030204" pitchFamily="18" charset="0"/>
                                    </a:rPr>
                                  </m:ctrlPr>
                                </m:dPr>
                                <m:e>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𝒅</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0">
                                              <a:latin typeface="Cambria Math" panose="02040503050406030204" pitchFamily="18" charset="0"/>
                                            </a:rPr>
                                            <m:t>𝟎</m:t>
                                          </m:r>
                                        </m:sub>
                                      </m:sSub>
                                    </m:den>
                                  </m:f>
                                </m:e>
                              </m:d>
                            </m:e>
                            <m:sup>
                              <m:r>
                                <a:rPr lang="zh-CN" altLang="en-US" b="1" i="0">
                                  <a:latin typeface="Cambria Math" panose="02040503050406030204" pitchFamily="18" charset="0"/>
                                </a:rPr>
                                <m:t>𝟐</m:t>
                              </m:r>
                            </m:sup>
                          </m:sSup>
                          <m:r>
                            <a:rPr lang="zh-CN" altLang="en-US" b="1" i="0">
                              <a:latin typeface="Cambria Math" panose="02040503050406030204" pitchFamily="18" charset="0"/>
                            </a:rPr>
                            <m:t>+</m:t>
                          </m:r>
                          <m:sSup>
                            <m:sSupPr>
                              <m:ctrlPr>
                                <a:rPr lang="zh-CN" altLang="en-US" b="1" i="1">
                                  <a:latin typeface="Cambria Math" panose="02040503050406030204" pitchFamily="18" charset="0"/>
                                </a:rPr>
                              </m:ctrlPr>
                            </m:sSupPr>
                            <m:e>
                              <m:d>
                                <m:dPr>
                                  <m:ctrlPr>
                                    <a:rPr lang="zh-CN" altLang="en-US" b="1" i="1">
                                      <a:latin typeface="Cambria Math" panose="02040503050406030204" pitchFamily="18" charset="0"/>
                                    </a:rPr>
                                  </m:ctrlPr>
                                </m:dPr>
                                <m:e>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𝒅</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0">
                                              <a:latin typeface="Cambria Math" panose="02040503050406030204" pitchFamily="18" charset="0"/>
                                            </a:rPr>
                                            <m:t>𝟎</m:t>
                                          </m:r>
                                        </m:sub>
                                      </m:sSub>
                                    </m:den>
                                  </m:f>
                                </m:e>
                              </m:d>
                            </m:e>
                            <m:sup>
                              <m:r>
                                <a:rPr lang="zh-CN" altLang="en-US" b="1" i="0">
                                  <a:latin typeface="Cambria Math" panose="02040503050406030204" pitchFamily="18" charset="0"/>
                                </a:rPr>
                                <m:t>𝟑</m:t>
                              </m:r>
                            </m:sup>
                          </m:sSup>
                          <m:r>
                            <a:rPr lang="zh-CN" altLang="en-US" b="1" i="0">
                              <a:latin typeface="Cambria Math" panose="02040503050406030204" pitchFamily="18" charset="0"/>
                            </a:rPr>
                            <m:t>+⋯</m:t>
                          </m:r>
                          <m:r>
                            <m:rPr>
                              <m:nor/>
                            </m:rPr>
                            <a:rPr lang="zh-CN" altLang="en-US" b="1" i="1">
                              <a:latin typeface="Cambria Math" panose="02040503050406030204" pitchFamily="18" charset="0"/>
                            </a:rPr>
                            <m:t> </m:t>
                          </m:r>
                        </m:e>
                      </m:d>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2339752" y="2359362"/>
                <a:ext cx="4507581" cy="82445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005178" y="4032070"/>
                <a:ext cx="1133644" cy="665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smtClean="0">
                              <a:solidFill>
                                <a:srgbClr val="FF0000"/>
                              </a:solidFill>
                              <a:latin typeface="Cambria Math" panose="02040503050406030204" pitchFamily="18" charset="0"/>
                            </a:rPr>
                          </m:ctrlPr>
                        </m:fPr>
                        <m:num>
                          <m:r>
                            <a:rPr lang="zh-CN" altLang="en-US" b="1" i="1">
                              <a:solidFill>
                                <a:srgbClr val="FF0000"/>
                              </a:solidFill>
                              <a:latin typeface="Cambria Math" panose="02040503050406030204" pitchFamily="18" charset="0"/>
                            </a:rPr>
                            <m:t>𝜟</m:t>
                          </m:r>
                          <m:r>
                            <a:rPr lang="zh-CN" altLang="en-US" b="1" i="1">
                              <a:solidFill>
                                <a:srgbClr val="FF0000"/>
                              </a:solidFill>
                              <a:latin typeface="Cambria Math" panose="02040503050406030204" pitchFamily="18" charset="0"/>
                            </a:rPr>
                            <m:t>𝑪</m:t>
                          </m:r>
                        </m:num>
                        <m:den>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𝑪</m:t>
                              </m:r>
                            </m:e>
                            <m:sub>
                              <m:r>
                                <a:rPr lang="zh-CN" altLang="en-US" b="1" i="0">
                                  <a:solidFill>
                                    <a:srgbClr val="FF0000"/>
                                  </a:solidFill>
                                  <a:latin typeface="Cambria Math" panose="02040503050406030204" pitchFamily="18" charset="0"/>
                                </a:rPr>
                                <m:t>𝟎</m:t>
                              </m:r>
                            </m:sub>
                          </m:sSub>
                        </m:den>
                      </m:f>
                      <m:r>
                        <a:rPr lang="zh-CN" altLang="en-US" b="1" i="0">
                          <a:solidFill>
                            <a:srgbClr val="FF0000"/>
                          </a:solidFill>
                          <a:latin typeface="Cambria Math" panose="02040503050406030204" pitchFamily="18" charset="0"/>
                        </a:rPr>
                        <m:t>≈</m:t>
                      </m:r>
                      <m:f>
                        <m:fPr>
                          <m:ctrlPr>
                            <a:rPr lang="zh-CN" altLang="en-US" b="1" i="1">
                              <a:solidFill>
                                <a:srgbClr val="FF0000"/>
                              </a:solidFill>
                              <a:latin typeface="Cambria Math" panose="02040503050406030204" pitchFamily="18" charset="0"/>
                            </a:rPr>
                          </m:ctrlPr>
                        </m:fPr>
                        <m:num>
                          <m:r>
                            <a:rPr lang="zh-CN" altLang="en-US" b="1" i="0">
                              <a:solidFill>
                                <a:srgbClr val="FF0000"/>
                              </a:solidFill>
                              <a:latin typeface="Cambria Math" panose="02040503050406030204" pitchFamily="18" charset="0"/>
                            </a:rPr>
                            <m:t>𝚫</m:t>
                          </m:r>
                          <m:r>
                            <a:rPr lang="zh-CN" altLang="en-US" b="1" i="1">
                              <a:solidFill>
                                <a:srgbClr val="FF0000"/>
                              </a:solidFill>
                              <a:latin typeface="Cambria Math" panose="02040503050406030204" pitchFamily="18" charset="0"/>
                            </a:rPr>
                            <m:t>𝒅</m:t>
                          </m:r>
                        </m:num>
                        <m:den>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𝒅</m:t>
                              </m:r>
                            </m:e>
                            <m:sub>
                              <m:r>
                                <a:rPr lang="zh-CN" altLang="en-US" b="1" i="0">
                                  <a:solidFill>
                                    <a:srgbClr val="FF0000"/>
                                  </a:solidFill>
                                  <a:latin typeface="Cambria Math" panose="02040503050406030204" pitchFamily="18" charset="0"/>
                                </a:rPr>
                                <m:t>𝟎</m:t>
                              </m:r>
                            </m:sub>
                          </m:sSub>
                        </m:den>
                      </m:f>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4005178" y="4032070"/>
                <a:ext cx="1133644" cy="665118"/>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61079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41659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电容式传感器的工作原理</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11" name="矩形 10"/>
          <p:cNvSpPr/>
          <p:nvPr/>
        </p:nvSpPr>
        <p:spPr>
          <a:xfrm>
            <a:off x="228600" y="1870016"/>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将</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电容变化与引起该变化的位移变化之比</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定义为电容传感器的灵敏度，其可以表示为：</a:t>
            </a: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如果只考虑二次非线性项，忽略其他高次项，则非线性误差为：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9" name="矩形 18"/>
          <p:cNvSpPr/>
          <p:nvPr/>
        </p:nvSpPr>
        <p:spPr>
          <a:xfrm>
            <a:off x="890585" y="1338322"/>
            <a:ext cx="27813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变极距型电容式传感器</a:t>
            </a:r>
          </a:p>
        </p:txBody>
      </p:sp>
      <p:sp>
        <p:nvSpPr>
          <p:cNvPr id="20" name="七角星 19"/>
          <p:cNvSpPr/>
          <p:nvPr/>
        </p:nvSpPr>
        <p:spPr>
          <a:xfrm>
            <a:off x="386529"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635896" y="2608680"/>
                <a:ext cx="2008691" cy="664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𝑺</m:t>
                          </m:r>
                        </m:e>
                        <m:sub>
                          <m:r>
                            <a:rPr lang="zh-CN" altLang="en-US" b="1" i="1">
                              <a:solidFill>
                                <a:srgbClr val="FF0000"/>
                              </a:solidFill>
                              <a:latin typeface="Cambria Math" panose="02040503050406030204" pitchFamily="18" charset="0"/>
                            </a:rPr>
                            <m:t>𝑪</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𝑪</m:t>
                          </m:r>
                          <m:r>
                            <a:rPr lang="en-US" altLang="zh-CN" b="1" i="1" smtClean="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𝑪</m:t>
                              </m:r>
                            </m:e>
                            <m:sub>
                              <m:r>
                                <a:rPr lang="zh-CN" altLang="en-US" b="1">
                                  <a:latin typeface="Cambria Math" panose="02040503050406030204" pitchFamily="18" charset="0"/>
                                </a:rPr>
                                <m:t>𝟎</m:t>
                              </m:r>
                            </m:sub>
                          </m:sSub>
                        </m:num>
                        <m:den>
                          <m:r>
                            <a:rPr lang="zh-CN" altLang="en-US" b="1" i="0">
                              <a:latin typeface="Cambria Math" panose="02040503050406030204" pitchFamily="18" charset="0"/>
                            </a:rPr>
                            <m:t>𝚫</m:t>
                          </m:r>
                          <m:r>
                            <a:rPr lang="zh-CN" altLang="en-US" b="1" i="1">
                              <a:latin typeface="Cambria Math" panose="02040503050406030204" pitchFamily="18" charset="0"/>
                            </a:rPr>
                            <m:t>𝒅</m:t>
                          </m:r>
                        </m:den>
                      </m:f>
                      <m:r>
                        <a:rPr lang="zh-CN" altLang="en-US" b="1" i="0" smtClean="0">
                          <a:solidFill>
                            <a:srgbClr val="FF0000"/>
                          </a:solidFill>
                          <a:latin typeface="Cambria Math" panose="02040503050406030204" pitchFamily="18" charset="0"/>
                        </a:rPr>
                        <m:t>=</m:t>
                      </m:r>
                      <m:f>
                        <m:fPr>
                          <m:ctrlPr>
                            <a:rPr lang="zh-CN" altLang="en-US" b="1" i="1">
                              <a:solidFill>
                                <a:srgbClr val="FF0000"/>
                              </a:solidFill>
                              <a:latin typeface="Cambria Math" panose="02040503050406030204" pitchFamily="18" charset="0"/>
                            </a:rPr>
                          </m:ctrlPr>
                        </m:fPr>
                        <m:num>
                          <m:r>
                            <a:rPr lang="zh-CN" altLang="en-US" b="1" i="0">
                              <a:solidFill>
                                <a:srgbClr val="FF0000"/>
                              </a:solidFill>
                              <a:latin typeface="Cambria Math" panose="02040503050406030204" pitchFamily="18" charset="0"/>
                            </a:rPr>
                            <m:t>𝟏</m:t>
                          </m:r>
                        </m:num>
                        <m:den>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𝒅</m:t>
                              </m:r>
                            </m:e>
                            <m:sub>
                              <m:r>
                                <a:rPr lang="zh-CN" altLang="en-US" b="1" i="0">
                                  <a:solidFill>
                                    <a:srgbClr val="FF0000"/>
                                  </a:solidFill>
                                  <a:latin typeface="Cambria Math" panose="02040503050406030204" pitchFamily="18" charset="0"/>
                                </a:rPr>
                                <m:t>𝟎</m:t>
                              </m:r>
                            </m:sub>
                          </m:sSub>
                        </m:den>
                      </m:f>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3635896" y="2608680"/>
                <a:ext cx="2008691" cy="66499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126184" y="3651250"/>
                <a:ext cx="4891631" cy="7018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𝜹</m:t>
                          </m:r>
                        </m:e>
                        <m:sub>
                          <m:r>
                            <a:rPr lang="zh-CN" altLang="en-US" b="1" i="0">
                              <a:solidFill>
                                <a:srgbClr val="FF0000"/>
                              </a:solidFill>
                              <a:latin typeface="Cambria Math" panose="02040503050406030204" pitchFamily="18" charset="0"/>
                            </a:rPr>
                            <m:t>𝐋</m:t>
                          </m:r>
                        </m:sub>
                      </m:sSub>
                      <m:r>
                        <a:rPr lang="zh-CN" altLang="en-US" b="1" i="0">
                          <a:solidFill>
                            <a:srgbClr val="FF0000"/>
                          </a:solidFill>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m:t>
                          </m:r>
                          <m:sSup>
                            <m:sSupPr>
                              <m:ctrlPr>
                                <a:rPr lang="zh-CN" altLang="en-US" b="1" i="1">
                                  <a:latin typeface="Cambria Math" panose="02040503050406030204" pitchFamily="18" charset="0"/>
                                </a:rPr>
                              </m:ctrlPr>
                            </m:sSupPr>
                            <m:e>
                              <m:r>
                                <a:rPr lang="en-US" altLang="zh-CN" b="1" i="1">
                                  <a:latin typeface="Cambria Math" panose="02040503050406030204" pitchFamily="18" charset="0"/>
                                </a:rPr>
                                <m:t>(</m:t>
                              </m:r>
                              <m:r>
                                <a:rPr lang="zh-CN" altLang="en-US" b="1">
                                  <a:latin typeface="Cambria Math" panose="02040503050406030204" pitchFamily="18" charset="0"/>
                                </a:rPr>
                                <m:t>𝚫</m:t>
                              </m:r>
                              <m:f>
                                <m:fPr>
                                  <m:type m:val="lin"/>
                                  <m:ctrlPr>
                                    <a:rPr lang="zh-CN" altLang="en-US" b="1" i="1">
                                      <a:latin typeface="Cambria Math" panose="02040503050406030204" pitchFamily="18" charset="0"/>
                                    </a:rPr>
                                  </m:ctrlPr>
                                </m:fPr>
                                <m:num>
                                  <m:r>
                                    <a:rPr lang="zh-CN" altLang="en-US" b="1" i="1">
                                      <a:latin typeface="Cambria Math" panose="02040503050406030204" pitchFamily="18" charset="0"/>
                                    </a:rPr>
                                    <m:t>𝒅</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a:latin typeface="Cambria Math" panose="02040503050406030204" pitchFamily="18" charset="0"/>
                                        </a:rPr>
                                        <m:t>𝟎</m:t>
                                      </m:r>
                                    </m:sub>
                                  </m:sSub>
                                </m:den>
                              </m:f>
                              <m:r>
                                <a:rPr lang="en-US" altLang="zh-CN" b="1" i="1" smtClean="0">
                                  <a:latin typeface="Cambria Math" panose="02040503050406030204" pitchFamily="18" charset="0"/>
                                </a:rPr>
                                <m:t>)</m:t>
                              </m:r>
                            </m:e>
                            <m:sup>
                              <m:r>
                                <a:rPr lang="zh-CN" altLang="en-US" b="1" i="0">
                                  <a:latin typeface="Cambria Math" panose="02040503050406030204" pitchFamily="18" charset="0"/>
                                </a:rPr>
                                <m:t>𝟐</m:t>
                              </m:r>
                            </m:sup>
                          </m:sSup>
                          <m:r>
                            <a:rPr lang="zh-CN" altLang="en-US" b="1" i="0">
                              <a:latin typeface="Cambria Math" panose="02040503050406030204" pitchFamily="18" charset="0"/>
                            </a:rPr>
                            <m:t>∣</m:t>
                          </m:r>
                        </m:num>
                        <m:den>
                          <m:r>
                            <a:rPr lang="zh-CN" altLang="en-US" b="1" i="0">
                              <a:latin typeface="Cambria Math" panose="02040503050406030204" pitchFamily="18" charset="0"/>
                            </a:rPr>
                            <m:t>∣</m:t>
                          </m:r>
                          <m:r>
                            <a:rPr lang="zh-CN" altLang="en-US" b="1" i="0">
                              <a:latin typeface="Cambria Math" panose="02040503050406030204" pitchFamily="18" charset="0"/>
                            </a:rPr>
                            <m:t>𝚫</m:t>
                          </m:r>
                          <m:f>
                            <m:fPr>
                              <m:type m:val="lin"/>
                              <m:ctrlPr>
                                <a:rPr lang="zh-CN" altLang="en-US" b="1" i="1">
                                  <a:latin typeface="Cambria Math" panose="02040503050406030204" pitchFamily="18" charset="0"/>
                                </a:rPr>
                              </m:ctrlPr>
                            </m:fPr>
                            <m:num>
                              <m:r>
                                <a:rPr lang="zh-CN" altLang="en-US" b="1" i="1">
                                  <a:latin typeface="Cambria Math" panose="02040503050406030204" pitchFamily="18" charset="0"/>
                                </a:rPr>
                                <m:t>𝒅</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0">
                                      <a:latin typeface="Cambria Math" panose="02040503050406030204" pitchFamily="18" charset="0"/>
                                    </a:rPr>
                                    <m:t>𝟎</m:t>
                                  </m:r>
                                </m:sub>
                              </m:sSub>
                            </m:den>
                          </m:f>
                          <m:r>
                            <a:rPr lang="zh-CN" altLang="en-US" b="1" i="0">
                              <a:latin typeface="Cambria Math" panose="02040503050406030204" pitchFamily="18" charset="0"/>
                            </a:rPr>
                            <m:t>∣</m:t>
                          </m:r>
                        </m:den>
                      </m:f>
                      <m:r>
                        <a:rPr lang="zh-CN" altLang="en-US" b="1" i="0">
                          <a:latin typeface="Cambria Math" panose="02040503050406030204" pitchFamily="18" charset="0"/>
                        </a:rPr>
                        <m:t>×</m:t>
                      </m:r>
                      <m:r>
                        <a:rPr lang="zh-CN" altLang="en-US" b="1" i="0">
                          <a:latin typeface="Cambria Math" panose="02040503050406030204" pitchFamily="18" charset="0"/>
                        </a:rPr>
                        <m:t>𝟏𝟎𝟎</m:t>
                      </m:r>
                      <m:r>
                        <a:rPr lang="zh-CN" altLang="en-US" b="1" i="0">
                          <a:latin typeface="Cambria Math" panose="02040503050406030204" pitchFamily="18" charset="0"/>
                        </a:rPr>
                        <m:t>%=∣</m:t>
                      </m:r>
                      <m:r>
                        <a:rPr lang="zh-CN" altLang="en-US" b="1" i="0" smtClean="0">
                          <a:solidFill>
                            <a:srgbClr val="FF0000"/>
                          </a:solidFill>
                          <a:latin typeface="Cambria Math" panose="02040503050406030204" pitchFamily="18" charset="0"/>
                        </a:rPr>
                        <m:t>𝚫</m:t>
                      </m:r>
                      <m:f>
                        <m:fPr>
                          <m:type m:val="lin"/>
                          <m:ctrlPr>
                            <a:rPr lang="zh-CN" altLang="en-US" b="1" i="1">
                              <a:solidFill>
                                <a:srgbClr val="FF0000"/>
                              </a:solidFill>
                              <a:latin typeface="Cambria Math" panose="02040503050406030204" pitchFamily="18" charset="0"/>
                            </a:rPr>
                          </m:ctrlPr>
                        </m:fPr>
                        <m:num>
                          <m:r>
                            <a:rPr lang="zh-CN" altLang="en-US" b="1" i="1">
                              <a:solidFill>
                                <a:srgbClr val="FF0000"/>
                              </a:solidFill>
                              <a:latin typeface="Cambria Math" panose="02040503050406030204" pitchFamily="18" charset="0"/>
                            </a:rPr>
                            <m:t>𝒅</m:t>
                          </m:r>
                        </m:num>
                        <m:den>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𝒅</m:t>
                              </m:r>
                            </m:e>
                            <m:sub>
                              <m:r>
                                <a:rPr lang="zh-CN" altLang="en-US" b="1" i="0">
                                  <a:solidFill>
                                    <a:srgbClr val="FF0000"/>
                                  </a:solidFill>
                                  <a:latin typeface="Cambria Math" panose="02040503050406030204" pitchFamily="18" charset="0"/>
                                </a:rPr>
                                <m:t>𝟎</m:t>
                              </m:r>
                            </m:sub>
                          </m:sSub>
                        </m:den>
                      </m:f>
                      <m:r>
                        <a:rPr lang="zh-CN" altLang="en-US" b="1" i="0">
                          <a:solidFill>
                            <a:srgbClr val="FF0000"/>
                          </a:solidFill>
                          <a:latin typeface="Cambria Math" panose="02040503050406030204" pitchFamily="18" charset="0"/>
                        </a:rPr>
                        <m:t>∣×</m:t>
                      </m:r>
                      <m:r>
                        <a:rPr lang="zh-CN" altLang="en-US" b="1" i="0">
                          <a:solidFill>
                            <a:srgbClr val="FF0000"/>
                          </a:solidFill>
                          <a:latin typeface="Cambria Math" panose="02040503050406030204" pitchFamily="18" charset="0"/>
                        </a:rPr>
                        <m:t>𝟏𝟎𝟎</m:t>
                      </m:r>
                      <m:r>
                        <a:rPr lang="zh-CN" altLang="en-US" b="1" i="0">
                          <a:solidFill>
                            <a:srgbClr val="FF0000"/>
                          </a:solidFill>
                          <a:latin typeface="Cambria Math" panose="02040503050406030204" pitchFamily="18" charset="0"/>
                        </a:rPr>
                        <m:t>%</m:t>
                      </m:r>
                    </m:oMath>
                  </m:oMathPara>
                </a14:m>
                <a:endParaRPr lang="zh-CN" altLang="en-US" b="1" dirty="0">
                  <a:solidFill>
                    <a:srgbClr val="FF000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2126184" y="3651250"/>
                <a:ext cx="4891631" cy="70185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753222" y="4263938"/>
                <a:ext cx="3170996" cy="369332"/>
              </a:xfrm>
              <a:prstGeom prst="rect">
                <a:avLst/>
              </a:prstGeom>
            </p:spPr>
            <p:txBody>
              <a:bodyPr wrap="none">
                <a:spAutoFit/>
              </a:bodyPr>
              <a:lstStyle/>
              <a:p>
                <a14:m>
                  <m:oMath xmlns:m="http://schemas.openxmlformats.org/officeDocument/2006/math">
                    <m:r>
                      <a:rPr lang="en-US" altLang="zh-CN" b="1" i="1" smtClean="0">
                        <a:solidFill>
                          <a:srgbClr val="FF0000"/>
                        </a:solidFill>
                        <a:latin typeface="Cambria Math" panose="02040503050406030204" pitchFamily="18" charset="0"/>
                        <a:ea typeface="微软雅黑" panose="020B0503020204020204" pitchFamily="34" charset="-122"/>
                      </a:rPr>
                      <m:t>𝜟</m:t>
                    </m:r>
                    <m:r>
                      <a:rPr lang="en-US" altLang="zh-CN" b="1" i="1" smtClean="0">
                        <a:solidFill>
                          <a:srgbClr val="FF0000"/>
                        </a:solidFill>
                        <a:latin typeface="Cambria Math" panose="02040503050406030204" pitchFamily="18" charset="0"/>
                        <a:ea typeface="微软雅黑" panose="020B0503020204020204" pitchFamily="34" charset="-122"/>
                      </a:rPr>
                      <m:t>𝒅</m:t>
                    </m:r>
                    <m:r>
                      <a:rPr lang="en-US" altLang="zh-CN" b="1">
                        <a:solidFill>
                          <a:srgbClr val="FF0000"/>
                        </a:solidFill>
                        <a:latin typeface="Cambria Math" panose="02040503050406030204" pitchFamily="18" charset="0"/>
                        <a:ea typeface="微软雅黑" panose="020B0503020204020204" pitchFamily="34" charset="-122"/>
                      </a:rPr>
                      <m:t>/</m:t>
                    </m:r>
                    <m:sSub>
                      <m:sSubPr>
                        <m:ctrlPr>
                          <a:rPr lang="zh-CN" altLang="zh-CN" b="1" i="1">
                            <a:solidFill>
                              <a:srgbClr val="FF0000"/>
                            </a:solidFill>
                            <a:latin typeface="Cambria Math" panose="02040503050406030204" pitchFamily="18" charset="0"/>
                            <a:ea typeface="微软雅黑" panose="020B0503020204020204" pitchFamily="34" charset="-122"/>
                          </a:rPr>
                        </m:ctrlPr>
                      </m:sSubPr>
                      <m:e>
                        <m:r>
                          <a:rPr lang="en-US" altLang="zh-CN" b="1" i="1">
                            <a:solidFill>
                              <a:srgbClr val="FF0000"/>
                            </a:solidFill>
                            <a:latin typeface="Cambria Math" panose="02040503050406030204" pitchFamily="18" charset="0"/>
                            <a:ea typeface="微软雅黑" panose="020B0503020204020204" pitchFamily="34" charset="-122"/>
                          </a:rPr>
                          <m:t>𝒅</m:t>
                        </m:r>
                      </m:e>
                      <m:sub>
                        <m:r>
                          <a:rPr lang="en-US" altLang="zh-CN" b="1" i="1">
                            <a:solidFill>
                              <a:srgbClr val="FF0000"/>
                            </a:solidFill>
                            <a:latin typeface="Cambria Math" panose="02040503050406030204" pitchFamily="18" charset="0"/>
                            <a:ea typeface="微软雅黑" panose="020B0503020204020204" pitchFamily="34" charset="-122"/>
                          </a:rPr>
                          <m:t>𝟎</m:t>
                        </m:r>
                      </m:sub>
                    </m:sSub>
                  </m:oMath>
                </a14:m>
                <a:r>
                  <a:rPr lang="zh-CN" altLang="zh-CN" b="1" dirty="0">
                    <a:solidFill>
                      <a:prstClr val="black"/>
                    </a:solidFill>
                    <a:latin typeface="Times New Roman" panose="02020603050405020304" pitchFamily="18" charset="0"/>
                    <a:ea typeface="微软雅黑" panose="020B0503020204020204" pitchFamily="34" charset="-122"/>
                  </a:rPr>
                  <a:t>很</a:t>
                </a:r>
                <a:r>
                  <a:rPr lang="zh-CN" altLang="zh-CN" b="1" dirty="0">
                    <a:solidFill>
                      <a:srgbClr val="FF0000"/>
                    </a:solidFill>
                    <a:latin typeface="Times New Roman" panose="02020603050405020304" pitchFamily="18" charset="0"/>
                    <a:ea typeface="微软雅黑" panose="020B0503020204020204" pitchFamily="34" charset="-122"/>
                  </a:rPr>
                  <a:t>小</a:t>
                </a:r>
                <a:r>
                  <a:rPr lang="zh-CN" altLang="zh-CN" b="1" dirty="0">
                    <a:solidFill>
                      <a:prstClr val="black"/>
                    </a:solidFill>
                    <a:latin typeface="Times New Roman" panose="02020603050405020304" pitchFamily="18" charset="0"/>
                    <a:ea typeface="微软雅黑" panose="020B0503020204020204" pitchFamily="34" charset="-122"/>
                  </a:rPr>
                  <a:t>时</a:t>
                </a:r>
                <a:r>
                  <a:rPr lang="zh-CN" altLang="en-US" b="1" dirty="0">
                    <a:solidFill>
                      <a:prstClr val="black"/>
                    </a:solidFill>
                    <a:latin typeface="Times New Roman" panose="02020603050405020304" pitchFamily="18" charset="0"/>
                    <a:ea typeface="微软雅黑" panose="020B0503020204020204" pitchFamily="34" charset="-122"/>
                  </a:rPr>
                  <a:t>，近似</a:t>
                </a:r>
                <a:r>
                  <a:rPr lang="zh-CN" altLang="en-US" b="1" dirty="0">
                    <a:solidFill>
                      <a:srgbClr val="FF0000"/>
                    </a:solidFill>
                    <a:latin typeface="Times New Roman" panose="02020603050405020304" pitchFamily="18" charset="0"/>
                    <a:ea typeface="微软雅黑" panose="020B0503020204020204" pitchFamily="34" charset="-122"/>
                  </a:rPr>
                  <a:t>线性</a:t>
                </a:r>
                <a:r>
                  <a:rPr lang="zh-CN" altLang="en-US" b="1" dirty="0">
                    <a:solidFill>
                      <a:prstClr val="black"/>
                    </a:solidFill>
                    <a:latin typeface="Times New Roman" panose="02020603050405020304" pitchFamily="18" charset="0"/>
                    <a:ea typeface="微软雅黑" panose="020B0503020204020204" pitchFamily="34" charset="-122"/>
                  </a:rPr>
                  <a:t>输出</a:t>
                </a:r>
              </a:p>
            </p:txBody>
          </p:sp>
        </mc:Choice>
        <mc:Fallback xmlns="">
          <p:sp>
            <p:nvSpPr>
              <p:cNvPr id="6" name="矩形 5"/>
              <p:cNvSpPr>
                <a:spLocks noRot="1" noChangeAspect="1" noMove="1" noResize="1" noEditPoints="1" noAdjustHandles="1" noChangeArrowheads="1" noChangeShapeType="1" noTextEdit="1"/>
              </p:cNvSpPr>
              <p:nvPr/>
            </p:nvSpPr>
            <p:spPr>
              <a:xfrm>
                <a:off x="5753222" y="4263938"/>
                <a:ext cx="3170996" cy="369332"/>
              </a:xfrm>
              <a:prstGeom prst="rect">
                <a:avLst/>
              </a:prstGeom>
              <a:blipFill>
                <a:blip r:embed="rId5"/>
                <a:stretch>
                  <a:fillRect t="-8197" r="-1154"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6855764" y="2654846"/>
                <a:ext cx="2088231" cy="646331"/>
              </a:xfrm>
              <a:prstGeom prst="rect">
                <a:avLst/>
              </a:prstGeom>
            </p:spPr>
            <p:txBody>
              <a:bodyPr wrap="square">
                <a:spAutoFit/>
              </a:bodyPr>
              <a:lstStyle/>
              <a:p>
                <a:pPr algn="ctr"/>
                <a14:m>
                  <m:oMath xmlns:m="http://schemas.openxmlformats.org/officeDocument/2006/math">
                    <m:sSub>
                      <m:sSubPr>
                        <m:ctrlPr>
                          <a:rPr lang="zh-CN" altLang="zh-CN" b="1" i="1">
                            <a:solidFill>
                              <a:srgbClr val="FF0000"/>
                            </a:solidFill>
                            <a:latin typeface="Cambria Math" panose="02040503050406030204" pitchFamily="18" charset="0"/>
                            <a:ea typeface="微软雅黑" panose="020B0503020204020204" pitchFamily="34" charset="-122"/>
                          </a:rPr>
                        </m:ctrlPr>
                      </m:sSubPr>
                      <m:e>
                        <m:r>
                          <a:rPr lang="en-US" altLang="zh-CN" b="1" i="1">
                            <a:solidFill>
                              <a:srgbClr val="FF0000"/>
                            </a:solidFill>
                            <a:latin typeface="Cambria Math" panose="02040503050406030204" pitchFamily="18" charset="0"/>
                            <a:ea typeface="微软雅黑" panose="020B0503020204020204" pitchFamily="34" charset="-122"/>
                          </a:rPr>
                          <m:t>𝒅</m:t>
                        </m:r>
                      </m:e>
                      <m:sub>
                        <m:r>
                          <a:rPr lang="en-US" altLang="zh-CN" b="1" i="1">
                            <a:solidFill>
                              <a:srgbClr val="FF0000"/>
                            </a:solidFill>
                            <a:latin typeface="Cambria Math" panose="02040503050406030204" pitchFamily="18" charset="0"/>
                            <a:ea typeface="微软雅黑" panose="020B0503020204020204" pitchFamily="34" charset="-122"/>
                          </a:rPr>
                          <m:t>𝟎</m:t>
                        </m:r>
                      </m:sub>
                    </m:sSub>
                  </m:oMath>
                </a14:m>
                <a:r>
                  <a:rPr lang="zh-CN" altLang="en-US" b="1" dirty="0">
                    <a:solidFill>
                      <a:prstClr val="black"/>
                    </a:solidFill>
                    <a:latin typeface="Times New Roman" panose="02020603050405020304" pitchFamily="18" charset="0"/>
                    <a:ea typeface="微软雅黑" panose="020B0503020204020204" pitchFamily="34" charset="-122"/>
                  </a:rPr>
                  <a:t>越</a:t>
                </a:r>
                <a:r>
                  <a:rPr lang="zh-CN" altLang="zh-CN" b="1" dirty="0">
                    <a:solidFill>
                      <a:srgbClr val="FF0000"/>
                    </a:solidFill>
                    <a:latin typeface="Times New Roman" panose="02020603050405020304" pitchFamily="18" charset="0"/>
                    <a:ea typeface="微软雅黑" panose="020B0503020204020204" pitchFamily="34" charset="-122"/>
                  </a:rPr>
                  <a:t>小</a:t>
                </a:r>
                <a:r>
                  <a:rPr lang="zh-CN" altLang="zh-CN" b="1" dirty="0">
                    <a:solidFill>
                      <a:prstClr val="black"/>
                    </a:solidFill>
                    <a:latin typeface="Times New Roman" panose="02020603050405020304" pitchFamily="18" charset="0"/>
                    <a:ea typeface="微软雅黑" panose="020B0503020204020204" pitchFamily="34" charset="-122"/>
                  </a:rPr>
                  <a:t>时</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rgbClr val="FF0000"/>
                    </a:solidFill>
                    <a:latin typeface="Times New Roman" panose="02020603050405020304" pitchFamily="18" charset="0"/>
                    <a:ea typeface="微软雅黑" panose="020B0503020204020204" pitchFamily="34" charset="-122"/>
                  </a:rPr>
                  <a:t>灵敏度</a:t>
                </a:r>
                <a:r>
                  <a:rPr lang="zh-CN" altLang="en-US" b="1" dirty="0">
                    <a:solidFill>
                      <a:prstClr val="black"/>
                    </a:solidFill>
                    <a:latin typeface="Times New Roman" panose="02020603050405020304" pitchFamily="18" charset="0"/>
                    <a:ea typeface="微软雅黑" panose="020B0503020204020204" pitchFamily="34" charset="-122"/>
                  </a:rPr>
                  <a:t>越</a:t>
                </a:r>
                <a:r>
                  <a:rPr lang="zh-CN" altLang="en-US" b="1" dirty="0">
                    <a:solidFill>
                      <a:srgbClr val="FF0000"/>
                    </a:solidFill>
                    <a:latin typeface="Times New Roman" panose="02020603050405020304" pitchFamily="18" charset="0"/>
                    <a:ea typeface="微软雅黑" panose="020B0503020204020204" pitchFamily="34" charset="-122"/>
                  </a:rPr>
                  <a:t>大</a:t>
                </a:r>
                <a:r>
                  <a:rPr lang="zh-CN" altLang="en-US" b="1" dirty="0">
                    <a:solidFill>
                      <a:prstClr val="black"/>
                    </a:solidFill>
                    <a:latin typeface="Times New Roman" panose="02020603050405020304" pitchFamily="18" charset="0"/>
                    <a:ea typeface="微软雅黑" panose="020B0503020204020204" pitchFamily="34" charset="-122"/>
                  </a:rPr>
                  <a:t>，但可能击穿</a:t>
                </a:r>
              </a:p>
            </p:txBody>
          </p:sp>
        </mc:Choice>
        <mc:Fallback xmlns="">
          <p:sp>
            <p:nvSpPr>
              <p:cNvPr id="12" name="矩形 11"/>
              <p:cNvSpPr>
                <a:spLocks noRot="1" noChangeAspect="1" noMove="1" noResize="1" noEditPoints="1" noAdjustHandles="1" noChangeArrowheads="1" noChangeShapeType="1" noTextEdit="1"/>
              </p:cNvSpPr>
              <p:nvPr/>
            </p:nvSpPr>
            <p:spPr>
              <a:xfrm>
                <a:off x="6855764" y="2654846"/>
                <a:ext cx="2088231" cy="646331"/>
              </a:xfrm>
              <a:prstGeom prst="rect">
                <a:avLst/>
              </a:prstGeom>
              <a:blipFill>
                <a:blip r:embed="rId6"/>
                <a:stretch>
                  <a:fillRect l="-1170" t="-5660" r="-1754" b="-14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07411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41659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电容式传感器的工作原理</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234498" y="1635646"/>
                <a:ext cx="8686800" cy="333559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为了在不被击穿的前提下提高灵敏度，极板间可采用</a:t>
                </a:r>
                <a:r>
                  <a:rPr lang="zh-CN" altLang="en-US" sz="16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高</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介电常数的材料（</a:t>
                </a:r>
                <a:r>
                  <a:rPr lang="zh-CN" altLang="en-US" sz="16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云</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母、</a:t>
                </a:r>
                <a:r>
                  <a:rPr lang="zh-CN" altLang="en-US" sz="16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塑料膜</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等）作介质；</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相对介电常数大，击穿电压高，起始</a:t>
                </a:r>
                <a:r>
                  <a:rPr lang="zh-CN" altLang="en-US" sz="1600"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距离</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可大大</a:t>
                </a:r>
                <a:r>
                  <a:rPr lang="zh-CN" altLang="en-US" sz="1600"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减小</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，可以大大</a:t>
                </a:r>
                <a:r>
                  <a:rPr lang="zh-CN" altLang="en-US" sz="1600"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提高灵敏度</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14:m>
                  <m:oMath xmlns:m="http://schemas.openxmlformats.org/officeDocument/2006/math">
                    <m:f>
                      <m:fPr>
                        <m:ctrlPr>
                          <a:rPr lang="zh-CN" altLang="zh-CN" sz="1600" b="1" i="1">
                            <a:latin typeface="Cambria Math" panose="02040503050406030204" pitchFamily="18" charset="0"/>
                          </a:rPr>
                        </m:ctrlPr>
                      </m:fPr>
                      <m:num>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𝒅</m:t>
                            </m:r>
                          </m:e>
                          <m:sub>
                            <m:r>
                              <a:rPr lang="en-US" altLang="zh-CN" sz="1600" b="1" i="1">
                                <a:latin typeface="Cambria Math" panose="02040503050406030204" pitchFamily="18" charset="0"/>
                              </a:rPr>
                              <m:t>𝑹</m:t>
                            </m:r>
                          </m:sub>
                        </m:sSub>
                      </m:num>
                      <m:den>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𝜺</m:t>
                            </m:r>
                          </m:e>
                          <m:sub>
                            <m:r>
                              <a:rPr lang="en-US" altLang="zh-CN" sz="1600" b="1" i="1">
                                <a:latin typeface="Cambria Math" panose="02040503050406030204" pitchFamily="18" charset="0"/>
                              </a:rPr>
                              <m:t>𝟎</m:t>
                            </m:r>
                          </m:sub>
                        </m:sSub>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𝜺</m:t>
                            </m:r>
                          </m:e>
                          <m:sub>
                            <m:r>
                              <a:rPr lang="en-US" altLang="zh-CN" sz="1600" b="1" i="1">
                                <a:latin typeface="Cambria Math" panose="02040503050406030204" pitchFamily="18" charset="0"/>
                              </a:rPr>
                              <m:t>𝑹</m:t>
                            </m:r>
                          </m:sub>
                        </m:sSub>
                      </m:den>
                    </m:f>
                  </m:oMath>
                </a14:m>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项</a:t>
                </a:r>
                <a:r>
                  <a:rPr lang="zh-CN" altLang="en-US" sz="1600"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是恒定值</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，它能使传感器的输出特性的</a:t>
                </a:r>
                <a:r>
                  <a:rPr lang="zh-CN" altLang="en-US" sz="1600"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线性度</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得到</a:t>
                </a:r>
                <a:r>
                  <a:rPr lang="zh-CN" altLang="en-US" sz="1600"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改善</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一般变极距型电容式传感器在</a:t>
                </a:r>
                <a:r>
                  <a:rPr lang="zh-CN" altLang="en-US" sz="1600"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微位移</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测量中应用最广。</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234498" y="1635646"/>
                <a:ext cx="8686800" cy="3335593"/>
              </a:xfrm>
              <a:prstGeom prst="rect">
                <a:avLst/>
              </a:prstGeom>
              <a:blipFill>
                <a:blip r:embed="rId4"/>
                <a:stretch>
                  <a:fillRect l="-140" b="-544"/>
                </a:stretch>
              </a:blipFill>
            </p:spPr>
            <p:txBody>
              <a:bodyPr/>
              <a:lstStyle/>
              <a:p>
                <a:r>
                  <a:rPr lang="zh-CN" altLang="en-US">
                    <a:noFill/>
                  </a:rPr>
                  <a:t> </a:t>
                </a:r>
              </a:p>
            </p:txBody>
          </p:sp>
        </mc:Fallback>
      </mc:AlternateContent>
      <p:sp>
        <p:nvSpPr>
          <p:cNvPr id="19" name="矩形 18"/>
          <p:cNvSpPr/>
          <p:nvPr/>
        </p:nvSpPr>
        <p:spPr>
          <a:xfrm>
            <a:off x="890585" y="1230310"/>
            <a:ext cx="27813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变极距型电容式传感器</a:t>
            </a:r>
          </a:p>
        </p:txBody>
      </p:sp>
      <p:sp>
        <p:nvSpPr>
          <p:cNvPr id="20" name="七角星 19"/>
          <p:cNvSpPr/>
          <p:nvPr/>
        </p:nvSpPr>
        <p:spPr>
          <a:xfrm>
            <a:off x="386529" y="984087"/>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601808780"/>
              </p:ext>
            </p:extLst>
          </p:nvPr>
        </p:nvGraphicFramePr>
        <p:xfrm>
          <a:off x="714893" y="2247714"/>
          <a:ext cx="2428027" cy="1628776"/>
        </p:xfrm>
        <a:graphic>
          <a:graphicData uri="http://schemas.openxmlformats.org/presentationml/2006/ole">
            <mc:AlternateContent xmlns:mc="http://schemas.openxmlformats.org/markup-compatibility/2006">
              <mc:Choice xmlns:v="urn:schemas-microsoft-com:vml" Requires="v">
                <p:oleObj name="Visio" r:id="rId5" imgW="1752649" imgH="1174581" progId="Visio.Drawing.15">
                  <p:embed/>
                </p:oleObj>
              </mc:Choice>
              <mc:Fallback>
                <p:oleObj name="Visio" r:id="rId5" imgW="1752649" imgH="1174581"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893" y="2247714"/>
                        <a:ext cx="2428027" cy="1628776"/>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5" name="Rectangular Callout 7"/>
              <p:cNvSpPr/>
              <p:nvPr/>
            </p:nvSpPr>
            <p:spPr bwMode="auto">
              <a:xfrm>
                <a:off x="5728420" y="3331131"/>
                <a:ext cx="1404156" cy="468672"/>
              </a:xfrm>
              <a:prstGeom prst="wedgeRectCallout">
                <a:avLst>
                  <a:gd name="adj1" fmla="val -36719"/>
                  <a:gd name="adj2" fmla="val -74800"/>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云母的相对介电常数，</a:t>
                </a:r>
                <a14:m>
                  <m:oMath xmlns:m="http://schemas.openxmlformats.org/officeDocument/2006/math">
                    <m:sSub>
                      <m:sSubPr>
                        <m:ctrlPr>
                          <a:rPr lang="zh-CN" altLang="en-US" sz="1400" b="1" i="1" smtClean="0">
                            <a:solidFill>
                              <a:schemeClr val="tx1"/>
                            </a:solidFill>
                            <a:latin typeface="Cambria Math" panose="02040503050406030204" pitchFamily="18" charset="0"/>
                          </a:rPr>
                        </m:ctrlPr>
                      </m:sSubPr>
                      <m:e>
                        <m:r>
                          <a:rPr lang="zh-CN" altLang="en-US" sz="1400" b="1" i="1">
                            <a:solidFill>
                              <a:schemeClr val="tx1"/>
                            </a:solidFill>
                            <a:latin typeface="Cambria Math" panose="02040503050406030204" pitchFamily="18" charset="0"/>
                          </a:rPr>
                          <m:t>𝜺</m:t>
                        </m:r>
                      </m:e>
                      <m:sub>
                        <m:r>
                          <a:rPr lang="zh-CN" altLang="en-US" sz="1400" b="1" i="1">
                            <a:solidFill>
                              <a:schemeClr val="tx1"/>
                            </a:solidFill>
                            <a:latin typeface="Cambria Math" panose="02040503050406030204" pitchFamily="18" charset="0"/>
                          </a:rPr>
                          <m:t>𝑹</m:t>
                        </m:r>
                      </m:sub>
                    </m:sSub>
                  </m:oMath>
                </a14:m>
                <a:r>
                  <a:rPr lang="en-US" altLang="zh-CN" sz="1400" b="1" dirty="0">
                    <a:solidFill>
                      <a:prstClr val="black"/>
                    </a:solidFill>
                    <a:latin typeface="Times New Roman" panose="02020603050405020304" pitchFamily="18" charset="0"/>
                    <a:ea typeface="微软雅黑" panose="020B0503020204020204" pitchFamily="34" charset="-122"/>
                  </a:rPr>
                  <a:t>=7</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5" name="Rectangular Callout 7"/>
              <p:cNvSpPr>
                <a:spLocks noRot="1" noChangeAspect="1" noMove="1" noResize="1" noEditPoints="1" noAdjustHandles="1" noChangeArrowheads="1" noChangeShapeType="1" noTextEdit="1"/>
              </p:cNvSpPr>
              <p:nvPr/>
            </p:nvSpPr>
            <p:spPr bwMode="auto">
              <a:xfrm>
                <a:off x="5728420" y="3331131"/>
                <a:ext cx="1404156" cy="468672"/>
              </a:xfrm>
              <a:prstGeom prst="wedgeRectCallout">
                <a:avLst>
                  <a:gd name="adj1" fmla="val -36719"/>
                  <a:gd name="adj2" fmla="val -74800"/>
                </a:avLst>
              </a:prstGeom>
              <a:blipFill>
                <a:blip r:embed="rId7"/>
                <a:stretch>
                  <a:fillRect/>
                </a:stretch>
              </a:blipFill>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Rectangular Callout 7"/>
              <p:cNvSpPr/>
              <p:nvPr/>
            </p:nvSpPr>
            <p:spPr bwMode="auto">
              <a:xfrm>
                <a:off x="4125887" y="3331131"/>
                <a:ext cx="1347481" cy="468672"/>
              </a:xfrm>
              <a:prstGeom prst="wedgeRectCallout">
                <a:avLst>
                  <a:gd name="adj1" fmla="val 46681"/>
                  <a:gd name="adj2" fmla="val -74800"/>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zh-CN" sz="1400" b="1" dirty="0">
                    <a:solidFill>
                      <a:prstClr val="black"/>
                    </a:solidFill>
                    <a:latin typeface="Times New Roman" panose="02020603050405020304" pitchFamily="18" charset="0"/>
                    <a:ea typeface="微软雅黑" panose="020B0503020204020204" pitchFamily="34" charset="-122"/>
                  </a:rPr>
                  <a:t>空气的介电常数，</a:t>
                </a:r>
                <a14:m>
                  <m:oMath xmlns:m="http://schemas.openxmlformats.org/officeDocument/2006/math">
                    <m:sSub>
                      <m:sSubPr>
                        <m:ctrlPr>
                          <a:rPr lang="zh-CN" altLang="zh-CN" sz="1400" b="1" i="1">
                            <a:solidFill>
                              <a:prstClr val="black"/>
                            </a:solidFill>
                            <a:latin typeface="Cambria Math" panose="02040503050406030204" pitchFamily="18" charset="0"/>
                            <a:ea typeface="微软雅黑" panose="020B0503020204020204" pitchFamily="34" charset="-122"/>
                          </a:rPr>
                        </m:ctrlPr>
                      </m:sSubPr>
                      <m:e>
                        <m:r>
                          <a:rPr lang="en-US" altLang="zh-CN" sz="1400" b="1" i="1">
                            <a:solidFill>
                              <a:prstClr val="black"/>
                            </a:solidFill>
                            <a:latin typeface="Cambria Math" panose="02040503050406030204" pitchFamily="18" charset="0"/>
                            <a:ea typeface="微软雅黑" panose="020B0503020204020204" pitchFamily="34" charset="-122"/>
                          </a:rPr>
                          <m:t>𝜺</m:t>
                        </m:r>
                      </m:e>
                      <m:sub>
                        <m:r>
                          <a:rPr lang="en-US" altLang="zh-CN" sz="1400" b="1" i="1">
                            <a:solidFill>
                              <a:prstClr val="black"/>
                            </a:solidFill>
                            <a:latin typeface="Cambria Math" panose="02040503050406030204" pitchFamily="18" charset="0"/>
                            <a:ea typeface="微软雅黑" panose="020B0503020204020204" pitchFamily="34" charset="-122"/>
                          </a:rPr>
                          <m:t>𝟎</m:t>
                        </m:r>
                      </m:sub>
                    </m:sSub>
                    <m:r>
                      <a:rPr lang="en-US" altLang="zh-CN" sz="1400" b="1">
                        <a:solidFill>
                          <a:prstClr val="black"/>
                        </a:solidFill>
                        <a:latin typeface="Cambria Math" panose="02040503050406030204" pitchFamily="18" charset="0"/>
                        <a:ea typeface="微软雅黑" panose="020B0503020204020204" pitchFamily="34" charset="-122"/>
                      </a:rPr>
                      <m:t>=</m:t>
                    </m:r>
                    <m:r>
                      <a:rPr lang="en-US" altLang="zh-CN" sz="1400" b="1" i="1">
                        <a:solidFill>
                          <a:prstClr val="black"/>
                        </a:solidFill>
                        <a:latin typeface="Cambria Math" panose="02040503050406030204" pitchFamily="18" charset="0"/>
                        <a:ea typeface="微软雅黑" panose="020B0503020204020204" pitchFamily="34" charset="-122"/>
                      </a:rPr>
                      <m:t>𝟏</m:t>
                    </m:r>
                  </m:oMath>
                </a14:m>
                <a:endParaRPr lang="zh-CN" altLang="en-US" sz="1400"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6" name="Rectangular Callout 7"/>
              <p:cNvSpPr>
                <a:spLocks noRot="1" noChangeAspect="1" noMove="1" noResize="1" noEditPoints="1" noAdjustHandles="1" noChangeArrowheads="1" noChangeShapeType="1" noTextEdit="1"/>
              </p:cNvSpPr>
              <p:nvPr/>
            </p:nvSpPr>
            <p:spPr bwMode="auto">
              <a:xfrm>
                <a:off x="4125887" y="3331131"/>
                <a:ext cx="1347481" cy="468672"/>
              </a:xfrm>
              <a:prstGeom prst="wedgeRectCallout">
                <a:avLst>
                  <a:gd name="adj1" fmla="val 46681"/>
                  <a:gd name="adj2" fmla="val -74800"/>
                </a:avLst>
              </a:prstGeom>
              <a:blipFill>
                <a:blip r:embed="rId8"/>
                <a:stretch>
                  <a:fillRect/>
                </a:stretch>
              </a:blipFill>
              <a:extLst/>
            </p:spPr>
            <p:txBody>
              <a:bodyPr/>
              <a:lstStyle/>
              <a:p>
                <a:r>
                  <a:rPr lang="zh-CN" altLang="en-US">
                    <a:noFill/>
                  </a:rPr>
                  <a:t> </a:t>
                </a:r>
              </a:p>
            </p:txBody>
          </p:sp>
        </mc:Fallback>
      </mc:AlternateContent>
      <p:sp>
        <p:nvSpPr>
          <p:cNvPr id="18" name="Rectangular Callout 7"/>
          <p:cNvSpPr/>
          <p:nvPr/>
        </p:nvSpPr>
        <p:spPr bwMode="auto">
          <a:xfrm>
            <a:off x="6574870" y="2806861"/>
            <a:ext cx="1080120" cy="295393"/>
          </a:xfrm>
          <a:prstGeom prst="wedgeRectCallout">
            <a:avLst>
              <a:gd name="adj1" fmla="val -61276"/>
              <a:gd name="adj2" fmla="val -36992"/>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空气隙厚度</a:t>
            </a:r>
          </a:p>
        </p:txBody>
      </p:sp>
      <mc:AlternateContent xmlns:mc="http://schemas.openxmlformats.org/markup-compatibility/2006" xmlns:a14="http://schemas.microsoft.com/office/drawing/2010/main">
        <mc:Choice Requires="a14">
          <p:sp>
            <p:nvSpPr>
              <p:cNvPr id="7" name="矩形 6"/>
              <p:cNvSpPr/>
              <p:nvPr/>
            </p:nvSpPr>
            <p:spPr>
              <a:xfrm>
                <a:off x="4881971" y="2354975"/>
                <a:ext cx="1692899" cy="8903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𝑪</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𝑺</m:t>
                          </m:r>
                        </m:num>
                        <m:den>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1">
                                      <a:latin typeface="Cambria Math" panose="02040503050406030204" pitchFamily="18" charset="0"/>
                                    </a:rPr>
                                    <m:t>𝑹</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0">
                                      <a:latin typeface="Cambria Math" panose="02040503050406030204" pitchFamily="18" charset="0"/>
                                    </a:rPr>
                                    <m:t>𝟎</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1">
                                      <a:latin typeface="Cambria Math" panose="02040503050406030204" pitchFamily="18" charset="0"/>
                                    </a:rPr>
                                    <m:t>𝑹</m:t>
                                  </m:r>
                                </m:sub>
                              </m:sSub>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0">
                                      <a:latin typeface="Cambria Math" panose="02040503050406030204" pitchFamily="18" charset="0"/>
                                    </a:rPr>
                                    <m:t>𝟎</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0">
                                      <a:latin typeface="Cambria Math" panose="02040503050406030204" pitchFamily="18" charset="0"/>
                                    </a:rPr>
                                    <m:t>𝟎</m:t>
                                  </m:r>
                                </m:sub>
                              </m:sSub>
                            </m:den>
                          </m:f>
                        </m:den>
                      </m:f>
                    </m:oMath>
                  </m:oMathPara>
                </a14:m>
                <a:endParaRPr lang="zh-CN" altLang="en-US" b="1" dirty="0"/>
              </a:p>
            </p:txBody>
          </p:sp>
        </mc:Choice>
        <mc:Fallback xmlns="">
          <p:sp>
            <p:nvSpPr>
              <p:cNvPr id="7" name="矩形 6"/>
              <p:cNvSpPr>
                <a:spLocks noRot="1" noChangeAspect="1" noMove="1" noResize="1" noEditPoints="1" noAdjustHandles="1" noChangeArrowheads="1" noChangeShapeType="1" noTextEdit="1"/>
              </p:cNvSpPr>
              <p:nvPr/>
            </p:nvSpPr>
            <p:spPr>
              <a:xfrm>
                <a:off x="4881971" y="2354975"/>
                <a:ext cx="1692899" cy="890308"/>
              </a:xfrm>
              <a:prstGeom prst="rect">
                <a:avLst/>
              </a:prstGeom>
              <a:blipFill>
                <a:blip r:embed="rId9"/>
                <a:stretch>
                  <a:fillRect/>
                </a:stretch>
              </a:blipFill>
            </p:spPr>
            <p:txBody>
              <a:bodyPr/>
              <a:lstStyle/>
              <a:p>
                <a:r>
                  <a:rPr lang="zh-CN" altLang="en-US">
                    <a:noFill/>
                  </a:rPr>
                  <a:t> </a:t>
                </a:r>
              </a:p>
            </p:txBody>
          </p:sp>
        </mc:Fallback>
      </mc:AlternateContent>
      <p:sp>
        <p:nvSpPr>
          <p:cNvPr id="21" name="Rectangular Callout 7"/>
          <p:cNvSpPr/>
          <p:nvPr/>
        </p:nvSpPr>
        <p:spPr bwMode="auto">
          <a:xfrm>
            <a:off x="4097778" y="2855098"/>
            <a:ext cx="1080120" cy="295393"/>
          </a:xfrm>
          <a:prstGeom prst="wedgeRectCallout">
            <a:avLst>
              <a:gd name="adj1" fmla="val 81543"/>
              <a:gd name="adj2" fmla="val -58259"/>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云母片厚度</a:t>
            </a:r>
          </a:p>
        </p:txBody>
      </p:sp>
      <p:sp>
        <p:nvSpPr>
          <p:cNvPr id="22" name="Rectangular Callout 7"/>
          <p:cNvSpPr/>
          <p:nvPr/>
        </p:nvSpPr>
        <p:spPr bwMode="auto">
          <a:xfrm>
            <a:off x="6250123" y="1995686"/>
            <a:ext cx="1195742" cy="468672"/>
          </a:xfrm>
          <a:prstGeom prst="wedgeRectCallout">
            <a:avLst>
              <a:gd name="adj1" fmla="val -68825"/>
              <a:gd name="adj2" fmla="val 60731"/>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两平行板所覆盖的面积</a:t>
            </a:r>
          </a:p>
        </p:txBody>
      </p:sp>
    </p:spTree>
    <p:extLst>
      <p:ext uri="{BB962C8B-B14F-4D97-AF65-F5344CB8AC3E}">
        <p14:creationId xmlns:p14="http://schemas.microsoft.com/office/powerpoint/2010/main" val="15609070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41659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电容式传感器的工作原理</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11" name="矩形 10"/>
          <p:cNvSpPr/>
          <p:nvPr/>
        </p:nvSpPr>
        <p:spPr>
          <a:xfrm>
            <a:off x="234498" y="1822924"/>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25000"/>
              </a:lnSpc>
              <a:buClr>
                <a:schemeClr val="accent3">
                  <a:lumMod val="75000"/>
                </a:schemeClr>
              </a:buClr>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变面积型电容式传感器通常分为</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线位移</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型和</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角位移</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型两大类。</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10000"/>
              </a:lnSpc>
              <a:buClr>
                <a:schemeClr val="accent3">
                  <a:lumMod val="75000"/>
                </a:schemeClr>
              </a:buClr>
            </a:pP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）线位移变面积型电容式传感器</a:t>
            </a:r>
            <a:endParaRPr lang="en-US" altLang="zh-CN"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9" name="矩形 18"/>
          <p:cNvSpPr/>
          <p:nvPr/>
        </p:nvSpPr>
        <p:spPr>
          <a:xfrm>
            <a:off x="890585" y="1309576"/>
            <a:ext cx="27813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变面积型电容式传感器</a:t>
            </a:r>
          </a:p>
        </p:txBody>
      </p:sp>
      <p:sp>
        <p:nvSpPr>
          <p:cNvPr id="20" name="七角星 19"/>
          <p:cNvSpPr/>
          <p:nvPr/>
        </p:nvSpPr>
        <p:spPr>
          <a:xfrm>
            <a:off x="386529" y="1063353"/>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p:cNvPicPr>
            <a:picLocks noChangeAspect="1"/>
          </p:cNvPicPr>
          <p:nvPr/>
        </p:nvPicPr>
        <p:blipFill>
          <a:blip r:embed="rId3"/>
          <a:stretch>
            <a:fillRect/>
          </a:stretch>
        </p:blipFill>
        <p:spPr>
          <a:xfrm>
            <a:off x="2015716" y="2580897"/>
            <a:ext cx="1500270" cy="2028605"/>
          </a:xfrm>
          <a:prstGeom prst="rect">
            <a:avLst/>
          </a:prstGeom>
        </p:spPr>
      </p:pic>
      <mc:AlternateContent xmlns:mc="http://schemas.openxmlformats.org/markup-compatibility/2006" xmlns:a14="http://schemas.microsoft.com/office/drawing/2010/main">
        <mc:Choice Requires="a14">
          <p:sp>
            <p:nvSpPr>
              <p:cNvPr id="6" name="矩形 5"/>
              <p:cNvSpPr/>
              <p:nvPr/>
            </p:nvSpPr>
            <p:spPr>
              <a:xfrm>
                <a:off x="5220072" y="3053765"/>
                <a:ext cx="2952328" cy="1200329"/>
              </a:xfrm>
              <a:prstGeom prst="rect">
                <a:avLst/>
              </a:prstGeom>
            </p:spPr>
            <p:txBody>
              <a:bodyPr wrap="square">
                <a:spAutoFit/>
              </a:bodyPr>
              <a:lstStyle/>
              <a:p>
                <a:pPr algn="just"/>
                <a:r>
                  <a:rPr lang="zh-CN" altLang="zh-CN" b="1" dirty="0">
                    <a:solidFill>
                      <a:schemeClr val="accent1"/>
                    </a:solidFill>
                    <a:latin typeface="Times New Roman" panose="02020603050405020304" pitchFamily="18" charset="0"/>
                    <a:ea typeface="微软雅黑" panose="020B0503020204020204" pitchFamily="34" charset="-122"/>
                  </a:rPr>
                  <a:t>被测量的变化</a:t>
                </a:r>
                <a:r>
                  <a:rPr lang="zh-CN" altLang="zh-CN" b="1" dirty="0">
                    <a:solidFill>
                      <a:prstClr val="black"/>
                    </a:solidFill>
                    <a:latin typeface="Times New Roman" panose="02020603050405020304" pitchFamily="18" charset="0"/>
                    <a:ea typeface="微软雅黑" panose="020B0503020204020204" pitchFamily="34" charset="-122"/>
                  </a:rPr>
                  <a:t>会引发动极板的</a:t>
                </a:r>
                <a:r>
                  <a:rPr lang="zh-CN" altLang="zh-CN" b="1" dirty="0">
                    <a:solidFill>
                      <a:schemeClr val="accent1"/>
                    </a:solidFill>
                    <a:latin typeface="Times New Roman" panose="02020603050405020304" pitchFamily="18" charset="0"/>
                    <a:ea typeface="微软雅黑" panose="020B0503020204020204" pitchFamily="34" charset="-122"/>
                  </a:rPr>
                  <a:t>移动</a:t>
                </a:r>
                <a:r>
                  <a:rPr lang="zh-CN" altLang="zh-CN" b="1" dirty="0">
                    <a:solidFill>
                      <a:prstClr val="black"/>
                    </a:solidFill>
                    <a:latin typeface="Times New Roman" panose="02020603050405020304" pitchFamily="18" charset="0"/>
                    <a:ea typeface="微软雅黑" panose="020B0503020204020204" pitchFamily="34" charset="-122"/>
                  </a:rPr>
                  <a:t>，这种移动进而会</a:t>
                </a:r>
                <a:r>
                  <a:rPr lang="zh-CN" altLang="zh-CN" b="1" dirty="0">
                    <a:solidFill>
                      <a:schemeClr val="accent1"/>
                    </a:solidFill>
                    <a:latin typeface="Times New Roman" panose="02020603050405020304" pitchFamily="18" charset="0"/>
                    <a:ea typeface="微软雅黑" panose="020B0503020204020204" pitchFamily="34" charset="-122"/>
                  </a:rPr>
                  <a:t>改变两极板的有效覆盖面积</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𝑆</m:t>
                    </m:r>
                  </m:oMath>
                </a14:m>
                <a:r>
                  <a:rPr lang="zh-CN" altLang="zh-CN" b="1" dirty="0">
                    <a:solidFill>
                      <a:prstClr val="black"/>
                    </a:solidFill>
                    <a:latin typeface="Times New Roman" panose="02020603050405020304" pitchFamily="18" charset="0"/>
                    <a:ea typeface="微软雅黑" panose="020B0503020204020204" pitchFamily="34" charset="-122"/>
                  </a:rPr>
                  <a:t>，最终导致</a:t>
                </a:r>
                <a:r>
                  <a:rPr lang="zh-CN" altLang="zh-CN" b="1" dirty="0">
                    <a:solidFill>
                      <a:schemeClr val="accent1"/>
                    </a:solidFill>
                    <a:latin typeface="Times New Roman" panose="02020603050405020304" pitchFamily="18" charset="0"/>
                    <a:ea typeface="微软雅黑" panose="020B0503020204020204" pitchFamily="34" charset="-122"/>
                  </a:rPr>
                  <a:t>电容量的变化</a:t>
                </a:r>
                <a:r>
                  <a:rPr lang="zh-CN" altLang="en-US" b="1" dirty="0">
                    <a:solidFill>
                      <a:prstClr val="black"/>
                    </a:solidFill>
                    <a:latin typeface="Times New Roman" panose="02020603050405020304" pitchFamily="18" charset="0"/>
                    <a:ea typeface="微软雅黑" panose="020B0503020204020204" pitchFamily="34" charset="-122"/>
                  </a:rPr>
                  <a:t>。</a:t>
                </a:r>
              </a:p>
            </p:txBody>
          </p:sp>
        </mc:Choice>
        <mc:Fallback xmlns="">
          <p:sp>
            <p:nvSpPr>
              <p:cNvPr id="6" name="矩形 5"/>
              <p:cNvSpPr>
                <a:spLocks noRot="1" noChangeAspect="1" noMove="1" noResize="1" noEditPoints="1" noAdjustHandles="1" noChangeArrowheads="1" noChangeShapeType="1" noTextEdit="1"/>
              </p:cNvSpPr>
              <p:nvPr/>
            </p:nvSpPr>
            <p:spPr>
              <a:xfrm>
                <a:off x="5220072" y="3053765"/>
                <a:ext cx="2952328" cy="1200329"/>
              </a:xfrm>
              <a:prstGeom prst="rect">
                <a:avLst/>
              </a:prstGeom>
              <a:blipFill>
                <a:blip r:embed="rId4"/>
                <a:stretch>
                  <a:fillRect l="-1649" t="-3046" r="-9278" b="-71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989268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41659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电容式传感器的工作原理</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234498" y="1995686"/>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当动极板相对于定极板沿长度方向平移</a:t>
                </a:r>
                <a14:m>
                  <m:oMath xmlns:m="http://schemas.openxmlformats.org/officeDocument/2006/math">
                    <m:r>
                      <a:rPr lang="en-US" altLang="zh-CN" b="1" i="1">
                        <a:latin typeface="Cambria Math" panose="02040503050406030204" pitchFamily="18" charset="0"/>
                      </a:rPr>
                      <m:t>𝜟</m:t>
                    </m:r>
                    <m:r>
                      <a:rPr lang="en-US" altLang="zh-CN" b="1" i="1">
                        <a:latin typeface="Cambria Math" panose="02040503050406030204" pitchFamily="18" charset="0"/>
                      </a:rPr>
                      <m:t>𝒙</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时，电容变化量为：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电容相对变化量为：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电容相对变化量</a:t>
                </a:r>
                <a14:m>
                  <m:oMath xmlns:m="http://schemas.openxmlformats.org/officeDocument/2006/math">
                    <m:r>
                      <a:rPr lang="en-US" altLang="zh-CN" b="1" i="1">
                        <a:latin typeface="Cambria Math" panose="02040503050406030204" pitchFamily="18" charset="0"/>
                      </a:rPr>
                      <m:t>𝜟</m:t>
                    </m:r>
                    <m:r>
                      <a:rPr lang="en-US" altLang="zh-CN" b="1" i="1">
                        <a:latin typeface="Cambria Math" panose="02040503050406030204" pitchFamily="18" charset="0"/>
                      </a:rPr>
                      <m:t>𝑪</m:t>
                    </m:r>
                    <m:r>
                      <a:rPr lang="en-US" altLang="zh-CN" b="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𝑪</m:t>
                        </m:r>
                      </m:e>
                      <m:sub>
                        <m:r>
                          <a:rPr lang="en-US" altLang="zh-CN" b="1" i="1">
                            <a:latin typeface="Cambria Math" panose="02040503050406030204" pitchFamily="18" charset="0"/>
                          </a:rPr>
                          <m:t>𝟎</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与</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水平位移</a:t>
                </a:r>
                <a14:m>
                  <m:oMath xmlns:m="http://schemas.openxmlformats.org/officeDocument/2006/math">
                    <m:r>
                      <a:rPr lang="zh-CN" altLang="en-US" b="1" i="1">
                        <a:solidFill>
                          <a:schemeClr val="tx1"/>
                        </a:solidFill>
                        <a:latin typeface="Cambria Math" panose="02040503050406030204" pitchFamily="18" charset="0"/>
                      </a:rPr>
                      <m:t>𝜟</m:t>
                    </m:r>
                    <m:r>
                      <a:rPr lang="zh-CN" altLang="en-US" b="1" i="1">
                        <a:solidFill>
                          <a:schemeClr val="tx1"/>
                        </a:solidFill>
                        <a:latin typeface="Cambria Math" panose="02040503050406030204" pitchFamily="18" charset="0"/>
                      </a:rPr>
                      <m:t>𝒙</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呈</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线性</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关系，适合于</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测量较大</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直线</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位移；</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234498" y="1995686"/>
                <a:ext cx="8686800" cy="2862322"/>
              </a:xfrm>
              <a:prstGeom prst="rect">
                <a:avLst/>
              </a:prstGeom>
              <a:blipFill>
                <a:blip r:embed="rId3"/>
                <a:stretch>
                  <a:fillRect l="-280" b="-844"/>
                </a:stretch>
              </a:blipFill>
            </p:spPr>
            <p:txBody>
              <a:bodyPr/>
              <a:lstStyle/>
              <a:p>
                <a:r>
                  <a:rPr lang="zh-CN" altLang="en-US">
                    <a:noFill/>
                  </a:rPr>
                  <a:t> </a:t>
                </a:r>
              </a:p>
            </p:txBody>
          </p:sp>
        </mc:Fallback>
      </mc:AlternateContent>
      <p:sp>
        <p:nvSpPr>
          <p:cNvPr id="19" name="矩形 18"/>
          <p:cNvSpPr/>
          <p:nvPr/>
        </p:nvSpPr>
        <p:spPr>
          <a:xfrm>
            <a:off x="890585" y="1413817"/>
            <a:ext cx="27813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变面积型电容式传感器</a:t>
            </a:r>
          </a:p>
        </p:txBody>
      </p:sp>
      <p:sp>
        <p:nvSpPr>
          <p:cNvPr id="20" name="七角星 19"/>
          <p:cNvSpPr/>
          <p:nvPr/>
        </p:nvSpPr>
        <p:spPr>
          <a:xfrm>
            <a:off x="386529" y="116759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ular Callout 7"/>
          <p:cNvSpPr/>
          <p:nvPr/>
        </p:nvSpPr>
        <p:spPr bwMode="auto">
          <a:xfrm>
            <a:off x="6827664" y="2234802"/>
            <a:ext cx="900100" cy="355168"/>
          </a:xfrm>
          <a:prstGeom prst="wedgeRectCallout">
            <a:avLst>
              <a:gd name="adj1" fmla="val -56417"/>
              <a:gd name="adj2" fmla="val 113794"/>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初始电容</a:t>
            </a:r>
          </a:p>
        </p:txBody>
      </p:sp>
      <mc:AlternateContent xmlns:mc="http://schemas.openxmlformats.org/markup-compatibility/2006" xmlns:a14="http://schemas.microsoft.com/office/drawing/2010/main">
        <mc:Choice Requires="a14">
          <p:sp>
            <p:nvSpPr>
              <p:cNvPr id="2" name="矩形 1"/>
              <p:cNvSpPr/>
              <p:nvPr/>
            </p:nvSpPr>
            <p:spPr>
              <a:xfrm>
                <a:off x="1809159" y="2589970"/>
                <a:ext cx="5537478"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smtClean="0">
                          <a:solidFill>
                            <a:schemeClr val="tx1"/>
                          </a:solidFill>
                          <a:latin typeface="Cambria Math" panose="02040503050406030204" pitchFamily="18" charset="0"/>
                        </a:rPr>
                        <m:t>𝜟</m:t>
                      </m:r>
                      <m:r>
                        <a:rPr lang="zh-CN" altLang="en-US" b="1" i="1" smtClean="0">
                          <a:solidFill>
                            <a:schemeClr val="tx1"/>
                          </a:solidFill>
                          <a:latin typeface="Cambria Math" panose="02040503050406030204" pitchFamily="18" charset="0"/>
                        </a:rPr>
                        <m:t>𝑪</m:t>
                      </m:r>
                      <m:r>
                        <a:rPr lang="zh-CN" altLang="en-US" b="1" i="0" smtClean="0">
                          <a:solidFill>
                            <a:schemeClr val="tx1"/>
                          </a:solidFill>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0">
                                  <a:latin typeface="Cambria Math" panose="02040503050406030204" pitchFamily="18" charset="0"/>
                                </a:rPr>
                                <m:t>𝟎</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0">
                                  <a:latin typeface="Cambria Math" panose="02040503050406030204" pitchFamily="18" charset="0"/>
                                </a:rPr>
                                <m:t>𝐫</m:t>
                              </m:r>
                            </m:sub>
                          </m:sSub>
                          <m:r>
                            <a:rPr lang="zh-CN" altLang="en-US" b="1" i="1">
                              <a:latin typeface="Cambria Math" panose="02040503050406030204" pitchFamily="18" charset="0"/>
                            </a:rPr>
                            <m:t>𝒂𝒃</m:t>
                          </m:r>
                        </m:num>
                        <m:den>
                          <m:r>
                            <a:rPr lang="zh-CN" altLang="en-US" b="1" i="1">
                              <a:latin typeface="Cambria Math" panose="02040503050406030204" pitchFamily="18" charset="0"/>
                            </a:rPr>
                            <m:t>𝒅</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0">
                                  <a:latin typeface="Cambria Math" panose="02040503050406030204" pitchFamily="18" charset="0"/>
                                </a:rPr>
                                <m:t>𝟎</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0">
                                  <a:latin typeface="Cambria Math" panose="02040503050406030204" pitchFamily="18" charset="0"/>
                                </a:rPr>
                                <m:t>𝐫</m:t>
                              </m:r>
                            </m:sub>
                          </m:sSub>
                          <m:d>
                            <m:dPr>
                              <m:ctrlPr>
                                <a:rPr lang="zh-CN" altLang="en-US" b="1" i="1">
                                  <a:latin typeface="Cambria Math" panose="02040503050406030204" pitchFamily="18" charset="0"/>
                                </a:rPr>
                              </m:ctrlPr>
                            </m:dPr>
                            <m:e>
                              <m:r>
                                <a:rPr lang="zh-CN" altLang="en-US" b="1" i="1">
                                  <a:latin typeface="Cambria Math" panose="02040503050406030204" pitchFamily="18" charset="0"/>
                                </a:rPr>
                                <m:t>𝒂</m:t>
                              </m:r>
                              <m:r>
                                <a:rPr lang="zh-CN" altLang="en-US" b="1" i="0">
                                  <a:latin typeface="Cambria Math" panose="02040503050406030204" pitchFamily="18" charset="0"/>
                                </a:rPr>
                                <m:t>−</m:t>
                              </m:r>
                              <m:r>
                                <a:rPr lang="zh-CN" altLang="en-US" b="1" i="0">
                                  <a:latin typeface="Cambria Math" panose="02040503050406030204" pitchFamily="18" charset="0"/>
                                </a:rPr>
                                <m:t>𝚫</m:t>
                              </m:r>
                              <m:r>
                                <a:rPr lang="zh-CN" altLang="en-US" b="1" i="1">
                                  <a:latin typeface="Cambria Math" panose="02040503050406030204" pitchFamily="18" charset="0"/>
                                </a:rPr>
                                <m:t>𝒙</m:t>
                              </m:r>
                            </m:e>
                          </m:d>
                          <m:r>
                            <a:rPr lang="zh-CN" altLang="en-US" b="1" i="1">
                              <a:latin typeface="Cambria Math" panose="02040503050406030204" pitchFamily="18" charset="0"/>
                            </a:rPr>
                            <m:t>𝒃</m:t>
                          </m:r>
                        </m:num>
                        <m:den>
                          <m:r>
                            <a:rPr lang="zh-CN" altLang="en-US" b="1" i="1">
                              <a:latin typeface="Cambria Math" panose="02040503050406030204" pitchFamily="18" charset="0"/>
                            </a:rPr>
                            <m:t>𝒅</m:t>
                          </m:r>
                        </m:den>
                      </m:f>
                      <m:r>
                        <a:rPr lang="en-US" altLang="zh-CN" b="1" i="1" smtClean="0">
                          <a:latin typeface="Cambria Math" panose="02040503050406030204" pitchFamily="18" charset="0"/>
                        </a:rPr>
                        <m:t>=</m:t>
                      </m:r>
                      <m:f>
                        <m:fPr>
                          <m:ctrlPr>
                            <a:rPr lang="zh-CN" altLang="en-US" b="1" i="1" smtClean="0">
                              <a:solidFill>
                                <a:schemeClr val="tx1"/>
                              </a:solidFill>
                              <a:latin typeface="Cambria Math" panose="02040503050406030204" pitchFamily="18" charset="0"/>
                            </a:rPr>
                          </m:ctrlPr>
                        </m:fPr>
                        <m:num>
                          <m:sSub>
                            <m:sSubPr>
                              <m:ctrlPr>
                                <a:rPr lang="zh-CN" altLang="en-US" b="1" i="1">
                                  <a:solidFill>
                                    <a:schemeClr val="tx1"/>
                                  </a:solidFill>
                                  <a:latin typeface="Cambria Math" panose="02040503050406030204" pitchFamily="18" charset="0"/>
                                </a:rPr>
                              </m:ctrlPr>
                            </m:sSubPr>
                            <m:e>
                              <m:r>
                                <a:rPr lang="zh-CN" altLang="en-US" b="1" i="1">
                                  <a:solidFill>
                                    <a:schemeClr val="tx1"/>
                                  </a:solidFill>
                                  <a:latin typeface="Cambria Math" panose="02040503050406030204" pitchFamily="18" charset="0"/>
                                </a:rPr>
                                <m:t>𝜺</m:t>
                              </m:r>
                            </m:e>
                            <m:sub>
                              <m:r>
                                <a:rPr lang="zh-CN" altLang="en-US" b="1" i="1">
                                  <a:solidFill>
                                    <a:schemeClr val="tx1"/>
                                  </a:solidFill>
                                  <a:latin typeface="Cambria Math" panose="02040503050406030204" pitchFamily="18" charset="0"/>
                                </a:rPr>
                                <m:t>𝟎</m:t>
                              </m:r>
                            </m:sub>
                          </m:sSub>
                          <m:sSub>
                            <m:sSubPr>
                              <m:ctrlPr>
                                <a:rPr lang="zh-CN" altLang="en-US" b="1" i="1">
                                  <a:solidFill>
                                    <a:schemeClr val="tx1"/>
                                  </a:solidFill>
                                  <a:latin typeface="Cambria Math" panose="02040503050406030204" pitchFamily="18" charset="0"/>
                                </a:rPr>
                              </m:ctrlPr>
                            </m:sSubPr>
                            <m:e>
                              <m:r>
                                <a:rPr lang="zh-CN" altLang="en-US" b="1" i="1">
                                  <a:solidFill>
                                    <a:schemeClr val="tx1"/>
                                  </a:solidFill>
                                  <a:latin typeface="Cambria Math" panose="02040503050406030204" pitchFamily="18" charset="0"/>
                                </a:rPr>
                                <m:t>𝜺</m:t>
                              </m:r>
                            </m:e>
                            <m:sub>
                              <m:r>
                                <a:rPr lang="zh-CN" altLang="en-US" b="1" i="1">
                                  <a:solidFill>
                                    <a:schemeClr val="tx1"/>
                                  </a:solidFill>
                                  <a:latin typeface="Cambria Math" panose="02040503050406030204" pitchFamily="18" charset="0"/>
                                </a:rPr>
                                <m:t>𝒓</m:t>
                              </m:r>
                            </m:sub>
                          </m:sSub>
                          <m:r>
                            <a:rPr lang="zh-CN" altLang="en-US" b="1" i="1">
                              <a:solidFill>
                                <a:schemeClr val="tx1"/>
                              </a:solidFill>
                              <a:latin typeface="Cambria Math" panose="02040503050406030204" pitchFamily="18" charset="0"/>
                            </a:rPr>
                            <m:t>𝒂𝒃</m:t>
                          </m:r>
                        </m:num>
                        <m:den>
                          <m:r>
                            <a:rPr lang="zh-CN" altLang="en-US" b="1" i="1">
                              <a:solidFill>
                                <a:schemeClr val="tx1"/>
                              </a:solidFill>
                              <a:latin typeface="Cambria Math" panose="02040503050406030204" pitchFamily="18" charset="0"/>
                            </a:rPr>
                            <m:t>𝒅</m:t>
                          </m:r>
                        </m:den>
                      </m:f>
                      <m:f>
                        <m:fPr>
                          <m:ctrlPr>
                            <a:rPr lang="zh-CN" altLang="en-US" b="1" i="1">
                              <a:solidFill>
                                <a:schemeClr val="tx1"/>
                              </a:solidFill>
                              <a:latin typeface="Cambria Math" panose="02040503050406030204" pitchFamily="18" charset="0"/>
                            </a:rPr>
                          </m:ctrlPr>
                        </m:fPr>
                        <m:num>
                          <m:r>
                            <a:rPr lang="zh-CN" altLang="en-US" b="1" i="1">
                              <a:solidFill>
                                <a:schemeClr val="tx1"/>
                              </a:solidFill>
                              <a:latin typeface="Cambria Math" panose="02040503050406030204" pitchFamily="18" charset="0"/>
                            </a:rPr>
                            <m:t>𝜟</m:t>
                          </m:r>
                          <m:r>
                            <a:rPr lang="zh-CN" altLang="en-US" b="1" i="1">
                              <a:solidFill>
                                <a:schemeClr val="tx1"/>
                              </a:solidFill>
                              <a:latin typeface="Cambria Math" panose="02040503050406030204" pitchFamily="18" charset="0"/>
                            </a:rPr>
                            <m:t>𝒙</m:t>
                          </m:r>
                        </m:num>
                        <m:den>
                          <m:r>
                            <a:rPr lang="zh-CN" altLang="en-US" b="1" i="1">
                              <a:solidFill>
                                <a:schemeClr val="tx1"/>
                              </a:solidFill>
                              <a:latin typeface="Cambria Math" panose="02040503050406030204" pitchFamily="18" charset="0"/>
                            </a:rPr>
                            <m:t>𝒂</m:t>
                          </m:r>
                        </m:den>
                      </m:f>
                      <m:r>
                        <a:rPr lang="zh-CN" altLang="en-US" b="1" i="0">
                          <a:solidFill>
                            <a:schemeClr val="tx1"/>
                          </a:solidFill>
                          <a:latin typeface="Cambria Math" panose="02040503050406030204" pitchFamily="18" charset="0"/>
                        </a:rPr>
                        <m:t>=</m:t>
                      </m:r>
                      <m:sSub>
                        <m:sSubPr>
                          <m:ctrlPr>
                            <a:rPr lang="zh-CN" altLang="en-US" b="1" i="1">
                              <a:solidFill>
                                <a:schemeClr val="tx1"/>
                              </a:solidFill>
                              <a:latin typeface="Cambria Math" panose="02040503050406030204" pitchFamily="18" charset="0"/>
                            </a:rPr>
                          </m:ctrlPr>
                        </m:sSubPr>
                        <m:e>
                          <m:r>
                            <a:rPr lang="zh-CN" altLang="en-US" b="1" i="1">
                              <a:solidFill>
                                <a:schemeClr val="tx1"/>
                              </a:solidFill>
                              <a:latin typeface="Cambria Math" panose="02040503050406030204" pitchFamily="18" charset="0"/>
                            </a:rPr>
                            <m:t>𝑪</m:t>
                          </m:r>
                        </m:e>
                        <m:sub>
                          <m:r>
                            <a:rPr lang="zh-CN" altLang="en-US" b="1" i="0">
                              <a:solidFill>
                                <a:schemeClr val="tx1"/>
                              </a:solidFill>
                              <a:latin typeface="Cambria Math" panose="02040503050406030204" pitchFamily="18" charset="0"/>
                            </a:rPr>
                            <m:t>𝟎</m:t>
                          </m:r>
                        </m:sub>
                      </m:sSub>
                      <m:f>
                        <m:fPr>
                          <m:ctrlPr>
                            <a:rPr lang="zh-CN" altLang="en-US" b="1" i="1">
                              <a:solidFill>
                                <a:schemeClr val="tx1"/>
                              </a:solidFill>
                              <a:latin typeface="Cambria Math" panose="02040503050406030204" pitchFamily="18" charset="0"/>
                            </a:rPr>
                          </m:ctrlPr>
                        </m:fPr>
                        <m:num>
                          <m:r>
                            <a:rPr lang="zh-CN" altLang="en-US" b="1" i="0">
                              <a:solidFill>
                                <a:schemeClr val="tx1"/>
                              </a:solidFill>
                              <a:latin typeface="Cambria Math" panose="02040503050406030204" pitchFamily="18" charset="0"/>
                            </a:rPr>
                            <m:t>𝚫</m:t>
                          </m:r>
                          <m:r>
                            <a:rPr lang="zh-CN" altLang="en-US" b="1" i="1">
                              <a:solidFill>
                                <a:schemeClr val="tx1"/>
                              </a:solidFill>
                              <a:latin typeface="Cambria Math" panose="02040503050406030204" pitchFamily="18" charset="0"/>
                            </a:rPr>
                            <m:t>𝒙</m:t>
                          </m:r>
                        </m:num>
                        <m:den>
                          <m:r>
                            <a:rPr lang="zh-CN" altLang="en-US" b="1" i="1">
                              <a:solidFill>
                                <a:schemeClr val="tx1"/>
                              </a:solidFill>
                              <a:latin typeface="Cambria Math" panose="02040503050406030204" pitchFamily="18" charset="0"/>
                            </a:rPr>
                            <m:t>𝒂</m:t>
                          </m:r>
                        </m:den>
                      </m:f>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1809159" y="2589970"/>
                <a:ext cx="5537478" cy="62985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011590" y="3702734"/>
                <a:ext cx="1120820" cy="6594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smtClean="0">
                              <a:solidFill>
                                <a:schemeClr val="accent1"/>
                              </a:solidFill>
                              <a:latin typeface="Cambria Math" panose="02040503050406030204" pitchFamily="18" charset="0"/>
                            </a:rPr>
                          </m:ctrlPr>
                        </m:fPr>
                        <m:num>
                          <m:r>
                            <a:rPr lang="zh-CN" altLang="en-US" b="1" i="1">
                              <a:solidFill>
                                <a:schemeClr val="accent1"/>
                              </a:solidFill>
                              <a:latin typeface="Cambria Math" panose="02040503050406030204" pitchFamily="18" charset="0"/>
                            </a:rPr>
                            <m:t>𝜟</m:t>
                          </m:r>
                          <m:r>
                            <a:rPr lang="zh-CN" altLang="en-US" b="1" i="1">
                              <a:solidFill>
                                <a:schemeClr val="accent1"/>
                              </a:solidFill>
                              <a:latin typeface="Cambria Math" panose="02040503050406030204" pitchFamily="18" charset="0"/>
                            </a:rPr>
                            <m:t>𝑪</m:t>
                          </m:r>
                        </m:num>
                        <m:den>
                          <m:sSub>
                            <m:sSubPr>
                              <m:ctrlPr>
                                <a:rPr lang="zh-CN" altLang="en-US" b="1" i="1">
                                  <a:solidFill>
                                    <a:schemeClr val="accent1"/>
                                  </a:solidFill>
                                  <a:latin typeface="Cambria Math" panose="02040503050406030204" pitchFamily="18" charset="0"/>
                                </a:rPr>
                              </m:ctrlPr>
                            </m:sSubPr>
                            <m:e>
                              <m:r>
                                <a:rPr lang="zh-CN" altLang="en-US" b="1" i="1">
                                  <a:solidFill>
                                    <a:schemeClr val="accent1"/>
                                  </a:solidFill>
                                  <a:latin typeface="Cambria Math" panose="02040503050406030204" pitchFamily="18" charset="0"/>
                                </a:rPr>
                                <m:t>𝑪</m:t>
                              </m:r>
                            </m:e>
                            <m:sub>
                              <m:r>
                                <a:rPr lang="zh-CN" altLang="en-US" b="1" i="0">
                                  <a:solidFill>
                                    <a:schemeClr val="accent1"/>
                                  </a:solidFill>
                                  <a:latin typeface="Cambria Math" panose="02040503050406030204" pitchFamily="18" charset="0"/>
                                </a:rPr>
                                <m:t>𝟎</m:t>
                              </m:r>
                            </m:sub>
                          </m:sSub>
                        </m:den>
                      </m:f>
                      <m:r>
                        <a:rPr lang="zh-CN" altLang="en-US" b="1" i="0">
                          <a:solidFill>
                            <a:schemeClr val="accent1"/>
                          </a:solidFill>
                          <a:latin typeface="Cambria Math" panose="02040503050406030204" pitchFamily="18" charset="0"/>
                        </a:rPr>
                        <m:t>=</m:t>
                      </m:r>
                      <m:f>
                        <m:fPr>
                          <m:ctrlPr>
                            <a:rPr lang="zh-CN" altLang="en-US" b="1" i="1">
                              <a:solidFill>
                                <a:schemeClr val="accent1"/>
                              </a:solidFill>
                              <a:latin typeface="Cambria Math" panose="02040503050406030204" pitchFamily="18" charset="0"/>
                            </a:rPr>
                          </m:ctrlPr>
                        </m:fPr>
                        <m:num>
                          <m:r>
                            <a:rPr lang="zh-CN" altLang="en-US" b="1" i="0">
                              <a:solidFill>
                                <a:schemeClr val="accent1"/>
                              </a:solidFill>
                              <a:latin typeface="Cambria Math" panose="02040503050406030204" pitchFamily="18" charset="0"/>
                            </a:rPr>
                            <m:t>𝚫</m:t>
                          </m:r>
                          <m:r>
                            <a:rPr lang="zh-CN" altLang="en-US" b="1" i="1">
                              <a:solidFill>
                                <a:schemeClr val="accent1"/>
                              </a:solidFill>
                              <a:latin typeface="Cambria Math" panose="02040503050406030204" pitchFamily="18" charset="0"/>
                            </a:rPr>
                            <m:t>𝒙</m:t>
                          </m:r>
                        </m:num>
                        <m:den>
                          <m:r>
                            <a:rPr lang="zh-CN" altLang="en-US" b="1" i="1">
                              <a:solidFill>
                                <a:schemeClr val="accent1"/>
                              </a:solidFill>
                              <a:latin typeface="Cambria Math" panose="02040503050406030204" pitchFamily="18" charset="0"/>
                            </a:rPr>
                            <m:t>𝒂</m:t>
                          </m:r>
                        </m:den>
                      </m:f>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4011590" y="3702734"/>
                <a:ext cx="1120820" cy="659411"/>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0690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41659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电容式传感器的工作原理</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11" name="矩形 10"/>
          <p:cNvSpPr/>
          <p:nvPr/>
        </p:nvSpPr>
        <p:spPr>
          <a:xfrm>
            <a:off x="234498" y="1995686"/>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10000"/>
              </a:lnSpc>
              <a:buClr>
                <a:schemeClr val="accent3">
                  <a:lumMod val="75000"/>
                </a:schemeClr>
              </a:buClr>
            </a:pP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）角位移变面积型电容式传感器</a:t>
            </a:r>
            <a:endParaRPr lang="en-US" altLang="zh-CN"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9" name="矩形 18"/>
          <p:cNvSpPr/>
          <p:nvPr/>
        </p:nvSpPr>
        <p:spPr>
          <a:xfrm>
            <a:off x="890585" y="1413817"/>
            <a:ext cx="27813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变面积型电容式传感器</a:t>
            </a:r>
          </a:p>
        </p:txBody>
      </p:sp>
      <p:sp>
        <p:nvSpPr>
          <p:cNvPr id="20" name="七角星 19"/>
          <p:cNvSpPr/>
          <p:nvPr/>
        </p:nvSpPr>
        <p:spPr>
          <a:xfrm>
            <a:off x="386529" y="116759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p:cNvPicPr>
            <a:picLocks noChangeAspect="1"/>
          </p:cNvPicPr>
          <p:nvPr/>
        </p:nvPicPr>
        <p:blipFill>
          <a:blip r:embed="rId3"/>
          <a:stretch>
            <a:fillRect/>
          </a:stretch>
        </p:blipFill>
        <p:spPr>
          <a:xfrm>
            <a:off x="1377135" y="2345802"/>
            <a:ext cx="2268252" cy="2442733"/>
          </a:xfrm>
          <a:prstGeom prst="rect">
            <a:avLst/>
          </a:prstGeom>
        </p:spPr>
      </p:pic>
      <mc:AlternateContent xmlns:mc="http://schemas.openxmlformats.org/markup-compatibility/2006" xmlns:a14="http://schemas.microsoft.com/office/drawing/2010/main">
        <mc:Choice Requires="a14">
          <p:sp>
            <p:nvSpPr>
              <p:cNvPr id="6" name="矩形 5"/>
              <p:cNvSpPr/>
              <p:nvPr/>
            </p:nvSpPr>
            <p:spPr>
              <a:xfrm>
                <a:off x="4932040" y="3241069"/>
                <a:ext cx="3432278" cy="923330"/>
              </a:xfrm>
              <a:prstGeom prst="rect">
                <a:avLst/>
              </a:prstGeom>
            </p:spPr>
            <p:txBody>
              <a:bodyPr wrap="square">
                <a:spAutoFit/>
              </a:bodyPr>
              <a:lstStyle/>
              <a:p>
                <a:pPr algn="just" latinLnBrk="1">
                  <a:spcBef>
                    <a:spcPct val="50000"/>
                  </a:spcBef>
                </a:pPr>
                <a:r>
                  <a:rPr lang="zh-CN" altLang="en-US" b="1" dirty="0">
                    <a:solidFill>
                      <a:prstClr val="black"/>
                    </a:solidFill>
                    <a:latin typeface="Times New Roman" panose="02020603050405020304" pitchFamily="18" charset="0"/>
                    <a:ea typeface="微软雅黑" panose="020B0503020204020204" pitchFamily="34" charset="-122"/>
                  </a:rPr>
                  <a:t>当动极板有一个</a:t>
                </a:r>
                <a:r>
                  <a:rPr lang="zh-CN" altLang="en-US" b="1" dirty="0">
                    <a:solidFill>
                      <a:schemeClr val="accent1"/>
                    </a:solidFill>
                    <a:latin typeface="Times New Roman" panose="02020603050405020304" pitchFamily="18" charset="0"/>
                    <a:ea typeface="微软雅黑" panose="020B0503020204020204" pitchFamily="34" charset="-122"/>
                  </a:rPr>
                  <a:t>角位移</a:t>
                </a:r>
                <a14:m>
                  <m:oMath xmlns:m="http://schemas.openxmlformats.org/officeDocument/2006/math">
                    <m:r>
                      <a:rPr lang="en-US" altLang="zh-CN" i="1">
                        <a:latin typeface="Cambria Math" panose="02040503050406030204" pitchFamily="18" charset="0"/>
                      </a:rPr>
                      <m:t>𝜃</m:t>
                    </m:r>
                  </m:oMath>
                </a14:m>
                <a:r>
                  <a:rPr lang="zh-CN" altLang="en-US" b="1" dirty="0">
                    <a:solidFill>
                      <a:prstClr val="black"/>
                    </a:solidFill>
                    <a:latin typeface="Times New Roman" panose="02020603050405020304" pitchFamily="18" charset="0"/>
                    <a:ea typeface="微软雅黑" panose="020B0503020204020204" pitchFamily="34" charset="-122"/>
                  </a:rPr>
                  <a:t>时，与定极板间的有效覆盖</a:t>
                </a:r>
                <a:r>
                  <a:rPr lang="zh-CN" altLang="en-US" b="1" dirty="0">
                    <a:solidFill>
                      <a:schemeClr val="accent1"/>
                    </a:solidFill>
                    <a:latin typeface="Times New Roman" panose="02020603050405020304" pitchFamily="18" charset="0"/>
                    <a:ea typeface="微软雅黑" panose="020B0503020204020204" pitchFamily="34" charset="-122"/>
                  </a:rPr>
                  <a:t>面积</a:t>
                </a:r>
                <a:r>
                  <a:rPr lang="zh-CN" altLang="en-US" b="1" dirty="0">
                    <a:solidFill>
                      <a:prstClr val="black"/>
                    </a:solidFill>
                    <a:latin typeface="Times New Roman" panose="02020603050405020304" pitchFamily="18" charset="0"/>
                    <a:ea typeface="微软雅黑" panose="020B0503020204020204" pitchFamily="34" charset="-122"/>
                  </a:rPr>
                  <a:t>就</a:t>
                </a:r>
                <a:r>
                  <a:rPr lang="zh-CN" altLang="en-US" b="1" dirty="0">
                    <a:solidFill>
                      <a:schemeClr val="accent1"/>
                    </a:solidFill>
                    <a:latin typeface="Times New Roman" panose="02020603050405020304" pitchFamily="18" charset="0"/>
                    <a:ea typeface="微软雅黑" panose="020B0503020204020204" pitchFamily="34" charset="-122"/>
                  </a:rPr>
                  <a:t>改变</a:t>
                </a:r>
                <a:r>
                  <a:rPr lang="zh-CN" altLang="en-US" b="1" dirty="0">
                    <a:solidFill>
                      <a:prstClr val="black"/>
                    </a:solidFill>
                    <a:latin typeface="Times New Roman" panose="02020603050405020304" pitchFamily="18" charset="0"/>
                    <a:ea typeface="微软雅黑" panose="020B0503020204020204" pitchFamily="34" charset="-122"/>
                  </a:rPr>
                  <a:t>，从而改变了两极板间的</a:t>
                </a:r>
                <a:r>
                  <a:rPr lang="zh-CN" altLang="en-US" b="1" dirty="0">
                    <a:solidFill>
                      <a:schemeClr val="accent1"/>
                    </a:solidFill>
                    <a:latin typeface="Times New Roman" panose="02020603050405020304" pitchFamily="18" charset="0"/>
                    <a:ea typeface="微软雅黑" panose="020B0503020204020204" pitchFamily="34" charset="-122"/>
                  </a:rPr>
                  <a:t>电容</a:t>
                </a:r>
                <a:r>
                  <a:rPr lang="zh-CN" altLang="en-US" b="1" dirty="0">
                    <a:solidFill>
                      <a:prstClr val="black"/>
                    </a:solidFill>
                    <a:latin typeface="Times New Roman" panose="02020603050405020304" pitchFamily="18" charset="0"/>
                    <a:ea typeface="微软雅黑" panose="020B0503020204020204" pitchFamily="34" charset="-122"/>
                  </a:rPr>
                  <a:t>量。</a:t>
                </a:r>
              </a:p>
            </p:txBody>
          </p:sp>
        </mc:Choice>
        <mc:Fallback xmlns="">
          <p:sp>
            <p:nvSpPr>
              <p:cNvPr id="6" name="矩形 5"/>
              <p:cNvSpPr>
                <a:spLocks noRot="1" noChangeAspect="1" noMove="1" noResize="1" noEditPoints="1" noAdjustHandles="1" noChangeArrowheads="1" noChangeShapeType="1" noTextEdit="1"/>
              </p:cNvSpPr>
              <p:nvPr/>
            </p:nvSpPr>
            <p:spPr>
              <a:xfrm>
                <a:off x="4932040" y="3241069"/>
                <a:ext cx="3432278" cy="923330"/>
              </a:xfrm>
              <a:prstGeom prst="rect">
                <a:avLst/>
              </a:prstGeom>
              <a:blipFill>
                <a:blip r:embed="rId4"/>
                <a:stretch>
                  <a:fillRect l="-1421" t="-3974" r="-8171" b="-99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93782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41659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电容式传感器的工作原理</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234498" y="1779662"/>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a:t>
                </a:r>
                <a14:m>
                  <m:oMath xmlns:m="http://schemas.openxmlformats.org/officeDocument/2006/math">
                    <m:r>
                      <a:rPr lang="en-US" altLang="zh-CN" b="1" i="1">
                        <a:latin typeface="Cambria Math" panose="02040503050406030204" pitchFamily="18" charset="0"/>
                      </a:rPr>
                      <m:t>𝜽</m:t>
                    </m:r>
                    <m:r>
                      <a:rPr lang="en-US" altLang="zh-CN" b="1" i="1">
                        <a:latin typeface="Cambria Math" panose="02040503050406030204" pitchFamily="18" charset="0"/>
                      </a:rPr>
                      <m:t>=</m:t>
                    </m:r>
                    <m:r>
                      <a:rPr lang="en-US" altLang="zh-CN" b="1" i="1">
                        <a:latin typeface="Cambria Math" panose="02040503050406030204" pitchFamily="18" charset="0"/>
                      </a:rPr>
                      <m:t>𝟎</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时，初始电容量为：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当</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𝜃</m:t>
                    </m:r>
                    <m:r>
                      <a:rPr lang="en-US" altLang="zh-CN" b="1">
                        <a:solidFill>
                          <a:prstClr val="black"/>
                        </a:solidFill>
                        <a:latin typeface="Cambria Math" panose="02040503050406030204" pitchFamily="18" charset="0"/>
                        <a:ea typeface="微软雅黑" panose="020B0503020204020204" pitchFamily="34" charset="-122"/>
                      </a:rPr>
                      <m:t>≠0</m:t>
                    </m:r>
                  </m:oMath>
                </a14:m>
                <a:r>
                  <a:rPr lang="zh-CN" altLang="zh-CN" b="1" dirty="0">
                    <a:solidFill>
                      <a:prstClr val="black"/>
                    </a:solidFill>
                    <a:latin typeface="Times New Roman" panose="02020603050405020304" pitchFamily="18" charset="0"/>
                    <a:ea typeface="微软雅黑" panose="020B0503020204020204" pitchFamily="34" charset="-122"/>
                  </a:rPr>
                  <a:t>时，电容量改变为：</a:t>
                </a: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234498" y="1779662"/>
                <a:ext cx="8686800" cy="2862322"/>
              </a:xfrm>
              <a:prstGeom prst="rect">
                <a:avLst/>
              </a:prstGeom>
              <a:blipFill>
                <a:blip r:embed="rId3"/>
                <a:stretch>
                  <a:fillRect l="-280"/>
                </a:stretch>
              </a:blipFill>
            </p:spPr>
            <p:txBody>
              <a:bodyPr/>
              <a:lstStyle/>
              <a:p>
                <a:r>
                  <a:rPr lang="zh-CN" altLang="en-US">
                    <a:noFill/>
                  </a:rPr>
                  <a:t> </a:t>
                </a:r>
              </a:p>
            </p:txBody>
          </p:sp>
        </mc:Fallback>
      </mc:AlternateContent>
      <p:sp>
        <p:nvSpPr>
          <p:cNvPr id="19" name="矩形 18"/>
          <p:cNvSpPr/>
          <p:nvPr/>
        </p:nvSpPr>
        <p:spPr>
          <a:xfrm>
            <a:off x="890585" y="1269801"/>
            <a:ext cx="27813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变面积型电容式传感器</a:t>
            </a:r>
          </a:p>
        </p:txBody>
      </p:sp>
      <p:sp>
        <p:nvSpPr>
          <p:cNvPr id="20" name="七角星 19"/>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ular Callout 7"/>
          <p:cNvSpPr/>
          <p:nvPr/>
        </p:nvSpPr>
        <p:spPr bwMode="auto">
          <a:xfrm>
            <a:off x="3587994" y="2047425"/>
            <a:ext cx="900100" cy="457598"/>
          </a:xfrm>
          <a:prstGeom prst="wedgeRectCallout">
            <a:avLst>
              <a:gd name="adj1" fmla="val 80070"/>
              <a:gd name="adj2" fmla="val 74133"/>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介质相对介电常数</a:t>
            </a:r>
          </a:p>
        </p:txBody>
      </p:sp>
      <mc:AlternateContent xmlns:mc="http://schemas.openxmlformats.org/markup-compatibility/2006" xmlns:a14="http://schemas.microsoft.com/office/drawing/2010/main">
        <mc:Choice Requires="a14">
          <p:sp>
            <p:nvSpPr>
              <p:cNvPr id="15" name="Rectangular Callout 7"/>
              <p:cNvSpPr/>
              <p:nvPr/>
            </p:nvSpPr>
            <p:spPr bwMode="auto">
              <a:xfrm>
                <a:off x="5386763" y="1893947"/>
                <a:ext cx="1152128" cy="735232"/>
              </a:xfrm>
              <a:prstGeom prst="wedgeRectCallout">
                <a:avLst>
                  <a:gd name="adj1" fmla="val -70908"/>
                  <a:gd name="adj2" fmla="val 55626"/>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zh-CN" sz="1400" b="1" dirty="0">
                    <a:solidFill>
                      <a:prstClr val="black"/>
                    </a:solidFill>
                    <a:latin typeface="Times New Roman" panose="02020603050405020304" pitchFamily="18" charset="0"/>
                    <a:ea typeface="微软雅黑" panose="020B0503020204020204" pitchFamily="34" charset="-122"/>
                  </a:rPr>
                  <a:t>两极板间初始覆盖面积</a:t>
                </a:r>
                <a:br>
                  <a:rPr lang="en-US" altLang="zh-CN" sz="1400" b="1" dirty="0">
                    <a:solidFill>
                      <a:prstClr val="black"/>
                    </a:solidFill>
                    <a:latin typeface="Times New Roman" panose="02020603050405020304" pitchFamily="18" charset="0"/>
                    <a:ea typeface="微软雅黑" panose="020B0503020204020204" pitchFamily="34" charset="-122"/>
                  </a:rPr>
                </a:br>
                <a14:m>
                  <m:oMathPara xmlns:m="http://schemas.openxmlformats.org/officeDocument/2006/math">
                    <m:oMathParaPr>
                      <m:jc m:val="centerGroup"/>
                    </m:oMathParaPr>
                    <m:oMath xmlns:m="http://schemas.openxmlformats.org/officeDocument/2006/math">
                      <m:sSub>
                        <m:sSubPr>
                          <m:ctrlPr>
                            <a:rPr lang="zh-CN" altLang="zh-CN" sz="1400" b="1" i="1">
                              <a:solidFill>
                                <a:prstClr val="black"/>
                              </a:solidFill>
                              <a:latin typeface="Cambria Math" panose="02040503050406030204" pitchFamily="18" charset="0"/>
                              <a:ea typeface="微软雅黑" panose="020B0503020204020204" pitchFamily="34" charset="-122"/>
                            </a:rPr>
                          </m:ctrlPr>
                        </m:sSubPr>
                        <m:e>
                          <m:r>
                            <a:rPr lang="en-US" altLang="zh-CN" sz="1400" b="1" i="1">
                              <a:solidFill>
                                <a:prstClr val="black"/>
                              </a:solidFill>
                              <a:latin typeface="Cambria Math" panose="02040503050406030204" pitchFamily="18" charset="0"/>
                              <a:ea typeface="微软雅黑" panose="020B0503020204020204" pitchFamily="34" charset="-122"/>
                            </a:rPr>
                            <m:t>𝑺</m:t>
                          </m:r>
                        </m:e>
                        <m:sub>
                          <m:r>
                            <a:rPr lang="en-US" altLang="zh-CN" sz="1400" b="1" i="1">
                              <a:solidFill>
                                <a:prstClr val="black"/>
                              </a:solidFill>
                              <a:latin typeface="Cambria Math" panose="02040503050406030204" pitchFamily="18" charset="0"/>
                              <a:ea typeface="微软雅黑" panose="020B0503020204020204" pitchFamily="34" charset="-122"/>
                            </a:rPr>
                            <m:t>𝟎</m:t>
                          </m:r>
                        </m:sub>
                      </m:sSub>
                      <m:r>
                        <a:rPr lang="en-US" altLang="zh-CN" sz="1400" b="1">
                          <a:solidFill>
                            <a:prstClr val="black"/>
                          </a:solidFill>
                          <a:latin typeface="Cambria Math" panose="02040503050406030204" pitchFamily="18" charset="0"/>
                          <a:ea typeface="微软雅黑" panose="020B0503020204020204" pitchFamily="34" charset="-122"/>
                        </a:rPr>
                        <m:t>=</m:t>
                      </m:r>
                      <m:r>
                        <a:rPr lang="en-US" altLang="zh-CN" sz="1400" b="1" i="1">
                          <a:solidFill>
                            <a:prstClr val="black"/>
                          </a:solidFill>
                          <a:latin typeface="Cambria Math" panose="02040503050406030204" pitchFamily="18" charset="0"/>
                          <a:ea typeface="微软雅黑" panose="020B0503020204020204" pitchFamily="34" charset="-122"/>
                        </a:rPr>
                        <m:t>𝝅</m:t>
                      </m:r>
                      <m:sSup>
                        <m:sSupPr>
                          <m:ctrlPr>
                            <a:rPr lang="zh-CN" altLang="zh-CN" sz="1400" b="1" i="1">
                              <a:solidFill>
                                <a:prstClr val="black"/>
                              </a:solidFill>
                              <a:latin typeface="Cambria Math" panose="02040503050406030204" pitchFamily="18" charset="0"/>
                              <a:ea typeface="微软雅黑" panose="020B0503020204020204" pitchFamily="34" charset="-122"/>
                            </a:rPr>
                          </m:ctrlPr>
                        </m:sSupPr>
                        <m:e>
                          <m:r>
                            <a:rPr lang="en-US" altLang="zh-CN" sz="1400" b="1" i="1">
                              <a:solidFill>
                                <a:prstClr val="black"/>
                              </a:solidFill>
                              <a:latin typeface="Cambria Math" panose="02040503050406030204" pitchFamily="18" charset="0"/>
                              <a:ea typeface="微软雅黑" panose="020B0503020204020204" pitchFamily="34" charset="-122"/>
                            </a:rPr>
                            <m:t>𝒓</m:t>
                          </m:r>
                        </m:e>
                        <m:sup>
                          <m:r>
                            <a:rPr lang="en-US" altLang="zh-CN" sz="1400" b="1" i="1">
                              <a:solidFill>
                                <a:prstClr val="black"/>
                              </a:solidFill>
                              <a:latin typeface="Cambria Math" panose="02040503050406030204" pitchFamily="18" charset="0"/>
                              <a:ea typeface="微软雅黑" panose="020B0503020204020204" pitchFamily="34" charset="-122"/>
                            </a:rPr>
                            <m:t>𝟐</m:t>
                          </m:r>
                        </m:sup>
                      </m:sSup>
                      <m:r>
                        <a:rPr lang="en-US" altLang="zh-CN" sz="1400" b="1">
                          <a:solidFill>
                            <a:prstClr val="black"/>
                          </a:solidFill>
                          <a:latin typeface="Cambria Math" panose="02040503050406030204" pitchFamily="18" charset="0"/>
                          <a:ea typeface="微软雅黑" panose="020B0503020204020204" pitchFamily="34" charset="-122"/>
                        </a:rPr>
                        <m:t>/</m:t>
                      </m:r>
                      <m:r>
                        <a:rPr lang="en-US" altLang="zh-CN" sz="1400" b="1" i="1">
                          <a:solidFill>
                            <a:prstClr val="black"/>
                          </a:solidFill>
                          <a:latin typeface="Cambria Math" panose="02040503050406030204" pitchFamily="18" charset="0"/>
                          <a:ea typeface="微软雅黑" panose="020B0503020204020204" pitchFamily="34" charset="-122"/>
                        </a:rPr>
                        <m:t>𝟐</m:t>
                      </m:r>
                    </m:oMath>
                  </m:oMathPara>
                </a14:m>
                <a:endParaRPr lang="zh-CN" altLang="en-US" sz="1400"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5" name="Rectangular Callout 7"/>
              <p:cNvSpPr>
                <a:spLocks noRot="1" noChangeAspect="1" noMove="1" noResize="1" noEditPoints="1" noAdjustHandles="1" noChangeArrowheads="1" noChangeShapeType="1" noTextEdit="1"/>
              </p:cNvSpPr>
              <p:nvPr/>
            </p:nvSpPr>
            <p:spPr bwMode="auto">
              <a:xfrm>
                <a:off x="5386763" y="1893947"/>
                <a:ext cx="1152128" cy="735232"/>
              </a:xfrm>
              <a:prstGeom prst="wedgeRectCallout">
                <a:avLst>
                  <a:gd name="adj1" fmla="val -70908"/>
                  <a:gd name="adj2" fmla="val 55626"/>
                </a:avLst>
              </a:prstGeom>
              <a:blipFill>
                <a:blip r:embed="rId4"/>
                <a:stretch>
                  <a:fillRect/>
                </a:stretch>
              </a:blipFill>
              <a:extLst/>
            </p:spPr>
            <p:txBody>
              <a:bodyPr/>
              <a:lstStyle/>
              <a:p>
                <a:r>
                  <a:rPr lang="zh-CN" altLang="en-US">
                    <a:noFill/>
                  </a:rPr>
                  <a:t> </a:t>
                </a:r>
              </a:p>
            </p:txBody>
          </p:sp>
        </mc:Fallback>
      </mc:AlternateContent>
      <p:sp>
        <p:nvSpPr>
          <p:cNvPr id="16" name="Rectangular Callout 7"/>
          <p:cNvSpPr/>
          <p:nvPr/>
        </p:nvSpPr>
        <p:spPr bwMode="auto">
          <a:xfrm>
            <a:off x="5302343" y="2906384"/>
            <a:ext cx="774792" cy="504538"/>
          </a:xfrm>
          <a:prstGeom prst="wedgeRectCallout">
            <a:avLst>
              <a:gd name="adj1" fmla="val -86324"/>
              <a:gd name="adj2" fmla="val -9194"/>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两极板间距离</a:t>
            </a:r>
          </a:p>
        </p:txBody>
      </p:sp>
      <mc:AlternateContent xmlns:mc="http://schemas.openxmlformats.org/markup-compatibility/2006" xmlns:a14="http://schemas.microsoft.com/office/drawing/2010/main">
        <mc:Choice Requires="a14">
          <p:sp>
            <p:nvSpPr>
              <p:cNvPr id="2" name="矩形 1"/>
              <p:cNvSpPr/>
              <p:nvPr/>
            </p:nvSpPr>
            <p:spPr>
              <a:xfrm>
                <a:off x="3835388" y="2561405"/>
                <a:ext cx="1473224" cy="6594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𝑪</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0">
                                  <a:latin typeface="Cambria Math" panose="02040503050406030204" pitchFamily="18" charset="0"/>
                                </a:rPr>
                                <m:t>𝟎</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0">
                                  <a:latin typeface="Cambria Math" panose="02040503050406030204" pitchFamily="18" charset="0"/>
                                </a:rPr>
                                <m:t>𝐫</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𝑺</m:t>
                              </m:r>
                            </m:e>
                            <m:sub>
                              <m:r>
                                <a:rPr lang="zh-CN" altLang="en-US" b="1" i="0">
                                  <a:latin typeface="Cambria Math" panose="02040503050406030204" pitchFamily="18" charset="0"/>
                                </a:rPr>
                                <m:t>𝟎</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0">
                                  <a:latin typeface="Cambria Math" panose="02040503050406030204" pitchFamily="18" charset="0"/>
                                </a:rPr>
                                <m:t>𝟎</m:t>
                              </m:r>
                            </m:sub>
                          </m:sSub>
                        </m:den>
                      </m:f>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3835388" y="2561405"/>
                <a:ext cx="1473224" cy="65941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852651" y="3669915"/>
                <a:ext cx="3438698" cy="8877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𝑪</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d>
                            <m:dPr>
                              <m:begChr m:val=""/>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0">
                                      <a:latin typeface="Cambria Math" panose="02040503050406030204" pitchFamily="18" charset="0"/>
                                    </a:rPr>
                                    <m:t>𝟎</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1">
                                      <a:latin typeface="Cambria Math" panose="02040503050406030204" pitchFamily="18" charset="0"/>
                                    </a:rPr>
                                    <m:t>𝒓</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𝑺</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r>
                                <a:rPr lang="zh-CN" altLang="en-US" b="1" i="0">
                                  <a:latin typeface="Cambria Math" panose="02040503050406030204" pitchFamily="18" charset="0"/>
                                </a:rPr>
                                <m:t>𝟏</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𝜽</m:t>
                                  </m:r>
                                </m:num>
                                <m:den>
                                  <m:r>
                                    <a:rPr lang="zh-CN" altLang="en-US" b="1" i="1">
                                      <a:latin typeface="Cambria Math" panose="02040503050406030204" pitchFamily="18" charset="0"/>
                                    </a:rPr>
                                    <m:t>𝝅</m:t>
                                  </m:r>
                                </m:den>
                              </m:f>
                            </m:e>
                          </m:d>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0">
                                  <a:latin typeface="Cambria Math" panose="02040503050406030204" pitchFamily="18" charset="0"/>
                                </a:rPr>
                                <m:t>𝟎</m:t>
                              </m:r>
                            </m:sub>
                          </m:sSub>
                        </m:den>
                      </m:f>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𝑪</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𝑪</m:t>
                          </m:r>
                        </m:e>
                        <m:sub>
                          <m:r>
                            <a:rPr lang="zh-CN" altLang="en-US" b="1" i="0">
                              <a:latin typeface="Cambria Math" panose="02040503050406030204" pitchFamily="18" charset="0"/>
                            </a:rPr>
                            <m:t>𝟎</m:t>
                          </m:r>
                        </m:sub>
                      </m:sSub>
                      <m:f>
                        <m:fPr>
                          <m:ctrlPr>
                            <a:rPr lang="zh-CN" altLang="en-US" b="1" i="1">
                              <a:latin typeface="Cambria Math" panose="02040503050406030204" pitchFamily="18" charset="0"/>
                            </a:rPr>
                          </m:ctrlPr>
                        </m:fPr>
                        <m:num>
                          <m:r>
                            <a:rPr lang="zh-CN" altLang="en-US" b="1" i="1">
                              <a:latin typeface="Cambria Math" panose="02040503050406030204" pitchFamily="18" charset="0"/>
                            </a:rPr>
                            <m:t>𝜽</m:t>
                          </m:r>
                        </m:num>
                        <m:den>
                          <m:r>
                            <a:rPr lang="zh-CN" altLang="en-US" b="1" i="1">
                              <a:latin typeface="Cambria Math" panose="02040503050406030204" pitchFamily="18" charset="0"/>
                            </a:rPr>
                            <m:t>𝝅</m:t>
                          </m:r>
                        </m:den>
                      </m:f>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2852651" y="3669915"/>
                <a:ext cx="3438698" cy="88774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01327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41659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电容式传感器的工作原理</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234498" y="1999893"/>
                <a:ext cx="8686800" cy="251607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电容改变量为：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电容相对变化量为：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zh-CN"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传感器的</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电容相对变化量</a:t>
                </a:r>
                <a14:m>
                  <m:oMath xmlns:m="http://schemas.openxmlformats.org/officeDocument/2006/math">
                    <m:r>
                      <a:rPr lang="en-US" altLang="zh-CN" b="1" i="1">
                        <a:latin typeface="Cambria Math" panose="02040503050406030204" pitchFamily="18" charset="0"/>
                      </a:rPr>
                      <m:t>𝜟</m:t>
                    </m:r>
                    <m:r>
                      <a:rPr lang="en-US" altLang="zh-CN" b="1" i="1">
                        <a:latin typeface="Cambria Math" panose="02040503050406030204" pitchFamily="18" charset="0"/>
                      </a:rPr>
                      <m:t>𝑪</m:t>
                    </m:r>
                    <m:r>
                      <a:rPr lang="en-US" altLang="zh-CN" b="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𝑪</m:t>
                        </m:r>
                      </m:e>
                      <m:sub>
                        <m:r>
                          <a:rPr lang="en-US" altLang="zh-CN" b="1" i="1">
                            <a:latin typeface="Cambria Math" panose="02040503050406030204" pitchFamily="18" charset="0"/>
                          </a:rPr>
                          <m:t>𝟎</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与</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角位移</a:t>
                </a:r>
                <a14:m>
                  <m:oMath xmlns:m="http://schemas.openxmlformats.org/officeDocument/2006/math">
                    <m:r>
                      <a:rPr lang="zh-CN" altLang="en-US" b="1" i="1">
                        <a:solidFill>
                          <a:schemeClr val="tx1"/>
                        </a:solidFill>
                        <a:latin typeface="Cambria Math" panose="02040503050406030204" pitchFamily="18" charset="0"/>
                      </a:rPr>
                      <m:t>𝜽</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呈</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线性</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关系。</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234498" y="1999893"/>
                <a:ext cx="8686800" cy="2516073"/>
              </a:xfrm>
              <a:prstGeom prst="rect">
                <a:avLst/>
              </a:prstGeom>
              <a:blipFill>
                <a:blip r:embed="rId3"/>
                <a:stretch>
                  <a:fillRect l="-280" b="-1199"/>
                </a:stretch>
              </a:blipFill>
            </p:spPr>
            <p:txBody>
              <a:bodyPr/>
              <a:lstStyle/>
              <a:p>
                <a:r>
                  <a:rPr lang="zh-CN" altLang="en-US">
                    <a:noFill/>
                  </a:rPr>
                  <a:t> </a:t>
                </a:r>
              </a:p>
            </p:txBody>
          </p:sp>
        </mc:Fallback>
      </mc:AlternateContent>
      <p:sp>
        <p:nvSpPr>
          <p:cNvPr id="19" name="矩形 18"/>
          <p:cNvSpPr/>
          <p:nvPr/>
        </p:nvSpPr>
        <p:spPr>
          <a:xfrm>
            <a:off x="890585" y="1374326"/>
            <a:ext cx="27813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变面积型电容式传感器</a:t>
            </a:r>
          </a:p>
        </p:txBody>
      </p:sp>
      <p:sp>
        <p:nvSpPr>
          <p:cNvPr id="20" name="七角星 19"/>
          <p:cNvSpPr/>
          <p:nvPr/>
        </p:nvSpPr>
        <p:spPr>
          <a:xfrm>
            <a:off x="386529" y="1128103"/>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4" name="矩形 3"/>
              <p:cNvSpPr/>
              <p:nvPr/>
            </p:nvSpPr>
            <p:spPr>
              <a:xfrm>
                <a:off x="3444479" y="2415940"/>
                <a:ext cx="2266838" cy="6150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smtClean="0">
                          <a:solidFill>
                            <a:schemeClr val="tx1"/>
                          </a:solidFill>
                          <a:latin typeface="Cambria Math" panose="02040503050406030204" pitchFamily="18" charset="0"/>
                        </a:rPr>
                        <m:t>𝜟</m:t>
                      </m:r>
                      <m:r>
                        <a:rPr lang="zh-CN" altLang="en-US" b="1" i="1" smtClean="0">
                          <a:solidFill>
                            <a:schemeClr val="tx1"/>
                          </a:solidFill>
                          <a:latin typeface="Cambria Math" panose="02040503050406030204" pitchFamily="18" charset="0"/>
                        </a:rPr>
                        <m:t>𝑪</m:t>
                      </m:r>
                      <m:r>
                        <a:rPr lang="zh-CN" altLang="en-US" b="1" i="0">
                          <a:solidFill>
                            <a:schemeClr val="tx1"/>
                          </a:solidFill>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𝑪</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r>
                        <a:rPr lang="zh-CN" altLang="en-US" b="1" i="1">
                          <a:latin typeface="Cambria Math" panose="02040503050406030204" pitchFamily="18" charset="0"/>
                        </a:rPr>
                        <m:t>𝑪</m:t>
                      </m:r>
                      <m:r>
                        <a:rPr lang="zh-CN" altLang="en-US" b="1" i="0">
                          <a:latin typeface="Cambria Math" panose="02040503050406030204" pitchFamily="18" charset="0"/>
                        </a:rPr>
                        <m:t>=</m:t>
                      </m:r>
                      <m:sSub>
                        <m:sSubPr>
                          <m:ctrlPr>
                            <a:rPr lang="zh-CN" altLang="en-US" b="1" i="1" smtClean="0">
                              <a:solidFill>
                                <a:schemeClr val="tx1"/>
                              </a:solidFill>
                              <a:latin typeface="Cambria Math" panose="02040503050406030204" pitchFamily="18" charset="0"/>
                            </a:rPr>
                          </m:ctrlPr>
                        </m:sSubPr>
                        <m:e>
                          <m:r>
                            <a:rPr lang="zh-CN" altLang="en-US" b="1" i="1">
                              <a:solidFill>
                                <a:schemeClr val="tx1"/>
                              </a:solidFill>
                              <a:latin typeface="Cambria Math" panose="02040503050406030204" pitchFamily="18" charset="0"/>
                            </a:rPr>
                            <m:t>𝑪</m:t>
                          </m:r>
                        </m:e>
                        <m:sub>
                          <m:r>
                            <a:rPr lang="zh-CN" altLang="en-US" b="1" i="0">
                              <a:solidFill>
                                <a:schemeClr val="tx1"/>
                              </a:solidFill>
                              <a:latin typeface="Cambria Math" panose="02040503050406030204" pitchFamily="18" charset="0"/>
                            </a:rPr>
                            <m:t>𝟎</m:t>
                          </m:r>
                        </m:sub>
                      </m:sSub>
                      <m:f>
                        <m:fPr>
                          <m:ctrlPr>
                            <a:rPr lang="zh-CN" altLang="en-US" b="1" i="1">
                              <a:solidFill>
                                <a:schemeClr val="tx1"/>
                              </a:solidFill>
                              <a:latin typeface="Cambria Math" panose="02040503050406030204" pitchFamily="18" charset="0"/>
                            </a:rPr>
                          </m:ctrlPr>
                        </m:fPr>
                        <m:num>
                          <m:r>
                            <a:rPr lang="zh-CN" altLang="en-US" b="1" i="1">
                              <a:solidFill>
                                <a:schemeClr val="tx1"/>
                              </a:solidFill>
                              <a:latin typeface="Cambria Math" panose="02040503050406030204" pitchFamily="18" charset="0"/>
                            </a:rPr>
                            <m:t>𝜽</m:t>
                          </m:r>
                        </m:num>
                        <m:den>
                          <m:r>
                            <a:rPr lang="zh-CN" altLang="en-US" b="1" i="1">
                              <a:solidFill>
                                <a:schemeClr val="tx1"/>
                              </a:solidFill>
                              <a:latin typeface="Cambria Math" panose="02040503050406030204" pitchFamily="18" charset="0"/>
                            </a:rPr>
                            <m:t>𝝅</m:t>
                          </m:r>
                        </m:den>
                      </m:f>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3444479" y="2415940"/>
                <a:ext cx="2266838" cy="61504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073306" y="3424027"/>
                <a:ext cx="997388" cy="6617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smtClean="0">
                              <a:solidFill>
                                <a:schemeClr val="accent1"/>
                              </a:solidFill>
                              <a:latin typeface="Cambria Math" panose="02040503050406030204" pitchFamily="18" charset="0"/>
                            </a:rPr>
                          </m:ctrlPr>
                        </m:fPr>
                        <m:num>
                          <m:r>
                            <a:rPr lang="zh-CN" altLang="en-US" b="1" i="1">
                              <a:solidFill>
                                <a:schemeClr val="accent1"/>
                              </a:solidFill>
                              <a:latin typeface="Cambria Math" panose="02040503050406030204" pitchFamily="18" charset="0"/>
                            </a:rPr>
                            <m:t>𝜟</m:t>
                          </m:r>
                          <m:r>
                            <a:rPr lang="zh-CN" altLang="en-US" b="1" i="1">
                              <a:solidFill>
                                <a:schemeClr val="accent1"/>
                              </a:solidFill>
                              <a:latin typeface="Cambria Math" panose="02040503050406030204" pitchFamily="18" charset="0"/>
                            </a:rPr>
                            <m:t>𝑪</m:t>
                          </m:r>
                        </m:num>
                        <m:den>
                          <m:sSub>
                            <m:sSubPr>
                              <m:ctrlPr>
                                <a:rPr lang="zh-CN" altLang="en-US" b="1" i="1">
                                  <a:solidFill>
                                    <a:schemeClr val="accent1"/>
                                  </a:solidFill>
                                  <a:latin typeface="Cambria Math" panose="02040503050406030204" pitchFamily="18" charset="0"/>
                                </a:rPr>
                              </m:ctrlPr>
                            </m:sSubPr>
                            <m:e>
                              <m:r>
                                <a:rPr lang="zh-CN" altLang="en-US" b="1" i="1">
                                  <a:solidFill>
                                    <a:schemeClr val="accent1"/>
                                  </a:solidFill>
                                  <a:latin typeface="Cambria Math" panose="02040503050406030204" pitchFamily="18" charset="0"/>
                                </a:rPr>
                                <m:t>𝑪</m:t>
                              </m:r>
                            </m:e>
                            <m:sub>
                              <m:r>
                                <a:rPr lang="zh-CN" altLang="en-US" b="1" i="0">
                                  <a:solidFill>
                                    <a:schemeClr val="accent1"/>
                                  </a:solidFill>
                                  <a:latin typeface="Cambria Math" panose="02040503050406030204" pitchFamily="18" charset="0"/>
                                </a:rPr>
                                <m:t>𝟎</m:t>
                              </m:r>
                            </m:sub>
                          </m:sSub>
                        </m:den>
                      </m:f>
                      <m:r>
                        <a:rPr lang="zh-CN" altLang="en-US" b="1" i="0">
                          <a:solidFill>
                            <a:schemeClr val="accent1"/>
                          </a:solidFill>
                          <a:latin typeface="Cambria Math" panose="02040503050406030204" pitchFamily="18" charset="0"/>
                        </a:rPr>
                        <m:t>=</m:t>
                      </m:r>
                      <m:f>
                        <m:fPr>
                          <m:ctrlPr>
                            <a:rPr lang="zh-CN" altLang="en-US" b="1" i="1">
                              <a:solidFill>
                                <a:schemeClr val="accent1"/>
                              </a:solidFill>
                              <a:latin typeface="Cambria Math" panose="02040503050406030204" pitchFamily="18" charset="0"/>
                            </a:rPr>
                          </m:ctrlPr>
                        </m:fPr>
                        <m:num>
                          <m:r>
                            <a:rPr lang="zh-CN" altLang="en-US" b="1" i="1">
                              <a:solidFill>
                                <a:schemeClr val="accent1"/>
                              </a:solidFill>
                              <a:latin typeface="Cambria Math" panose="02040503050406030204" pitchFamily="18" charset="0"/>
                            </a:rPr>
                            <m:t>𝜽</m:t>
                          </m:r>
                        </m:num>
                        <m:den>
                          <m:r>
                            <a:rPr lang="zh-CN" altLang="en-US" b="1" i="1">
                              <a:solidFill>
                                <a:schemeClr val="accent1"/>
                              </a:solidFill>
                              <a:latin typeface="Cambria Math" panose="02040503050406030204" pitchFamily="18" charset="0"/>
                            </a:rPr>
                            <m:t>𝝅</m:t>
                          </m:r>
                        </m:den>
                      </m:f>
                    </m:oMath>
                  </m:oMathPara>
                </a14:m>
                <a:endParaRPr lang="zh-CN" altLang="en-US" b="1" dirty="0">
                  <a:solidFill>
                    <a:schemeClr val="accent1"/>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4073306" y="3424027"/>
                <a:ext cx="997388" cy="66172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025107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41659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电容式传感器的工作原理</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234498" y="1815666"/>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设被测介质的介电常数为</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𝜀</m:t>
                        </m:r>
                      </m:e>
                      <m:sub>
                        <m:r>
                          <a:rPr lang="en-US" altLang="zh-CN" b="1">
                            <a:solidFill>
                              <a:prstClr val="black"/>
                            </a:solidFill>
                            <a:latin typeface="Cambria Math" panose="02040503050406030204" pitchFamily="18" charset="0"/>
                            <a:ea typeface="微软雅黑" panose="020B0503020204020204" pitchFamily="34" charset="-122"/>
                          </a:rPr>
                          <m:t>1</m:t>
                        </m:r>
                      </m:sub>
                    </m:sSub>
                  </m:oMath>
                </a14:m>
                <a:r>
                  <a:rPr lang="zh-CN" altLang="zh-CN" b="1" dirty="0">
                    <a:solidFill>
                      <a:prstClr val="black"/>
                    </a:solidFill>
                    <a:latin typeface="Times New Roman" panose="02020603050405020304" pitchFamily="18" charset="0"/>
                    <a:ea typeface="微软雅黑" panose="020B0503020204020204" pitchFamily="34" charset="-122"/>
                  </a:rPr>
                  <a:t>、液面高度为</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h</m:t>
                    </m:r>
                  </m:oMath>
                </a14:m>
                <a:r>
                  <a:rPr lang="zh-CN" altLang="zh-CN" b="1" dirty="0">
                    <a:solidFill>
                      <a:prstClr val="black"/>
                    </a:solidFill>
                    <a:latin typeface="Times New Roman" panose="02020603050405020304" pitchFamily="18" charset="0"/>
                    <a:ea typeface="微软雅黑" panose="020B0503020204020204" pitchFamily="34" charset="-122"/>
                  </a:rPr>
                  <a:t>、变换器总高度为</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𝐻</m:t>
                    </m:r>
                  </m:oMath>
                </a14:m>
                <a:r>
                  <a:rPr lang="zh-CN" altLang="zh-CN" b="1" dirty="0">
                    <a:solidFill>
                      <a:prstClr val="black"/>
                    </a:solidFill>
                    <a:latin typeface="Times New Roman" panose="02020603050405020304" pitchFamily="18" charset="0"/>
                    <a:ea typeface="微软雅黑" panose="020B0503020204020204" pitchFamily="34" charset="-122"/>
                  </a:rPr>
                  <a:t>、内简外径为</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𝑑</m:t>
                    </m:r>
                  </m:oMath>
                </a14:m>
                <a:r>
                  <a:rPr lang="zh-CN" altLang="zh-CN" b="1" dirty="0">
                    <a:solidFill>
                      <a:prstClr val="black"/>
                    </a:solidFill>
                    <a:latin typeface="Times New Roman" panose="02020603050405020304" pitchFamily="18" charset="0"/>
                    <a:ea typeface="微软雅黑" panose="020B0503020204020204" pitchFamily="34" charset="-122"/>
                  </a:rPr>
                  <a:t>、外筒内径为</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𝐷</m:t>
                    </m:r>
                  </m:oMath>
                </a14:m>
                <a:r>
                  <a:rPr lang="zh-CN" altLang="zh-CN" b="1" dirty="0">
                    <a:solidFill>
                      <a:prstClr val="black"/>
                    </a:solidFill>
                    <a:latin typeface="Times New Roman" panose="02020603050405020304" pitchFamily="18" charset="0"/>
                    <a:ea typeface="微软雅黑" panose="020B0503020204020204" pitchFamily="34" charset="-122"/>
                  </a:rPr>
                  <a:t>，此时变换器电容值为：</a:t>
                </a: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zh-CN"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234498" y="1815666"/>
                <a:ext cx="8686800" cy="2862322"/>
              </a:xfrm>
              <a:prstGeom prst="rect">
                <a:avLst/>
              </a:prstGeom>
              <a:blipFill>
                <a:blip r:embed="rId3"/>
                <a:stretch>
                  <a:fillRect l="-280" r="-350"/>
                </a:stretch>
              </a:blipFill>
            </p:spPr>
            <p:txBody>
              <a:bodyPr/>
              <a:lstStyle/>
              <a:p>
                <a:r>
                  <a:rPr lang="zh-CN" altLang="en-US">
                    <a:noFill/>
                  </a:rPr>
                  <a:t> </a:t>
                </a:r>
              </a:p>
            </p:txBody>
          </p:sp>
        </mc:Fallback>
      </mc:AlternateContent>
      <p:sp>
        <p:nvSpPr>
          <p:cNvPr id="19" name="矩形 18"/>
          <p:cNvSpPr/>
          <p:nvPr/>
        </p:nvSpPr>
        <p:spPr>
          <a:xfrm>
            <a:off x="890585" y="1305805"/>
            <a:ext cx="27813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变介质型电容式传感器</a:t>
            </a:r>
          </a:p>
        </p:txBody>
      </p:sp>
      <p:sp>
        <p:nvSpPr>
          <p:cNvPr id="20" name="七角星 19"/>
          <p:cNvSpPr/>
          <p:nvPr/>
        </p:nvSpPr>
        <p:spPr>
          <a:xfrm>
            <a:off x="386529" y="1059582"/>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p:cNvPicPr>
            <a:picLocks noChangeAspect="1"/>
          </p:cNvPicPr>
          <p:nvPr/>
        </p:nvPicPr>
        <p:blipFill>
          <a:blip r:embed="rId4"/>
          <a:stretch>
            <a:fillRect/>
          </a:stretch>
        </p:blipFill>
        <p:spPr>
          <a:xfrm>
            <a:off x="6840252" y="2211710"/>
            <a:ext cx="1728192" cy="2429943"/>
          </a:xfrm>
          <a:prstGeom prst="rect">
            <a:avLst/>
          </a:prstGeom>
        </p:spPr>
      </p:pic>
      <p:sp>
        <p:nvSpPr>
          <p:cNvPr id="12" name="Rectangular Callout 7"/>
          <p:cNvSpPr/>
          <p:nvPr/>
        </p:nvSpPr>
        <p:spPr bwMode="auto">
          <a:xfrm>
            <a:off x="6055976" y="2241660"/>
            <a:ext cx="774792" cy="504538"/>
          </a:xfrm>
          <a:prstGeom prst="wedgeRectCallout">
            <a:avLst>
              <a:gd name="adj1" fmla="val -90829"/>
              <a:gd name="adj2" fmla="val 30927"/>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空气介电常数</a:t>
            </a:r>
          </a:p>
        </p:txBody>
      </p:sp>
      <p:sp>
        <p:nvSpPr>
          <p:cNvPr id="15" name="Rectangular Callout 7"/>
          <p:cNvSpPr/>
          <p:nvPr/>
        </p:nvSpPr>
        <p:spPr bwMode="auto">
          <a:xfrm>
            <a:off x="1465817" y="3426681"/>
            <a:ext cx="1833016" cy="504538"/>
          </a:xfrm>
          <a:prstGeom prst="wedgeRectCallout">
            <a:avLst>
              <a:gd name="adj1" fmla="val 67204"/>
              <a:gd name="adj2" fmla="val 83499"/>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由变换器的基本尺寸决定的初始电容值</a:t>
            </a:r>
          </a:p>
        </p:txBody>
      </p:sp>
      <mc:AlternateContent xmlns:mc="http://schemas.openxmlformats.org/markup-compatibility/2006" xmlns:a14="http://schemas.microsoft.com/office/drawing/2010/main">
        <mc:Choice Requires="a14">
          <p:sp>
            <p:nvSpPr>
              <p:cNvPr id="5" name="矩形 4"/>
              <p:cNvSpPr/>
              <p:nvPr/>
            </p:nvSpPr>
            <p:spPr>
              <a:xfrm>
                <a:off x="3303575" y="2493929"/>
                <a:ext cx="2548646" cy="2184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sz="1600" b="1" i="1">
                              <a:latin typeface="Cambria Math" panose="02040503050406030204" pitchFamily="18" charset="0"/>
                            </a:rPr>
                          </m:ctrlPr>
                        </m:eqArrPr>
                        <m:e>
                          <m:r>
                            <a:rPr lang="zh-CN" altLang="en-US" sz="1600" b="1">
                              <a:latin typeface="Cambria Math" panose="02040503050406030204" pitchFamily="18" charset="0"/>
                            </a:rPr>
                            <m:t>&amp;</m:t>
                          </m:r>
                          <m:r>
                            <m:rPr>
                              <m:nor/>
                            </m:rPr>
                            <a:rPr lang="zh-CN" altLang="en-US" sz="1600" b="1" i="1">
                              <a:latin typeface="Cambria Math" panose="02040503050406030204" pitchFamily="18" charset="0"/>
                            </a:rPr>
                            <m:t>C</m:t>
                          </m:r>
                          <m:r>
                            <m:rPr>
                              <m:nor/>
                            </m:rPr>
                            <a:rPr lang="zh-CN" altLang="en-US" sz="1600" b="1" i="1">
                              <a:latin typeface="Cambria Math" panose="02040503050406030204" pitchFamily="18" charset="0"/>
                            </a:rPr>
                            <m:t>=</m:t>
                          </m:r>
                          <m:f>
                            <m:fPr>
                              <m:ctrlPr>
                                <a:rPr lang="zh-CN" altLang="en-US" sz="1600" b="1" i="1">
                                  <a:latin typeface="Cambria Math" panose="02040503050406030204" pitchFamily="18" charset="0"/>
                                </a:rPr>
                              </m:ctrlPr>
                            </m:fPr>
                            <m:num>
                              <m:r>
                                <a:rPr lang="zh-CN" altLang="en-US" sz="1600" b="1" i="0">
                                  <a:latin typeface="Cambria Math" panose="02040503050406030204" pitchFamily="18" charset="0"/>
                                </a:rPr>
                                <m:t>𝟐</m:t>
                              </m:r>
                              <m:r>
                                <a:rPr lang="zh-CN" altLang="en-US" sz="1600" b="1" i="1">
                                  <a:latin typeface="Cambria Math" panose="02040503050406030204" pitchFamily="18" charset="0"/>
                                </a:rPr>
                                <m:t>𝝅</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𝜺</m:t>
                                  </m:r>
                                </m:e>
                                <m:sub>
                                  <m:r>
                                    <a:rPr lang="zh-CN" altLang="en-US" sz="1600" b="1" i="0">
                                      <a:latin typeface="Cambria Math" panose="02040503050406030204" pitchFamily="18" charset="0"/>
                                    </a:rPr>
                                    <m:t>𝟏</m:t>
                                  </m:r>
                                </m:sub>
                              </m:sSub>
                              <m:r>
                                <a:rPr lang="zh-CN" altLang="en-US" sz="1600" b="1" i="1">
                                  <a:latin typeface="Cambria Math" panose="02040503050406030204" pitchFamily="18" charset="0"/>
                                </a:rPr>
                                <m:t>𝒉</m:t>
                              </m:r>
                            </m:num>
                            <m:den>
                              <m:func>
                                <m:funcPr>
                                  <m:ctrlPr>
                                    <a:rPr lang="zh-CN" altLang="en-US" sz="1600" b="1" i="1">
                                      <a:latin typeface="Cambria Math" panose="02040503050406030204" pitchFamily="18" charset="0"/>
                                    </a:rPr>
                                  </m:ctrlPr>
                                </m:funcPr>
                                <m:fName>
                                  <m:r>
                                    <a:rPr lang="zh-CN" altLang="en-US" sz="1600" b="1" i="0">
                                      <a:latin typeface="Cambria Math" panose="02040503050406030204" pitchFamily="18" charset="0"/>
                                    </a:rPr>
                                    <m:t>𝐥𝐧</m:t>
                                  </m:r>
                                </m:fName>
                                <m:e>
                                  <m:f>
                                    <m:fPr>
                                      <m:ctrlPr>
                                        <a:rPr lang="zh-CN" altLang="en-US" sz="1600" b="1" i="1">
                                          <a:latin typeface="Cambria Math" panose="02040503050406030204" pitchFamily="18" charset="0"/>
                                        </a:rPr>
                                      </m:ctrlPr>
                                    </m:fPr>
                                    <m:num>
                                      <m:r>
                                        <a:rPr lang="zh-CN" altLang="en-US" sz="1600" b="1" i="1">
                                          <a:latin typeface="Cambria Math" panose="02040503050406030204" pitchFamily="18" charset="0"/>
                                        </a:rPr>
                                        <m:t>𝑫</m:t>
                                      </m:r>
                                    </m:num>
                                    <m:den>
                                      <m:r>
                                        <a:rPr lang="zh-CN" altLang="en-US" sz="1600" b="1" i="1">
                                          <a:latin typeface="Cambria Math" panose="02040503050406030204" pitchFamily="18" charset="0"/>
                                        </a:rPr>
                                        <m:t>𝒅</m:t>
                                      </m:r>
                                    </m:den>
                                  </m:f>
                                </m:e>
                              </m:func>
                            </m:den>
                          </m:f>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r>
                                <a:rPr lang="zh-CN" altLang="en-US" sz="1600" b="1" i="0">
                                  <a:latin typeface="Cambria Math" panose="02040503050406030204" pitchFamily="18" charset="0"/>
                                </a:rPr>
                                <m:t>𝟐</m:t>
                              </m:r>
                              <m:r>
                                <a:rPr lang="zh-CN" altLang="en-US" sz="1600" b="1" i="1">
                                  <a:latin typeface="Cambria Math" panose="02040503050406030204" pitchFamily="18" charset="0"/>
                                </a:rPr>
                                <m:t>𝝅</m:t>
                              </m:r>
                              <m:r>
                                <a:rPr lang="zh-CN" altLang="en-US" sz="1600" b="1" i="0">
                                  <a:latin typeface="Cambria Math" panose="02040503050406030204" pitchFamily="18" charset="0"/>
                                </a:rPr>
                                <m:t>(</m:t>
                              </m:r>
                              <m:r>
                                <a:rPr lang="zh-CN" altLang="en-US" sz="1600" b="1" i="1">
                                  <a:latin typeface="Cambria Math" panose="02040503050406030204" pitchFamily="18" charset="0"/>
                                </a:rPr>
                                <m:t>𝑯</m:t>
                              </m:r>
                              <m:r>
                                <a:rPr lang="zh-CN" altLang="en-US" sz="1600" b="1" i="0">
                                  <a:latin typeface="Cambria Math" panose="02040503050406030204" pitchFamily="18" charset="0"/>
                                </a:rPr>
                                <m:t>−</m:t>
                              </m:r>
                              <m:r>
                                <a:rPr lang="zh-CN" altLang="en-US" sz="1600" b="1" i="1">
                                  <a:latin typeface="Cambria Math" panose="02040503050406030204" pitchFamily="18" charset="0"/>
                                </a:rPr>
                                <m:t>𝒉</m:t>
                              </m:r>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𝜺</m:t>
                                  </m:r>
                                </m:e>
                                <m:sub>
                                  <m:r>
                                    <a:rPr lang="zh-CN" altLang="en-US" sz="1600" b="1" i="0">
                                      <a:latin typeface="Cambria Math" panose="02040503050406030204" pitchFamily="18" charset="0"/>
                                    </a:rPr>
                                    <m:t>𝟎</m:t>
                                  </m:r>
                                </m:sub>
                              </m:sSub>
                            </m:num>
                            <m:den>
                              <m:func>
                                <m:funcPr>
                                  <m:ctrlPr>
                                    <a:rPr lang="zh-CN" altLang="en-US" sz="1600" b="1" i="1">
                                      <a:latin typeface="Cambria Math" panose="02040503050406030204" pitchFamily="18" charset="0"/>
                                    </a:rPr>
                                  </m:ctrlPr>
                                </m:funcPr>
                                <m:fName>
                                  <m:r>
                                    <a:rPr lang="zh-CN" altLang="en-US" sz="1600" b="1" i="0">
                                      <a:latin typeface="Cambria Math" panose="02040503050406030204" pitchFamily="18" charset="0"/>
                                    </a:rPr>
                                    <m:t>𝐥𝐧</m:t>
                                  </m:r>
                                </m:fName>
                                <m:e>
                                  <m:f>
                                    <m:fPr>
                                      <m:ctrlPr>
                                        <a:rPr lang="zh-CN" altLang="en-US" sz="1600" b="1" i="1">
                                          <a:latin typeface="Cambria Math" panose="02040503050406030204" pitchFamily="18" charset="0"/>
                                        </a:rPr>
                                      </m:ctrlPr>
                                    </m:fPr>
                                    <m:num>
                                      <m:r>
                                        <a:rPr lang="zh-CN" altLang="en-US" sz="1600" b="1" i="1">
                                          <a:latin typeface="Cambria Math" panose="02040503050406030204" pitchFamily="18" charset="0"/>
                                        </a:rPr>
                                        <m:t>𝑫</m:t>
                                      </m:r>
                                    </m:num>
                                    <m:den>
                                      <m:r>
                                        <a:rPr lang="zh-CN" altLang="en-US" sz="1600" b="1" i="1">
                                          <a:latin typeface="Cambria Math" panose="02040503050406030204" pitchFamily="18" charset="0"/>
                                        </a:rPr>
                                        <m:t>𝒅</m:t>
                                      </m:r>
                                    </m:den>
                                  </m:f>
                                </m:e>
                              </m:func>
                            </m:den>
                          </m:f>
                        </m:e>
                        <m:e>
                          <m:r>
                            <a:rPr lang="zh-CN" altLang="en-US" sz="1600" b="1" i="0">
                              <a:latin typeface="Cambria Math" panose="02040503050406030204" pitchFamily="18" charset="0"/>
                            </a:rPr>
                            <m:t>&amp;=</m:t>
                          </m:r>
                          <m:f>
                            <m:fPr>
                              <m:ctrlPr>
                                <a:rPr lang="zh-CN" altLang="en-US" sz="1600" b="1" i="1">
                                  <a:latin typeface="Cambria Math" panose="02040503050406030204" pitchFamily="18" charset="0"/>
                                </a:rPr>
                              </m:ctrlPr>
                            </m:fPr>
                            <m:num>
                              <m:r>
                                <a:rPr lang="zh-CN" altLang="en-US" sz="1600" b="1" i="0">
                                  <a:latin typeface="Cambria Math" panose="02040503050406030204" pitchFamily="18" charset="0"/>
                                </a:rPr>
                                <m:t>𝟐</m:t>
                              </m:r>
                              <m:r>
                                <a:rPr lang="zh-CN" altLang="en-US" sz="1600" b="1" i="1">
                                  <a:latin typeface="Cambria Math" panose="02040503050406030204" pitchFamily="18" charset="0"/>
                                </a:rPr>
                                <m:t>𝝅</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𝝐</m:t>
                                  </m:r>
                                </m:e>
                                <m:sub>
                                  <m:r>
                                    <a:rPr lang="zh-CN" altLang="en-US" sz="1600" b="1" i="0">
                                      <a:latin typeface="Cambria Math" panose="02040503050406030204" pitchFamily="18" charset="0"/>
                                    </a:rPr>
                                    <m:t>𝟎</m:t>
                                  </m:r>
                                </m:sub>
                              </m:sSub>
                              <m:r>
                                <a:rPr lang="zh-CN" altLang="en-US" sz="1600" b="1" i="1">
                                  <a:latin typeface="Cambria Math" panose="02040503050406030204" pitchFamily="18" charset="0"/>
                                </a:rPr>
                                <m:t>𝑯</m:t>
                              </m:r>
                            </m:num>
                            <m:den>
                              <m:func>
                                <m:funcPr>
                                  <m:ctrlPr>
                                    <a:rPr lang="zh-CN" altLang="en-US" sz="1600" b="1" i="1">
                                      <a:latin typeface="Cambria Math" panose="02040503050406030204" pitchFamily="18" charset="0"/>
                                    </a:rPr>
                                  </m:ctrlPr>
                                </m:funcPr>
                                <m:fName>
                                  <m:r>
                                    <a:rPr lang="zh-CN" altLang="en-US" sz="1600" b="1" i="0">
                                      <a:latin typeface="Cambria Math" panose="02040503050406030204" pitchFamily="18" charset="0"/>
                                    </a:rPr>
                                    <m:t>𝐥𝐧</m:t>
                                  </m:r>
                                </m:fName>
                                <m:e>
                                  <m:f>
                                    <m:fPr>
                                      <m:ctrlPr>
                                        <a:rPr lang="zh-CN" altLang="en-US" sz="1600" b="1" i="1">
                                          <a:latin typeface="Cambria Math" panose="02040503050406030204" pitchFamily="18" charset="0"/>
                                        </a:rPr>
                                      </m:ctrlPr>
                                    </m:fPr>
                                    <m:num>
                                      <m:r>
                                        <a:rPr lang="zh-CN" altLang="en-US" sz="1600" b="1" i="1">
                                          <a:latin typeface="Cambria Math" panose="02040503050406030204" pitchFamily="18" charset="0"/>
                                        </a:rPr>
                                        <m:t>𝑫</m:t>
                                      </m:r>
                                    </m:num>
                                    <m:den>
                                      <m:r>
                                        <a:rPr lang="zh-CN" altLang="en-US" sz="1600" b="1" i="1">
                                          <a:latin typeface="Cambria Math" panose="02040503050406030204" pitchFamily="18" charset="0"/>
                                        </a:rPr>
                                        <m:t>𝒅</m:t>
                                      </m:r>
                                    </m:den>
                                  </m:f>
                                </m:e>
                              </m:func>
                            </m:den>
                          </m:f>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d>
                                <m:dPr>
                                  <m:begChr m:val=""/>
                                  <m:ctrlPr>
                                    <a:rPr lang="zh-CN" altLang="en-US" sz="1600" b="1" i="1">
                                      <a:latin typeface="Cambria Math" panose="02040503050406030204" pitchFamily="18" charset="0"/>
                                    </a:rPr>
                                  </m:ctrlPr>
                                </m:dPr>
                                <m:e>
                                  <m:r>
                                    <a:rPr lang="zh-CN" altLang="en-US" sz="1600" b="1" i="0">
                                      <a:latin typeface="Cambria Math" panose="02040503050406030204" pitchFamily="18" charset="0"/>
                                    </a:rPr>
                                    <m:t>𝟐</m:t>
                                  </m:r>
                                  <m:r>
                                    <a:rPr lang="zh-CN" altLang="en-US" sz="1600" b="1" i="1">
                                      <a:latin typeface="Cambria Math" panose="02040503050406030204" pitchFamily="18" charset="0"/>
                                    </a:rPr>
                                    <m:t>𝝅</m:t>
                                  </m:r>
                                  <m:r>
                                    <a:rPr lang="zh-CN" altLang="en-US" sz="1600" b="1" i="1">
                                      <a:latin typeface="Cambria Math" panose="02040503050406030204" pitchFamily="18" charset="0"/>
                                    </a:rPr>
                                    <m:t>𝒉</m:t>
                                  </m:r>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𝜺</m:t>
                                      </m:r>
                                    </m:e>
                                    <m:sub>
                                      <m:r>
                                        <a:rPr lang="zh-CN" altLang="en-US" sz="1600" b="1" i="0">
                                          <a:latin typeface="Cambria Math" panose="02040503050406030204" pitchFamily="18" charset="0"/>
                                        </a:rPr>
                                        <m:t>𝟏</m:t>
                                      </m:r>
                                    </m:sub>
                                  </m:sSub>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𝜺</m:t>
                                      </m:r>
                                    </m:e>
                                    <m:sub>
                                      <m:r>
                                        <a:rPr lang="zh-CN" altLang="en-US" sz="1600" b="1" i="0">
                                          <a:latin typeface="Cambria Math" panose="02040503050406030204" pitchFamily="18" charset="0"/>
                                        </a:rPr>
                                        <m:t>𝟎</m:t>
                                      </m:r>
                                    </m:sub>
                                  </m:sSub>
                                </m:e>
                              </m:d>
                            </m:num>
                            <m:den>
                              <m:func>
                                <m:funcPr>
                                  <m:ctrlPr>
                                    <a:rPr lang="zh-CN" altLang="en-US" sz="1600" b="1" i="1">
                                      <a:latin typeface="Cambria Math" panose="02040503050406030204" pitchFamily="18" charset="0"/>
                                    </a:rPr>
                                  </m:ctrlPr>
                                </m:funcPr>
                                <m:fName>
                                  <m:r>
                                    <a:rPr lang="zh-CN" altLang="en-US" sz="1600" b="1" i="0">
                                      <a:latin typeface="Cambria Math" panose="02040503050406030204" pitchFamily="18" charset="0"/>
                                    </a:rPr>
                                    <m:t>𝐥𝐧</m:t>
                                  </m:r>
                                </m:fName>
                                <m:e>
                                  <m:f>
                                    <m:fPr>
                                      <m:ctrlPr>
                                        <a:rPr lang="zh-CN" altLang="en-US" sz="1600" b="1" i="1">
                                          <a:latin typeface="Cambria Math" panose="02040503050406030204" pitchFamily="18" charset="0"/>
                                        </a:rPr>
                                      </m:ctrlPr>
                                    </m:fPr>
                                    <m:num>
                                      <m:r>
                                        <a:rPr lang="zh-CN" altLang="en-US" sz="1600" b="1" i="1">
                                          <a:latin typeface="Cambria Math" panose="02040503050406030204" pitchFamily="18" charset="0"/>
                                        </a:rPr>
                                        <m:t>𝑫</m:t>
                                      </m:r>
                                    </m:num>
                                    <m:den>
                                      <m:r>
                                        <a:rPr lang="zh-CN" altLang="en-US" sz="1600" b="1" i="1">
                                          <a:latin typeface="Cambria Math" panose="02040503050406030204" pitchFamily="18" charset="0"/>
                                        </a:rPr>
                                        <m:t>𝒅</m:t>
                                      </m:r>
                                    </m:den>
                                  </m:f>
                                </m:e>
                              </m:func>
                            </m:den>
                          </m:f>
                        </m:e>
                        <m:e>
                          <m:r>
                            <a:rPr lang="zh-CN" altLang="en-US" sz="1600" b="1" i="0">
                              <a:latin typeface="Cambria Math" panose="02040503050406030204" pitchFamily="18" charset="0"/>
                            </a:rPr>
                            <m:t>&amp;=</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𝑪</m:t>
                              </m:r>
                            </m:e>
                            <m:sub>
                              <m:r>
                                <a:rPr lang="zh-CN" altLang="en-US" sz="1600" b="1" i="0">
                                  <a:latin typeface="Cambria Math" panose="02040503050406030204" pitchFamily="18" charset="0"/>
                                </a:rPr>
                                <m:t>𝟎</m:t>
                              </m:r>
                            </m:sub>
                          </m:sSub>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d>
                                <m:dPr>
                                  <m:begChr m:val=""/>
                                  <m:ctrlPr>
                                    <a:rPr lang="zh-CN" altLang="en-US" sz="1600" b="1" i="1">
                                      <a:latin typeface="Cambria Math" panose="02040503050406030204" pitchFamily="18" charset="0"/>
                                    </a:rPr>
                                  </m:ctrlPr>
                                </m:dPr>
                                <m:e>
                                  <m:r>
                                    <a:rPr lang="zh-CN" altLang="en-US" sz="1600" b="1" i="0">
                                      <a:latin typeface="Cambria Math" panose="02040503050406030204" pitchFamily="18" charset="0"/>
                                    </a:rPr>
                                    <m:t>𝟐</m:t>
                                  </m:r>
                                  <m:r>
                                    <a:rPr lang="zh-CN" altLang="en-US" sz="1600" b="1" i="1">
                                      <a:latin typeface="Cambria Math" panose="02040503050406030204" pitchFamily="18" charset="0"/>
                                    </a:rPr>
                                    <m:t>𝝅</m:t>
                                  </m:r>
                                  <m:r>
                                    <a:rPr lang="zh-CN" altLang="en-US" sz="1600" b="1" i="1">
                                      <a:latin typeface="Cambria Math" panose="02040503050406030204" pitchFamily="18" charset="0"/>
                                    </a:rPr>
                                    <m:t>𝒉</m:t>
                                  </m:r>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𝜺</m:t>
                                      </m:r>
                                    </m:e>
                                    <m:sub>
                                      <m:r>
                                        <a:rPr lang="zh-CN" altLang="en-US" sz="1600" b="1" i="0">
                                          <a:latin typeface="Cambria Math" panose="02040503050406030204" pitchFamily="18" charset="0"/>
                                        </a:rPr>
                                        <m:t>𝟏</m:t>
                                      </m:r>
                                    </m:sub>
                                  </m:sSub>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𝜺</m:t>
                                      </m:r>
                                    </m:e>
                                    <m:sub>
                                      <m:r>
                                        <a:rPr lang="zh-CN" altLang="en-US" sz="1600" b="1" i="0">
                                          <a:latin typeface="Cambria Math" panose="02040503050406030204" pitchFamily="18" charset="0"/>
                                        </a:rPr>
                                        <m:t>𝟎</m:t>
                                      </m:r>
                                    </m:sub>
                                  </m:sSub>
                                </m:e>
                              </m:d>
                            </m:num>
                            <m:den>
                              <m:func>
                                <m:funcPr>
                                  <m:ctrlPr>
                                    <a:rPr lang="zh-CN" altLang="en-US" sz="1600" b="1" i="1">
                                      <a:latin typeface="Cambria Math" panose="02040503050406030204" pitchFamily="18" charset="0"/>
                                    </a:rPr>
                                  </m:ctrlPr>
                                </m:funcPr>
                                <m:fName>
                                  <m:r>
                                    <a:rPr lang="zh-CN" altLang="en-US" sz="1600" b="1" i="0">
                                      <a:latin typeface="Cambria Math" panose="02040503050406030204" pitchFamily="18" charset="0"/>
                                    </a:rPr>
                                    <m:t>𝐥𝐧</m:t>
                                  </m:r>
                                </m:fName>
                                <m:e>
                                  <m:f>
                                    <m:fPr>
                                      <m:ctrlPr>
                                        <a:rPr lang="zh-CN" altLang="en-US" sz="1600" b="1" i="1">
                                          <a:latin typeface="Cambria Math" panose="02040503050406030204" pitchFamily="18" charset="0"/>
                                        </a:rPr>
                                      </m:ctrlPr>
                                    </m:fPr>
                                    <m:num>
                                      <m:r>
                                        <a:rPr lang="zh-CN" altLang="en-US" sz="1600" b="1" i="1">
                                          <a:latin typeface="Cambria Math" panose="02040503050406030204" pitchFamily="18" charset="0"/>
                                        </a:rPr>
                                        <m:t>𝑫</m:t>
                                      </m:r>
                                    </m:num>
                                    <m:den>
                                      <m:r>
                                        <a:rPr lang="zh-CN" altLang="en-US" sz="1600" b="1" i="1">
                                          <a:latin typeface="Cambria Math" panose="02040503050406030204" pitchFamily="18" charset="0"/>
                                        </a:rPr>
                                        <m:t>𝒅</m:t>
                                      </m:r>
                                    </m:den>
                                  </m:f>
                                </m:e>
                              </m:func>
                            </m:den>
                          </m:f>
                        </m:e>
                      </m:eqArr>
                    </m:oMath>
                  </m:oMathPara>
                </a14:m>
                <a:endParaRPr lang="zh-CN" altLang="en-US" sz="1600" b="1" dirty="0"/>
              </a:p>
            </p:txBody>
          </p:sp>
        </mc:Choice>
        <mc:Fallback xmlns="">
          <p:sp>
            <p:nvSpPr>
              <p:cNvPr id="5" name="矩形 4"/>
              <p:cNvSpPr>
                <a:spLocks noRot="1" noChangeAspect="1" noMove="1" noResize="1" noEditPoints="1" noAdjustHandles="1" noChangeArrowheads="1" noChangeShapeType="1" noTextEdit="1"/>
              </p:cNvSpPr>
              <p:nvPr/>
            </p:nvSpPr>
            <p:spPr>
              <a:xfrm>
                <a:off x="3303575" y="2493929"/>
                <a:ext cx="2548646" cy="218405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02579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5998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1632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应变片与应变效应</a:t>
            </a:r>
          </a:p>
        </p:txBody>
      </p:sp>
      <mc:AlternateContent xmlns:mc="http://schemas.openxmlformats.org/markup-compatibility/2006" xmlns:a14="http://schemas.microsoft.com/office/drawing/2010/main">
        <mc:Choice Requires="a14">
          <p:sp>
            <p:nvSpPr>
              <p:cNvPr id="8" name="矩形 7"/>
              <p:cNvSpPr/>
              <p:nvPr/>
            </p:nvSpPr>
            <p:spPr>
              <a:xfrm>
                <a:off x="246211" y="1727731"/>
                <a:ext cx="8686800" cy="321633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将电阻公式的两边进行微分，可以计算这种变化引起的电阻值的相对变化量，为：</a:t>
                </a: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结合电阻公式可得相对变化量为：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为分析方便，假设电阻丝是圆截面，即 </a:t>
                </a:r>
                <a14:m>
                  <m:oMath xmlns:m="http://schemas.openxmlformats.org/officeDocument/2006/math">
                    <m:r>
                      <a:rPr lang="en-US" altLang="zh-CN" b="1" i="1" smtClean="0">
                        <a:solidFill>
                          <a:srgbClr val="FF0000"/>
                        </a:solidFill>
                        <a:latin typeface="Cambria Math" panose="02040503050406030204" pitchFamily="18" charset="0"/>
                      </a:rPr>
                      <m:t>𝑺</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𝝅</m:t>
                    </m:r>
                    <m:sSup>
                      <m:sSupPr>
                        <m:ctrlPr>
                          <a:rPr lang="zh-CN"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𝒓</m:t>
                        </m:r>
                      </m:e>
                      <m:sup>
                        <m:r>
                          <a:rPr lang="en-US" altLang="zh-CN" b="1" i="1">
                            <a:solidFill>
                              <a:srgbClr val="FF0000"/>
                            </a:solidFill>
                            <a:latin typeface="Cambria Math" panose="02040503050406030204" pitchFamily="18" charset="0"/>
                          </a:rPr>
                          <m:t>𝟐</m:t>
                        </m:r>
                      </m:sup>
                    </m:sSup>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r</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为电阻丝的半径），微分后可得：</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246211" y="1727731"/>
                <a:ext cx="8686800" cy="3216330"/>
              </a:xfrm>
              <a:prstGeom prst="rect">
                <a:avLst/>
              </a:prstGeom>
              <a:blipFill>
                <a:blip r:embed="rId3"/>
                <a:stretch>
                  <a:fillRect l="-280" r="-560"/>
                </a:stretch>
              </a:blipFill>
            </p:spPr>
            <p:txBody>
              <a:bodyPr/>
              <a:lstStyle/>
              <a:p>
                <a:r>
                  <a:rPr lang="zh-CN" altLang="en-US">
                    <a:noFill/>
                  </a:rPr>
                  <a:t> </a:t>
                </a:r>
              </a:p>
            </p:txBody>
          </p:sp>
        </mc:Fallback>
      </mc:AlternateContent>
      <p:sp>
        <p:nvSpPr>
          <p:cNvPr id="9" name="矩形 8"/>
          <p:cNvSpPr/>
          <p:nvPr/>
        </p:nvSpPr>
        <p:spPr>
          <a:xfrm>
            <a:off x="899592" y="1266314"/>
            <a:ext cx="248427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金属电阻的应变效应</a:t>
            </a:r>
          </a:p>
        </p:txBody>
      </p:sp>
      <p:sp>
        <p:nvSpPr>
          <p:cNvPr id="10" name="七角星 9"/>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131840" y="2142343"/>
                <a:ext cx="2888932" cy="610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𝒅𝑹</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𝑳</m:t>
                          </m:r>
                        </m:num>
                        <m:den>
                          <m:r>
                            <a:rPr lang="zh-CN" altLang="en-US" b="1" i="1">
                              <a:latin typeface="Cambria Math" panose="02040503050406030204" pitchFamily="18" charset="0"/>
                            </a:rPr>
                            <m:t>𝑺</m:t>
                          </m:r>
                        </m:den>
                      </m:f>
                      <m:r>
                        <a:rPr lang="zh-CN" altLang="en-US" b="1" i="0">
                          <a:latin typeface="Cambria Math" panose="02040503050406030204" pitchFamily="18" charset="0"/>
                        </a:rPr>
                        <m:t>𝐝</m:t>
                      </m:r>
                      <m:r>
                        <a:rPr lang="zh-CN" altLang="en-US" b="1" i="1">
                          <a:latin typeface="Cambria Math" panose="02040503050406030204" pitchFamily="18" charset="0"/>
                        </a:rPr>
                        <m:t>𝝆</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𝝆</m:t>
                          </m:r>
                        </m:num>
                        <m:den>
                          <m:r>
                            <a:rPr lang="zh-CN" altLang="en-US" b="1" i="1">
                              <a:latin typeface="Cambria Math" panose="02040503050406030204" pitchFamily="18" charset="0"/>
                            </a:rPr>
                            <m:t>𝑺</m:t>
                          </m:r>
                        </m:den>
                      </m:f>
                      <m:r>
                        <a:rPr lang="zh-CN" altLang="en-US" b="1" i="0">
                          <a:latin typeface="Cambria Math" panose="02040503050406030204" pitchFamily="18" charset="0"/>
                        </a:rPr>
                        <m:t>𝐝</m:t>
                      </m:r>
                      <m:r>
                        <a:rPr lang="zh-CN" altLang="en-US" b="1" i="1">
                          <a:latin typeface="Cambria Math" panose="02040503050406030204" pitchFamily="18" charset="0"/>
                        </a:rPr>
                        <m:t>𝑳</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𝝆</m:t>
                          </m:r>
                          <m:r>
                            <a:rPr lang="zh-CN" altLang="en-US" b="1" i="1">
                              <a:latin typeface="Cambria Math" panose="02040503050406030204" pitchFamily="18" charset="0"/>
                            </a:rPr>
                            <m:t>𝑳</m:t>
                          </m:r>
                        </m:num>
                        <m:den>
                          <m:sSup>
                            <m:sSupPr>
                              <m:ctrlPr>
                                <a:rPr lang="zh-CN" altLang="en-US" b="1" i="1">
                                  <a:latin typeface="Cambria Math" panose="02040503050406030204" pitchFamily="18" charset="0"/>
                                </a:rPr>
                              </m:ctrlPr>
                            </m:sSupPr>
                            <m:e>
                              <m:r>
                                <a:rPr lang="zh-CN" altLang="en-US" b="1" i="1">
                                  <a:latin typeface="Cambria Math" panose="02040503050406030204" pitchFamily="18" charset="0"/>
                                </a:rPr>
                                <m:t>𝑺</m:t>
                              </m:r>
                            </m:e>
                            <m:sup>
                              <m:r>
                                <a:rPr lang="zh-CN" altLang="en-US" b="1" i="0">
                                  <a:latin typeface="Cambria Math" panose="02040503050406030204" pitchFamily="18" charset="0"/>
                                </a:rPr>
                                <m:t>𝟐</m:t>
                              </m:r>
                            </m:sup>
                          </m:sSup>
                        </m:den>
                      </m:f>
                      <m:r>
                        <a:rPr lang="zh-CN" altLang="en-US" b="1" i="0">
                          <a:latin typeface="Cambria Math" panose="02040503050406030204" pitchFamily="18" charset="0"/>
                        </a:rPr>
                        <m:t>𝐝</m:t>
                      </m:r>
                      <m:r>
                        <a:rPr lang="zh-CN" altLang="en-US" b="1" i="1">
                          <a:latin typeface="Cambria Math" panose="02040503050406030204" pitchFamily="18" charset="0"/>
                        </a:rPr>
                        <m:t>𝑺</m:t>
                      </m:r>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3131840" y="2142343"/>
                <a:ext cx="2888932" cy="61087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448134" y="3130704"/>
                <a:ext cx="2247731" cy="665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a:latin typeface="Cambria Math" panose="02040503050406030204" pitchFamily="18" charset="0"/>
                            </a:rPr>
                          </m:ctrlPr>
                        </m:fPr>
                        <m:num>
                          <m:r>
                            <a:rPr lang="zh-CN" altLang="en-US" b="1" i="1">
                              <a:latin typeface="Cambria Math" panose="02040503050406030204" pitchFamily="18" charset="0"/>
                            </a:rPr>
                            <m:t>𝒅𝑹</m:t>
                          </m:r>
                        </m:num>
                        <m:den>
                          <m:r>
                            <a:rPr lang="zh-CN" altLang="en-US" b="1" i="1">
                              <a:latin typeface="Cambria Math" panose="02040503050406030204" pitchFamily="18" charset="0"/>
                            </a:rPr>
                            <m:t>𝑹</m:t>
                          </m:r>
                        </m:den>
                      </m:f>
                      <m:r>
                        <a:rPr lang="zh-CN" altLang="en-US" b="1" i="1">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𝒅</m:t>
                          </m:r>
                          <m:r>
                            <a:rPr lang="zh-CN" altLang="en-US" b="1" i="1">
                              <a:latin typeface="Cambria Math" panose="02040503050406030204" pitchFamily="18" charset="0"/>
                            </a:rPr>
                            <m:t>𝝆</m:t>
                          </m:r>
                        </m:num>
                        <m:den>
                          <m:r>
                            <a:rPr lang="zh-CN" altLang="en-US" b="1" i="1">
                              <a:latin typeface="Cambria Math" panose="02040503050406030204" pitchFamily="18" charset="0"/>
                            </a:rPr>
                            <m:t>𝝆</m:t>
                          </m:r>
                        </m:den>
                      </m:f>
                      <m:r>
                        <a:rPr lang="zh-CN" altLang="en-US" b="1" i="1">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𝒅𝑳</m:t>
                          </m:r>
                        </m:num>
                        <m:den>
                          <m:r>
                            <a:rPr lang="zh-CN" altLang="en-US" b="1" i="1">
                              <a:latin typeface="Cambria Math" panose="02040503050406030204" pitchFamily="18" charset="0"/>
                            </a:rPr>
                            <m:t>𝑳</m:t>
                          </m:r>
                        </m:den>
                      </m:f>
                      <m:r>
                        <a:rPr lang="zh-CN" altLang="en-US" b="1" i="1">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𝒅𝑺</m:t>
                          </m:r>
                        </m:num>
                        <m:den>
                          <m:r>
                            <a:rPr lang="zh-CN" altLang="en-US" b="1" i="1">
                              <a:latin typeface="Cambria Math" panose="02040503050406030204" pitchFamily="18" charset="0"/>
                            </a:rPr>
                            <m:t>𝑺</m:t>
                          </m:r>
                        </m:den>
                      </m:f>
                    </m:oMath>
                  </m:oMathPara>
                </a14:m>
                <a:endParaRPr lang="zh-CN" altLang="en-US" b="1" i="1" dirty="0">
                  <a:latin typeface="Cambria Math" panose="020405030504060302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3448134" y="3130704"/>
                <a:ext cx="2247731" cy="66518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820030" y="4363006"/>
                <a:ext cx="15039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𝒅𝑺</m:t>
                      </m:r>
                      <m:r>
                        <a:rPr lang="zh-CN" altLang="en-US" b="1" i="0">
                          <a:latin typeface="Cambria Math" panose="02040503050406030204" pitchFamily="18" charset="0"/>
                        </a:rPr>
                        <m:t>=</m:t>
                      </m:r>
                      <m:r>
                        <a:rPr lang="zh-CN" altLang="en-US" b="1" i="0">
                          <a:latin typeface="Cambria Math" panose="02040503050406030204" pitchFamily="18" charset="0"/>
                        </a:rPr>
                        <m:t>𝟐</m:t>
                      </m:r>
                      <m:r>
                        <a:rPr lang="zh-CN" altLang="en-US" b="1" i="1">
                          <a:latin typeface="Cambria Math" panose="02040503050406030204" pitchFamily="18" charset="0"/>
                        </a:rPr>
                        <m:t>𝝅</m:t>
                      </m:r>
                      <m:r>
                        <a:rPr lang="zh-CN" altLang="en-US" b="1" i="1">
                          <a:latin typeface="Cambria Math" panose="02040503050406030204" pitchFamily="18" charset="0"/>
                        </a:rPr>
                        <m:t>𝒓</m:t>
                      </m:r>
                      <m:r>
                        <a:rPr lang="zh-CN" altLang="en-US" b="1" i="0">
                          <a:latin typeface="Cambria Math" panose="02040503050406030204" pitchFamily="18" charset="0"/>
                        </a:rPr>
                        <m:t>𝐝</m:t>
                      </m:r>
                      <m:r>
                        <a:rPr lang="zh-CN" altLang="en-US" b="1" i="1">
                          <a:latin typeface="Cambria Math" panose="02040503050406030204" pitchFamily="18" charset="0"/>
                        </a:rPr>
                        <m:t>𝒓</m:t>
                      </m:r>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3820030" y="4363006"/>
                <a:ext cx="1503938" cy="36933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208043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41659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电容式传感器的工作原理</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234498" y="2035897"/>
                <a:ext cx="8686800" cy="251607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电容改变量</a:t>
                </a:r>
                <a:r>
                  <a:rPr lang="zh-CN" altLang="zh-CN" b="1" dirty="0">
                    <a:solidFill>
                      <a:prstClr val="black"/>
                    </a:solidFill>
                    <a:latin typeface="Times New Roman" panose="02020603050405020304" pitchFamily="18" charset="0"/>
                    <a:ea typeface="微软雅黑" panose="020B0503020204020204" pitchFamily="34" charset="-122"/>
                  </a:rPr>
                  <a:t>：</a:t>
                </a: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变介质型电容式传感器的</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电容改变量正比</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于被测液位</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高度</a:t>
                </a:r>
                <a14:m>
                  <m:oMath xmlns:m="http://schemas.openxmlformats.org/officeDocument/2006/math">
                    <m:r>
                      <a:rPr lang="zh-CN" altLang="en-US" b="1" i="1">
                        <a:solidFill>
                          <a:schemeClr val="accent1"/>
                        </a:solidFill>
                        <a:latin typeface="Cambria Math" panose="02040503050406030204" pitchFamily="18" charset="0"/>
                      </a:rPr>
                      <m:t>𝒉</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变介质型电容式传感器大多用来测量电介质的</a:t>
                </a:r>
                <a:r>
                  <a:rPr lang="zh-CN" altLang="en-US" b="1" dirty="0">
                    <a:solidFill>
                      <a:schemeClr val="accent1"/>
                    </a:solidFill>
                    <a:latin typeface="Times New Roman" panose="02020603050405020304" pitchFamily="18" charset="0"/>
                    <a:ea typeface="微软雅黑" panose="020B0503020204020204" pitchFamily="34" charset="-122"/>
                  </a:rPr>
                  <a:t>厚度</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chemeClr val="accent1"/>
                    </a:solidFill>
                    <a:latin typeface="Times New Roman" panose="02020603050405020304" pitchFamily="18" charset="0"/>
                    <a:ea typeface="微软雅黑" panose="020B0503020204020204" pitchFamily="34" charset="-122"/>
                  </a:rPr>
                  <a:t>液位</a:t>
                </a:r>
                <a:r>
                  <a:rPr lang="zh-CN" altLang="en-US" b="1" dirty="0">
                    <a:solidFill>
                      <a:prstClr val="black"/>
                    </a:solidFill>
                    <a:latin typeface="Times New Roman" panose="02020603050405020304" pitchFamily="18" charset="0"/>
                    <a:ea typeface="微软雅黑" panose="020B0503020204020204" pitchFamily="34" charset="-122"/>
                  </a:rPr>
                  <a:t>，还可根据极间介质的介电常数随温度、湿度改变而改变来测量介质材料的</a:t>
                </a:r>
                <a:r>
                  <a:rPr lang="zh-CN" altLang="en-US" b="1" dirty="0">
                    <a:solidFill>
                      <a:schemeClr val="accent1"/>
                    </a:solidFill>
                    <a:latin typeface="Times New Roman" panose="02020603050405020304" pitchFamily="18" charset="0"/>
                    <a:ea typeface="微软雅黑" panose="020B0503020204020204" pitchFamily="34" charset="-122"/>
                  </a:rPr>
                  <a:t>温度</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chemeClr val="accent1"/>
                    </a:solidFill>
                    <a:latin typeface="Times New Roman" panose="02020603050405020304" pitchFamily="18" charset="0"/>
                    <a:ea typeface="微软雅黑" panose="020B0503020204020204" pitchFamily="34" charset="-122"/>
                  </a:rPr>
                  <a:t>湿度</a:t>
                </a:r>
                <a:r>
                  <a:rPr lang="zh-CN" altLang="en-US" b="1" dirty="0">
                    <a:solidFill>
                      <a:prstClr val="black"/>
                    </a:solidFill>
                    <a:latin typeface="Times New Roman" panose="02020603050405020304" pitchFamily="18" charset="0"/>
                    <a:ea typeface="微软雅黑" panose="020B0503020204020204" pitchFamily="34" charset="-122"/>
                  </a:rPr>
                  <a:t>等。</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234498" y="2035897"/>
                <a:ext cx="8686800" cy="2516073"/>
              </a:xfrm>
              <a:prstGeom prst="rect">
                <a:avLst/>
              </a:prstGeom>
              <a:blipFill>
                <a:blip r:embed="rId3"/>
                <a:stretch>
                  <a:fillRect l="-280" b="-1199"/>
                </a:stretch>
              </a:blipFill>
            </p:spPr>
            <p:txBody>
              <a:bodyPr/>
              <a:lstStyle/>
              <a:p>
                <a:r>
                  <a:rPr lang="zh-CN" altLang="en-US">
                    <a:noFill/>
                  </a:rPr>
                  <a:t> </a:t>
                </a:r>
              </a:p>
            </p:txBody>
          </p:sp>
        </mc:Fallback>
      </mc:AlternateContent>
      <p:sp>
        <p:nvSpPr>
          <p:cNvPr id="19" name="矩形 18"/>
          <p:cNvSpPr/>
          <p:nvPr/>
        </p:nvSpPr>
        <p:spPr>
          <a:xfrm>
            <a:off x="890585" y="1454028"/>
            <a:ext cx="27813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变介质型电容式传感器</a:t>
            </a:r>
          </a:p>
        </p:txBody>
      </p:sp>
      <p:sp>
        <p:nvSpPr>
          <p:cNvPr id="20" name="七角星 19"/>
          <p:cNvSpPr/>
          <p:nvPr/>
        </p:nvSpPr>
        <p:spPr>
          <a:xfrm>
            <a:off x="386529" y="1207805"/>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7" name="矩形 6"/>
              <p:cNvSpPr/>
              <p:nvPr/>
            </p:nvSpPr>
            <p:spPr>
              <a:xfrm>
                <a:off x="3048505" y="2445352"/>
                <a:ext cx="3163879" cy="853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smtClean="0">
                          <a:solidFill>
                            <a:schemeClr val="accent1"/>
                          </a:solidFill>
                          <a:latin typeface="Cambria Math" panose="02040503050406030204" pitchFamily="18" charset="0"/>
                        </a:rPr>
                        <m:t>𝜟</m:t>
                      </m:r>
                      <m:r>
                        <a:rPr lang="zh-CN" altLang="en-US" b="1" i="1" smtClean="0">
                          <a:solidFill>
                            <a:schemeClr val="accent1"/>
                          </a:solidFill>
                          <a:latin typeface="Cambria Math" panose="02040503050406030204" pitchFamily="18" charset="0"/>
                        </a:rPr>
                        <m:t>𝑪</m:t>
                      </m:r>
                      <m:r>
                        <a:rPr lang="zh-CN" altLang="en-US" b="1" i="0">
                          <a:latin typeface="Cambria Math" panose="02040503050406030204" pitchFamily="18" charset="0"/>
                        </a:rPr>
                        <m:t>=</m:t>
                      </m:r>
                      <m:r>
                        <a:rPr lang="zh-CN" altLang="en-US" b="1" i="1">
                          <a:latin typeface="Cambria Math" panose="02040503050406030204" pitchFamily="18" charset="0"/>
                        </a:rPr>
                        <m:t>𝑪</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𝑪</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f>
                        <m:fPr>
                          <m:ctrlPr>
                            <a:rPr lang="zh-CN" altLang="en-US" b="1" i="1" smtClean="0">
                              <a:solidFill>
                                <a:schemeClr val="accent1"/>
                              </a:solidFill>
                              <a:latin typeface="Cambria Math" panose="02040503050406030204" pitchFamily="18" charset="0"/>
                            </a:rPr>
                          </m:ctrlPr>
                        </m:fPr>
                        <m:num>
                          <m:d>
                            <m:dPr>
                              <m:begChr m:val=""/>
                              <m:ctrlPr>
                                <a:rPr lang="zh-CN" altLang="en-US" b="1" i="1">
                                  <a:solidFill>
                                    <a:schemeClr val="accent1"/>
                                  </a:solidFill>
                                  <a:latin typeface="Cambria Math" panose="02040503050406030204" pitchFamily="18" charset="0"/>
                                </a:rPr>
                              </m:ctrlPr>
                            </m:dPr>
                            <m:e>
                              <m:r>
                                <a:rPr lang="zh-CN" altLang="en-US" b="1" i="0">
                                  <a:solidFill>
                                    <a:schemeClr val="accent1"/>
                                  </a:solidFill>
                                  <a:latin typeface="Cambria Math" panose="02040503050406030204" pitchFamily="18" charset="0"/>
                                </a:rPr>
                                <m:t>𝟐</m:t>
                              </m:r>
                              <m:r>
                                <a:rPr lang="zh-CN" altLang="en-US" b="1" i="1">
                                  <a:solidFill>
                                    <a:schemeClr val="accent1"/>
                                  </a:solidFill>
                                  <a:latin typeface="Cambria Math" panose="02040503050406030204" pitchFamily="18" charset="0"/>
                                </a:rPr>
                                <m:t>𝝅</m:t>
                              </m:r>
                              <m:r>
                                <a:rPr lang="zh-CN" altLang="en-US" b="1" i="1">
                                  <a:solidFill>
                                    <a:schemeClr val="accent1"/>
                                  </a:solidFill>
                                  <a:latin typeface="Cambria Math" panose="02040503050406030204" pitchFamily="18" charset="0"/>
                                </a:rPr>
                                <m:t>𝒉</m:t>
                              </m:r>
                              <m:r>
                                <a:rPr lang="zh-CN" altLang="en-US" b="1" i="0">
                                  <a:solidFill>
                                    <a:schemeClr val="accent1"/>
                                  </a:solidFill>
                                  <a:latin typeface="Cambria Math" panose="02040503050406030204" pitchFamily="18" charset="0"/>
                                </a:rPr>
                                <m:t>(</m:t>
                              </m:r>
                              <m:sSub>
                                <m:sSubPr>
                                  <m:ctrlPr>
                                    <a:rPr lang="zh-CN" altLang="en-US" b="1" i="1">
                                      <a:solidFill>
                                        <a:schemeClr val="accent1"/>
                                      </a:solidFill>
                                      <a:latin typeface="Cambria Math" panose="02040503050406030204" pitchFamily="18" charset="0"/>
                                    </a:rPr>
                                  </m:ctrlPr>
                                </m:sSubPr>
                                <m:e>
                                  <m:r>
                                    <a:rPr lang="zh-CN" altLang="en-US" b="1" i="1">
                                      <a:solidFill>
                                        <a:schemeClr val="accent1"/>
                                      </a:solidFill>
                                      <a:latin typeface="Cambria Math" panose="02040503050406030204" pitchFamily="18" charset="0"/>
                                    </a:rPr>
                                    <m:t>𝜺</m:t>
                                  </m:r>
                                </m:e>
                                <m:sub>
                                  <m:r>
                                    <a:rPr lang="zh-CN" altLang="en-US" b="1" i="0">
                                      <a:solidFill>
                                        <a:schemeClr val="accent1"/>
                                      </a:solidFill>
                                      <a:latin typeface="Cambria Math" panose="02040503050406030204" pitchFamily="18" charset="0"/>
                                    </a:rPr>
                                    <m:t>𝟏</m:t>
                                  </m:r>
                                </m:sub>
                              </m:sSub>
                              <m:r>
                                <a:rPr lang="zh-CN" altLang="en-US" b="1" i="0">
                                  <a:solidFill>
                                    <a:schemeClr val="accent1"/>
                                  </a:solidFill>
                                  <a:latin typeface="Cambria Math" panose="02040503050406030204" pitchFamily="18" charset="0"/>
                                </a:rPr>
                                <m:t>−</m:t>
                              </m:r>
                              <m:sSub>
                                <m:sSubPr>
                                  <m:ctrlPr>
                                    <a:rPr lang="zh-CN" altLang="en-US" b="1" i="1">
                                      <a:solidFill>
                                        <a:schemeClr val="accent1"/>
                                      </a:solidFill>
                                      <a:latin typeface="Cambria Math" panose="02040503050406030204" pitchFamily="18" charset="0"/>
                                    </a:rPr>
                                  </m:ctrlPr>
                                </m:sSubPr>
                                <m:e>
                                  <m:r>
                                    <a:rPr lang="zh-CN" altLang="en-US" b="1" i="1">
                                      <a:solidFill>
                                        <a:schemeClr val="accent1"/>
                                      </a:solidFill>
                                      <a:latin typeface="Cambria Math" panose="02040503050406030204" pitchFamily="18" charset="0"/>
                                    </a:rPr>
                                    <m:t>𝜺</m:t>
                                  </m:r>
                                </m:e>
                                <m:sub>
                                  <m:r>
                                    <a:rPr lang="zh-CN" altLang="en-US" b="1" i="0">
                                      <a:solidFill>
                                        <a:schemeClr val="accent1"/>
                                      </a:solidFill>
                                      <a:latin typeface="Cambria Math" panose="02040503050406030204" pitchFamily="18" charset="0"/>
                                    </a:rPr>
                                    <m:t>𝟎</m:t>
                                  </m:r>
                                </m:sub>
                              </m:sSub>
                            </m:e>
                          </m:d>
                        </m:num>
                        <m:den>
                          <m:func>
                            <m:funcPr>
                              <m:ctrlPr>
                                <a:rPr lang="zh-CN" altLang="en-US" b="1" i="1">
                                  <a:solidFill>
                                    <a:schemeClr val="accent1"/>
                                  </a:solidFill>
                                  <a:latin typeface="Cambria Math" panose="02040503050406030204" pitchFamily="18" charset="0"/>
                                </a:rPr>
                              </m:ctrlPr>
                            </m:funcPr>
                            <m:fName>
                              <m:r>
                                <a:rPr lang="zh-CN" altLang="en-US" b="1" i="0">
                                  <a:solidFill>
                                    <a:schemeClr val="accent1"/>
                                  </a:solidFill>
                                  <a:latin typeface="Cambria Math" panose="02040503050406030204" pitchFamily="18" charset="0"/>
                                </a:rPr>
                                <m:t>𝐥𝐧</m:t>
                              </m:r>
                            </m:fName>
                            <m:e>
                              <m:f>
                                <m:fPr>
                                  <m:ctrlPr>
                                    <a:rPr lang="zh-CN" altLang="en-US" b="1" i="1">
                                      <a:solidFill>
                                        <a:schemeClr val="accent1"/>
                                      </a:solidFill>
                                      <a:latin typeface="Cambria Math" panose="02040503050406030204" pitchFamily="18" charset="0"/>
                                    </a:rPr>
                                  </m:ctrlPr>
                                </m:fPr>
                                <m:num>
                                  <m:r>
                                    <a:rPr lang="zh-CN" altLang="en-US" b="1" i="1">
                                      <a:solidFill>
                                        <a:schemeClr val="accent1"/>
                                      </a:solidFill>
                                      <a:latin typeface="Cambria Math" panose="02040503050406030204" pitchFamily="18" charset="0"/>
                                    </a:rPr>
                                    <m:t>𝑫</m:t>
                                  </m:r>
                                </m:num>
                                <m:den>
                                  <m:r>
                                    <a:rPr lang="zh-CN" altLang="en-US" b="1" i="1">
                                      <a:solidFill>
                                        <a:schemeClr val="accent1"/>
                                      </a:solidFill>
                                      <a:latin typeface="Cambria Math" panose="02040503050406030204" pitchFamily="18" charset="0"/>
                                    </a:rPr>
                                    <m:t>𝒅</m:t>
                                  </m:r>
                                </m:den>
                              </m:f>
                            </m:e>
                          </m:func>
                        </m:den>
                      </m:f>
                    </m:oMath>
                  </m:oMathPara>
                </a14:m>
                <a:endParaRPr lang="zh-CN" altLang="en-US" b="1" dirty="0"/>
              </a:p>
            </p:txBody>
          </p:sp>
        </mc:Choice>
        <mc:Fallback xmlns="">
          <p:sp>
            <p:nvSpPr>
              <p:cNvPr id="7" name="矩形 6"/>
              <p:cNvSpPr>
                <a:spLocks noRot="1" noChangeAspect="1" noMove="1" noResize="1" noEditPoints="1" noAdjustHandles="1" noChangeArrowheads="1" noChangeShapeType="1" noTextEdit="1"/>
              </p:cNvSpPr>
              <p:nvPr/>
            </p:nvSpPr>
            <p:spPr>
              <a:xfrm>
                <a:off x="3048505" y="2445352"/>
                <a:ext cx="3163879" cy="85337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8429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电容式传感器的测量电路</a:t>
            </a: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BA729378-724A-7ECD-E089-D170AAD062B3}"/>
              </a:ext>
            </a:extLst>
          </p:cNvPr>
          <p:cNvSpPr/>
          <p:nvPr/>
        </p:nvSpPr>
        <p:spPr>
          <a:xfrm>
            <a:off x="228600" y="1059582"/>
            <a:ext cx="8686800" cy="1393587"/>
          </a:xfrm>
          <a:prstGeom prst="rect">
            <a:avLst/>
          </a:prstGeom>
        </p:spPr>
        <p:txBody>
          <a:bodyPr wrap="square">
            <a:spAutoFit/>
          </a:bodyPr>
          <a:lstStyle/>
          <a:p>
            <a:pPr>
              <a:lnSpc>
                <a:spcPct val="120000"/>
              </a:lnSpc>
              <a:buClr>
                <a:schemeClr val="accent3">
                  <a:lumMod val="75000"/>
                </a:schemeClr>
              </a:buClr>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电容式传感器的测量电路主要有：</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调频电路</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运算放大器式电路</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二极管双</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T</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型交流电桥</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8427562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电容式传感器的测量电路</a:t>
            </a:r>
          </a:p>
        </p:txBody>
      </p:sp>
      <p:sp>
        <p:nvSpPr>
          <p:cNvPr id="11" name="矩形 10"/>
          <p:cNvSpPr/>
          <p:nvPr/>
        </p:nvSpPr>
        <p:spPr>
          <a:xfrm>
            <a:off x="234498" y="1769960"/>
            <a:ext cx="8686800" cy="28900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在调频电路中，电容式传感器被作为振荡器谐振回路的一部分；</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当输入量导致电容量发生变化时，振荡器的振荡频率就会相应地发生变化</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频率可以直接作为测量系统的输出量，用以判断被测非电量的大小；</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直接输入频率时系统是</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非线性</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的，不易校正；</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为避免此问题，必须加入</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鉴频器</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，将</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频率</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的变化转换为</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电压</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振幅的变化，从而可以经过放大后用仪器指示或记录仪记录下来；</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9" name="矩形 18"/>
          <p:cNvSpPr/>
          <p:nvPr/>
        </p:nvSpPr>
        <p:spPr>
          <a:xfrm>
            <a:off x="890585" y="1302318"/>
            <a:ext cx="1341155"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调频电路</a:t>
            </a:r>
          </a:p>
        </p:txBody>
      </p:sp>
      <p:sp>
        <p:nvSpPr>
          <p:cNvPr id="20" name="七角星 19"/>
          <p:cNvSpPr/>
          <p:nvPr/>
        </p:nvSpPr>
        <p:spPr>
          <a:xfrm>
            <a:off x="386529" y="1056095"/>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p:cNvPicPr>
            <a:picLocks noChangeAspect="1"/>
          </p:cNvPicPr>
          <p:nvPr/>
        </p:nvPicPr>
        <p:blipFill>
          <a:blip r:embed="rId3"/>
          <a:stretch>
            <a:fillRect/>
          </a:stretch>
        </p:blipFill>
        <p:spPr>
          <a:xfrm>
            <a:off x="2123727" y="3665840"/>
            <a:ext cx="4968553" cy="952874"/>
          </a:xfrm>
          <a:prstGeom prst="rect">
            <a:avLst/>
          </a:prstGeom>
        </p:spPr>
      </p:pic>
    </p:spTree>
    <p:extLst>
      <p:ext uri="{BB962C8B-B14F-4D97-AF65-F5344CB8AC3E}">
        <p14:creationId xmlns:p14="http://schemas.microsoft.com/office/powerpoint/2010/main" val="594175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电容式传感器的测量电路</a:t>
            </a:r>
          </a:p>
        </p:txBody>
      </p:sp>
      <mc:AlternateContent xmlns:mc="http://schemas.openxmlformats.org/markup-compatibility/2006" xmlns:a14="http://schemas.microsoft.com/office/drawing/2010/main">
        <mc:Choice Requires="a14">
          <p:sp>
            <p:nvSpPr>
              <p:cNvPr id="11" name="矩形 10"/>
              <p:cNvSpPr/>
              <p:nvPr/>
            </p:nvSpPr>
            <p:spPr>
              <a:xfrm>
                <a:off x="234498" y="1870705"/>
                <a:ext cx="8686800" cy="29454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调频振荡器的振荡频率为：</a:t>
                </a: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被测信号为</a:t>
                </a:r>
                <a:r>
                  <a:rPr lang="en-US" altLang="zh-CN" b="1" dirty="0">
                    <a:solidFill>
                      <a:prstClr val="black"/>
                    </a:solidFill>
                    <a:latin typeface="Times New Roman" panose="02020603050405020304" pitchFamily="18" charset="0"/>
                    <a:ea typeface="微软雅黑" panose="020B0503020204020204" pitchFamily="34" charset="-122"/>
                  </a:rPr>
                  <a:t>0</a:t>
                </a:r>
                <a:r>
                  <a:rPr lang="zh-CN" altLang="en-US" b="1" dirty="0">
                    <a:solidFill>
                      <a:prstClr val="black"/>
                    </a:solidFill>
                    <a:latin typeface="Times New Roman" panose="02020603050405020304" pitchFamily="18" charset="0"/>
                    <a:ea typeface="微软雅黑" panose="020B0503020204020204" pitchFamily="34" charset="-122"/>
                  </a:rPr>
                  <a:t>时，</a:t>
                </a:r>
                <a14:m>
                  <m:oMath xmlns:m="http://schemas.openxmlformats.org/officeDocument/2006/math">
                    <m:r>
                      <a:rPr lang="en-US" altLang="zh-CN" b="1" i="1">
                        <a:latin typeface="Cambria Math" panose="02040503050406030204" pitchFamily="18" charset="0"/>
                      </a:rPr>
                      <m:t>𝜟</m:t>
                    </m:r>
                    <m:r>
                      <a:rPr lang="en-US" altLang="zh-CN" b="1" i="1">
                        <a:latin typeface="Cambria Math" panose="02040503050406030204" pitchFamily="18" charset="0"/>
                      </a:rPr>
                      <m:t>𝑪</m:t>
                    </m:r>
                    <m:r>
                      <a:rPr lang="en-US" altLang="zh-CN" b="1" i="1">
                        <a:latin typeface="Cambria Math" panose="02040503050406030204" pitchFamily="18" charset="0"/>
                      </a:rPr>
                      <m:t>=</m:t>
                    </m:r>
                    <m:r>
                      <a:rPr lang="en-US" altLang="zh-CN" b="1" i="1">
                        <a:latin typeface="Cambria Math" panose="02040503050406030204" pitchFamily="18" charset="0"/>
                      </a:rPr>
                      <m:t>𝟎</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14:m>
                  <m:oMath xmlns:m="http://schemas.openxmlformats.org/officeDocument/2006/math">
                    <m:r>
                      <a:rPr lang="en-US" altLang="zh-CN" b="1" i="1">
                        <a:latin typeface="Cambria Math" panose="02040503050406030204" pitchFamily="18" charset="0"/>
                      </a:rPr>
                      <m:t>𝑪</m:t>
                    </m:r>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𝑪</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𝑪</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𝑪</m:t>
                        </m:r>
                      </m:e>
                      <m:sub>
                        <m:r>
                          <a:rPr lang="en-US" altLang="zh-CN" b="1" i="1">
                            <a:latin typeface="Cambria Math" panose="02040503050406030204" pitchFamily="18" charset="0"/>
                          </a:rPr>
                          <m:t>𝟎</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，振荡器有一个固有频率：</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当被测信号不为</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0</m:t>
                    </m:r>
                  </m:oMath>
                </a14:m>
                <a:r>
                  <a:rPr lang="zh-CN" altLang="zh-CN" b="1" dirty="0">
                    <a:solidFill>
                      <a:prstClr val="black"/>
                    </a:solidFill>
                    <a:latin typeface="Times New Roman" panose="02020603050405020304" pitchFamily="18" charset="0"/>
                    <a:ea typeface="微软雅黑" panose="020B0503020204020204" pitchFamily="34" charset="-122"/>
                  </a:rPr>
                  <a:t>时，</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𝜟</m:t>
                    </m:r>
                    <m:r>
                      <a:rPr lang="en-US" altLang="zh-CN" b="1" i="1">
                        <a:solidFill>
                          <a:prstClr val="black"/>
                        </a:solidFill>
                        <a:latin typeface="Cambria Math" panose="02040503050406030204" pitchFamily="18" charset="0"/>
                        <a:ea typeface="微软雅黑" panose="020B0503020204020204" pitchFamily="34" charset="-122"/>
                      </a:rPr>
                      <m:t>𝑪</m:t>
                    </m:r>
                    <m:r>
                      <a:rPr lang="en-US" altLang="zh-CN" b="1">
                        <a:solidFill>
                          <a:prstClr val="black"/>
                        </a:solidFill>
                        <a:latin typeface="Cambria Math" panose="02040503050406030204" pitchFamily="18" charset="0"/>
                        <a:ea typeface="微软雅黑" panose="020B0503020204020204" pitchFamily="34" charset="-122"/>
                      </a:rPr>
                      <m:t>≠</m:t>
                    </m:r>
                    <m:r>
                      <a:rPr lang="en-US" altLang="zh-CN" b="1" i="1">
                        <a:solidFill>
                          <a:prstClr val="black"/>
                        </a:solidFill>
                        <a:latin typeface="Cambria Math" panose="02040503050406030204" pitchFamily="18" charset="0"/>
                        <a:ea typeface="微软雅黑" panose="020B0503020204020204" pitchFamily="34" charset="-122"/>
                      </a:rPr>
                      <m:t>𝟎</m:t>
                    </m:r>
                    <m:r>
                      <m:rPr>
                        <m:nor/>
                      </m:rPr>
                      <a:rPr lang="zh-CN" altLang="zh-CN" b="1" dirty="0">
                        <a:solidFill>
                          <a:prstClr val="black"/>
                        </a:solidFill>
                        <a:latin typeface="Times New Roman" panose="02020603050405020304" pitchFamily="18" charset="0"/>
                        <a:ea typeface="微软雅黑" panose="020B0503020204020204" pitchFamily="34" charset="-122"/>
                      </a:rPr>
                      <m:t>，</m:t>
                    </m:r>
                  </m:oMath>
                </a14:m>
                <a:r>
                  <a:rPr lang="zh-CN" altLang="zh-CN" b="1" dirty="0">
                    <a:solidFill>
                      <a:prstClr val="black"/>
                    </a:solidFill>
                    <a:latin typeface="Times New Roman" panose="02020603050405020304" pitchFamily="18" charset="0"/>
                    <a:ea typeface="微软雅黑" panose="020B0503020204020204" pitchFamily="34" charset="-122"/>
                  </a:rPr>
                  <a:t>频率</a:t>
                </a:r>
                <a:r>
                  <a:rPr lang="zh-CN" altLang="en-US" b="1" dirty="0">
                    <a:solidFill>
                      <a:prstClr val="black"/>
                    </a:solidFill>
                    <a:latin typeface="Times New Roman" panose="02020603050405020304" pitchFamily="18" charset="0"/>
                    <a:ea typeface="微软雅黑" panose="020B0503020204020204" pitchFamily="34" charset="-122"/>
                  </a:rPr>
                  <a:t>改变</a:t>
                </a:r>
                <a:r>
                  <a:rPr lang="zh-CN" altLang="zh-CN" b="1" dirty="0">
                    <a:solidFill>
                      <a:prstClr val="black"/>
                    </a:solidFill>
                    <a:latin typeface="Times New Roman" panose="02020603050405020304" pitchFamily="18" charset="0"/>
                    <a:ea typeface="微软雅黑" panose="020B0503020204020204" pitchFamily="34" charset="-122"/>
                  </a:rPr>
                  <a:t>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234498" y="1870705"/>
                <a:ext cx="8686800" cy="2945422"/>
              </a:xfrm>
              <a:prstGeom prst="rect">
                <a:avLst/>
              </a:prstGeom>
              <a:blipFill>
                <a:blip r:embed="rId3"/>
                <a:stretch>
                  <a:fillRect l="-280" t="-616"/>
                </a:stretch>
              </a:blipFill>
            </p:spPr>
            <p:txBody>
              <a:bodyPr/>
              <a:lstStyle/>
              <a:p>
                <a:r>
                  <a:rPr lang="zh-CN" altLang="en-US">
                    <a:noFill/>
                  </a:rPr>
                  <a:t> </a:t>
                </a:r>
              </a:p>
            </p:txBody>
          </p:sp>
        </mc:Fallback>
      </mc:AlternateContent>
      <p:sp>
        <p:nvSpPr>
          <p:cNvPr id="19" name="矩形 18"/>
          <p:cNvSpPr/>
          <p:nvPr/>
        </p:nvSpPr>
        <p:spPr>
          <a:xfrm>
            <a:off x="890585" y="1341809"/>
            <a:ext cx="1341155"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调频电路</a:t>
            </a:r>
          </a:p>
        </p:txBody>
      </p:sp>
      <p:sp>
        <p:nvSpPr>
          <p:cNvPr id="20" name="七角星 19"/>
          <p:cNvSpPr/>
          <p:nvPr/>
        </p:nvSpPr>
        <p:spPr>
          <a:xfrm>
            <a:off x="386529" y="1095586"/>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ular Callout 7"/>
          <p:cNvSpPr/>
          <p:nvPr/>
        </p:nvSpPr>
        <p:spPr bwMode="auto">
          <a:xfrm>
            <a:off x="3643708" y="1906709"/>
            <a:ext cx="928292" cy="504538"/>
          </a:xfrm>
          <a:prstGeom prst="wedgeRectCallout">
            <a:avLst>
              <a:gd name="adj1" fmla="val 84372"/>
              <a:gd name="adj2" fmla="val 113935"/>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振荡回路的电感</a:t>
            </a:r>
          </a:p>
        </p:txBody>
      </p:sp>
      <mc:AlternateContent xmlns:mc="http://schemas.openxmlformats.org/markup-compatibility/2006" xmlns:a14="http://schemas.microsoft.com/office/drawing/2010/main">
        <mc:Choice Requires="a14">
          <p:sp>
            <p:nvSpPr>
              <p:cNvPr id="4" name="矩形 3"/>
              <p:cNvSpPr/>
              <p:nvPr/>
            </p:nvSpPr>
            <p:spPr>
              <a:xfrm>
                <a:off x="3882387" y="2221219"/>
                <a:ext cx="1391022" cy="664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smtClean="0">
                          <a:solidFill>
                            <a:schemeClr val="accent1"/>
                          </a:solidFill>
                          <a:latin typeface="Cambria Math" panose="02040503050406030204" pitchFamily="18" charset="0"/>
                        </a:rPr>
                        <m:t>𝒇</m:t>
                      </m:r>
                      <m:r>
                        <a:rPr lang="zh-CN" altLang="en-US" b="1" i="0">
                          <a:solidFill>
                            <a:schemeClr val="accent1"/>
                          </a:solidFill>
                          <a:latin typeface="Cambria Math" panose="02040503050406030204" pitchFamily="18" charset="0"/>
                        </a:rPr>
                        <m:t>=</m:t>
                      </m:r>
                      <m:f>
                        <m:fPr>
                          <m:ctrlPr>
                            <a:rPr lang="zh-CN" altLang="en-US" b="1" i="1">
                              <a:solidFill>
                                <a:schemeClr val="accent1"/>
                              </a:solidFill>
                              <a:latin typeface="Cambria Math" panose="02040503050406030204" pitchFamily="18" charset="0"/>
                            </a:rPr>
                          </m:ctrlPr>
                        </m:fPr>
                        <m:num>
                          <m:r>
                            <a:rPr lang="zh-CN" altLang="en-US" b="1" i="0">
                              <a:solidFill>
                                <a:schemeClr val="accent1"/>
                              </a:solidFill>
                              <a:latin typeface="Cambria Math" panose="02040503050406030204" pitchFamily="18" charset="0"/>
                            </a:rPr>
                            <m:t>𝟏</m:t>
                          </m:r>
                        </m:num>
                        <m:den>
                          <m:r>
                            <a:rPr lang="zh-CN" altLang="en-US" b="1" i="0">
                              <a:solidFill>
                                <a:schemeClr val="accent1"/>
                              </a:solidFill>
                              <a:latin typeface="Cambria Math" panose="02040503050406030204" pitchFamily="18" charset="0"/>
                            </a:rPr>
                            <m:t>𝟐</m:t>
                          </m:r>
                          <m:r>
                            <a:rPr lang="zh-CN" altLang="en-US" b="1" i="1">
                              <a:solidFill>
                                <a:schemeClr val="accent1"/>
                              </a:solidFill>
                              <a:latin typeface="Cambria Math" panose="02040503050406030204" pitchFamily="18" charset="0"/>
                            </a:rPr>
                            <m:t>𝝅</m:t>
                          </m:r>
                          <m:rad>
                            <m:radPr>
                              <m:degHide m:val="on"/>
                              <m:ctrlPr>
                                <a:rPr lang="zh-CN" altLang="en-US" b="1" i="1">
                                  <a:solidFill>
                                    <a:schemeClr val="accent1"/>
                                  </a:solidFill>
                                  <a:latin typeface="Cambria Math" panose="02040503050406030204" pitchFamily="18" charset="0"/>
                                </a:rPr>
                              </m:ctrlPr>
                            </m:radPr>
                            <m:deg/>
                            <m:e>
                              <m:r>
                                <a:rPr lang="zh-CN" altLang="en-US" b="1" i="1">
                                  <a:solidFill>
                                    <a:schemeClr val="accent1"/>
                                  </a:solidFill>
                                  <a:latin typeface="Cambria Math" panose="02040503050406030204" pitchFamily="18" charset="0"/>
                                </a:rPr>
                                <m:t>𝑳𝑪</m:t>
                              </m:r>
                            </m:e>
                          </m:rad>
                        </m:den>
                      </m:f>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3882387" y="2221219"/>
                <a:ext cx="1391022" cy="66460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ular Callout 7"/>
              <p:cNvSpPr/>
              <p:nvPr/>
            </p:nvSpPr>
            <p:spPr bwMode="auto">
              <a:xfrm>
                <a:off x="5733827" y="1953851"/>
                <a:ext cx="2867236" cy="748058"/>
              </a:xfrm>
              <a:prstGeom prst="wedgeRectCallout">
                <a:avLst>
                  <a:gd name="adj1" fmla="val -69354"/>
                  <a:gd name="adj2" fmla="val 54727"/>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振荡回路的总电容，包括振荡回路固有电容</a:t>
                </a:r>
                <a14:m>
                  <m:oMath xmlns:m="http://schemas.openxmlformats.org/officeDocument/2006/math">
                    <m:sSub>
                      <m:sSubPr>
                        <m:ctrlPr>
                          <a:rPr lang="zh-CN" altLang="zh-CN" sz="1400" b="1" i="1" smtClean="0">
                            <a:solidFill>
                              <a:schemeClr val="tx1"/>
                            </a:solidFill>
                            <a:latin typeface="Cambria Math" panose="02040503050406030204" pitchFamily="18" charset="0"/>
                          </a:rPr>
                        </m:ctrlPr>
                      </m:sSubPr>
                      <m:e>
                        <m:r>
                          <a:rPr lang="en-US" altLang="zh-CN" sz="1400" b="1" i="1">
                            <a:solidFill>
                              <a:schemeClr val="tx1"/>
                            </a:solidFill>
                            <a:latin typeface="Cambria Math" panose="02040503050406030204" pitchFamily="18" charset="0"/>
                          </a:rPr>
                          <m:t>𝑪</m:t>
                        </m:r>
                      </m:e>
                      <m:sub>
                        <m:r>
                          <a:rPr lang="en-US" altLang="zh-CN" sz="1400" b="1" i="1">
                            <a:solidFill>
                              <a:schemeClr val="tx1"/>
                            </a:solidFill>
                            <a:latin typeface="Cambria Math" panose="02040503050406030204" pitchFamily="18" charset="0"/>
                          </a:rPr>
                          <m:t>𝟏</m:t>
                        </m:r>
                      </m:sub>
                    </m:sSub>
                  </m:oMath>
                </a14:m>
                <a:r>
                  <a:rPr lang="zh-CN" altLang="en-US" sz="1400" b="1" dirty="0">
                    <a:solidFill>
                      <a:prstClr val="black"/>
                    </a:solidFill>
                    <a:latin typeface="Times New Roman" panose="02020603050405020304" pitchFamily="18" charset="0"/>
                    <a:ea typeface="微软雅黑" panose="020B0503020204020204" pitchFamily="34" charset="-122"/>
                  </a:rPr>
                  <a:t>、传感器引线分布电容</a:t>
                </a:r>
                <a14:m>
                  <m:oMath xmlns:m="http://schemas.openxmlformats.org/officeDocument/2006/math">
                    <m:sSub>
                      <m:sSubPr>
                        <m:ctrlPr>
                          <a:rPr lang="zh-CN" altLang="zh-CN" sz="1400" b="1" i="1">
                            <a:solidFill>
                              <a:schemeClr val="tx1"/>
                            </a:solidFill>
                            <a:latin typeface="Cambria Math" panose="02040503050406030204" pitchFamily="18" charset="0"/>
                          </a:rPr>
                        </m:ctrlPr>
                      </m:sSubPr>
                      <m:e>
                        <m:r>
                          <a:rPr lang="en-US" altLang="zh-CN" sz="1400" b="1" i="1">
                            <a:solidFill>
                              <a:schemeClr val="tx1"/>
                            </a:solidFill>
                            <a:latin typeface="Cambria Math" panose="02040503050406030204" pitchFamily="18" charset="0"/>
                          </a:rPr>
                          <m:t>𝐶</m:t>
                        </m:r>
                      </m:e>
                      <m:sub>
                        <m:r>
                          <a:rPr lang="en-US" altLang="zh-CN" sz="1400" b="1" i="1">
                            <a:solidFill>
                              <a:schemeClr val="tx1"/>
                            </a:solidFill>
                            <a:latin typeface="Cambria Math" panose="02040503050406030204" pitchFamily="18" charset="0"/>
                          </a:rPr>
                          <m:t>2</m:t>
                        </m:r>
                      </m:sub>
                    </m:sSub>
                  </m:oMath>
                </a14:m>
                <a:r>
                  <a:rPr lang="zh-CN" altLang="en-US" sz="1400" b="1" dirty="0">
                    <a:solidFill>
                      <a:prstClr val="black"/>
                    </a:solidFill>
                    <a:latin typeface="Times New Roman" panose="02020603050405020304" pitchFamily="18" charset="0"/>
                    <a:ea typeface="微软雅黑" panose="020B0503020204020204" pitchFamily="34" charset="-122"/>
                  </a:rPr>
                  <a:t>和传感器的电容</a:t>
                </a:r>
                <a14:m>
                  <m:oMath xmlns:m="http://schemas.openxmlformats.org/officeDocument/2006/math">
                    <m:sSub>
                      <m:sSubPr>
                        <m:ctrlPr>
                          <a:rPr lang="zh-CN" altLang="zh-CN" sz="1400" b="1" i="1">
                            <a:solidFill>
                              <a:schemeClr val="tx1"/>
                            </a:solidFill>
                            <a:latin typeface="Cambria Math" panose="02040503050406030204" pitchFamily="18" charset="0"/>
                          </a:rPr>
                        </m:ctrlPr>
                      </m:sSubPr>
                      <m:e>
                        <m:r>
                          <a:rPr lang="en-US" altLang="zh-CN" sz="1400" b="1" i="1">
                            <a:solidFill>
                              <a:schemeClr val="tx1"/>
                            </a:solidFill>
                            <a:latin typeface="Cambria Math" panose="02040503050406030204" pitchFamily="18" charset="0"/>
                          </a:rPr>
                          <m:t>𝐶</m:t>
                        </m:r>
                      </m:e>
                      <m:sub>
                        <m:r>
                          <a:rPr lang="en-US" altLang="zh-CN" sz="1400" b="1" i="1">
                            <a:solidFill>
                              <a:schemeClr val="tx1"/>
                            </a:solidFill>
                            <a:latin typeface="Cambria Math" panose="02040503050406030204" pitchFamily="18" charset="0"/>
                          </a:rPr>
                          <m:t>𝑥</m:t>
                        </m:r>
                      </m:sub>
                    </m:sSub>
                    <m:r>
                      <a:rPr lang="en-US" altLang="zh-CN" sz="1400" b="1" i="1">
                        <a:solidFill>
                          <a:schemeClr val="tx1"/>
                        </a:solidFill>
                        <a:latin typeface="Cambria Math" panose="02040503050406030204" pitchFamily="18" charset="0"/>
                      </a:rPr>
                      <m:t>=</m:t>
                    </m:r>
                    <m:sSub>
                      <m:sSubPr>
                        <m:ctrlPr>
                          <a:rPr lang="zh-CN" altLang="zh-CN" sz="1400" b="1" i="1">
                            <a:solidFill>
                              <a:schemeClr val="tx1"/>
                            </a:solidFill>
                            <a:latin typeface="Cambria Math" panose="02040503050406030204" pitchFamily="18" charset="0"/>
                          </a:rPr>
                        </m:ctrlPr>
                      </m:sSubPr>
                      <m:e>
                        <m:r>
                          <a:rPr lang="en-US" altLang="zh-CN" sz="1400" b="1" i="1">
                            <a:solidFill>
                              <a:schemeClr val="tx1"/>
                            </a:solidFill>
                            <a:latin typeface="Cambria Math" panose="02040503050406030204" pitchFamily="18" charset="0"/>
                          </a:rPr>
                          <m:t>𝐶</m:t>
                        </m:r>
                      </m:e>
                      <m:sub>
                        <m:r>
                          <a:rPr lang="en-US" altLang="zh-CN" sz="1400" b="1" i="1">
                            <a:solidFill>
                              <a:schemeClr val="tx1"/>
                            </a:solidFill>
                            <a:latin typeface="Cambria Math" panose="02040503050406030204" pitchFamily="18" charset="0"/>
                          </a:rPr>
                          <m:t>0</m:t>
                        </m:r>
                      </m:sub>
                    </m:sSub>
                    <m:r>
                      <a:rPr lang="en-US" altLang="zh-CN" sz="1400" b="1" i="1">
                        <a:solidFill>
                          <a:schemeClr val="tx1"/>
                        </a:solidFill>
                        <a:latin typeface="Cambria Math" panose="02040503050406030204" pitchFamily="18" charset="0"/>
                      </a:rPr>
                      <m:t>±</m:t>
                    </m:r>
                    <m:r>
                      <m:rPr>
                        <m:sty m:val="p"/>
                      </m:rPr>
                      <a:rPr lang="en-US" altLang="zh-CN" sz="1400" b="1" i="1">
                        <a:solidFill>
                          <a:schemeClr val="tx1"/>
                        </a:solidFill>
                        <a:latin typeface="Cambria Math" panose="02040503050406030204" pitchFamily="18" charset="0"/>
                      </a:rPr>
                      <m:t>Δ</m:t>
                    </m:r>
                    <m:r>
                      <a:rPr lang="en-US" altLang="zh-CN" sz="1400" b="1" i="1">
                        <a:solidFill>
                          <a:schemeClr val="tx1"/>
                        </a:solidFill>
                        <a:latin typeface="Cambria Math" panose="02040503050406030204" pitchFamily="18" charset="0"/>
                      </a:rPr>
                      <m:t>𝐶</m:t>
                    </m:r>
                  </m:oMath>
                </a14:m>
                <a:endParaRPr lang="zh-CN" altLang="en-US" sz="1400" b="1" i="1" dirty="0">
                  <a:solidFill>
                    <a:schemeClr val="tx1"/>
                  </a:solidFill>
                </a:endParaRPr>
              </a:p>
            </p:txBody>
          </p:sp>
        </mc:Choice>
        <mc:Fallback xmlns="">
          <p:sp>
            <p:nvSpPr>
              <p:cNvPr id="12" name="Rectangular Callout 7"/>
              <p:cNvSpPr>
                <a:spLocks noRot="1" noChangeAspect="1" noMove="1" noResize="1" noEditPoints="1" noAdjustHandles="1" noChangeArrowheads="1" noChangeShapeType="1" noTextEdit="1"/>
              </p:cNvSpPr>
              <p:nvPr/>
            </p:nvSpPr>
            <p:spPr bwMode="auto">
              <a:xfrm>
                <a:off x="5733827" y="1953851"/>
                <a:ext cx="2867236" cy="748058"/>
              </a:xfrm>
              <a:prstGeom prst="wedgeRectCallout">
                <a:avLst>
                  <a:gd name="adj1" fmla="val -69354"/>
                  <a:gd name="adj2" fmla="val 54727"/>
                </a:avLst>
              </a:prstGeom>
              <a:blipFill>
                <a:blip r:embed="rId5"/>
                <a:stretch>
                  <a:fillRect/>
                </a:stretch>
              </a:blipFill>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131840" y="3166849"/>
                <a:ext cx="2584938" cy="6582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𝒇</m:t>
                          </m:r>
                        </m:e>
                        <m:sub>
                          <m:r>
                            <a:rPr lang="zh-CN" altLang="en-US" sz="1600" b="1" i="0">
                              <a:latin typeface="Cambria Math" panose="02040503050406030204" pitchFamily="18" charset="0"/>
                            </a:rPr>
                            <m:t>𝟎</m:t>
                          </m:r>
                        </m:sub>
                      </m:sSub>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r>
                            <a:rPr lang="zh-CN" altLang="en-US" sz="1600" b="1" i="0">
                              <a:latin typeface="Cambria Math" panose="02040503050406030204" pitchFamily="18" charset="0"/>
                            </a:rPr>
                            <m:t>𝟏</m:t>
                          </m:r>
                        </m:num>
                        <m:den>
                          <m:r>
                            <a:rPr lang="zh-CN" altLang="en-US" sz="1600" b="1" i="0">
                              <a:latin typeface="Cambria Math" panose="02040503050406030204" pitchFamily="18" charset="0"/>
                            </a:rPr>
                            <m:t>𝟐</m:t>
                          </m:r>
                          <m:r>
                            <a:rPr lang="zh-CN" altLang="en-US" sz="1600" b="1" i="1">
                              <a:latin typeface="Cambria Math" panose="02040503050406030204" pitchFamily="18" charset="0"/>
                            </a:rPr>
                            <m:t>𝝅</m:t>
                          </m:r>
                          <m:rad>
                            <m:radPr>
                              <m:degHide m:val="on"/>
                              <m:ctrlPr>
                                <a:rPr lang="zh-CN" altLang="en-US" sz="1600" b="1" i="1">
                                  <a:latin typeface="Cambria Math" panose="02040503050406030204" pitchFamily="18" charset="0"/>
                                </a:rPr>
                              </m:ctrlPr>
                            </m:radPr>
                            <m:deg/>
                            <m:e>
                              <m:d>
                                <m:dPr>
                                  <m:endChr m:val=""/>
                                  <m:ctrlPr>
                                    <a:rPr lang="zh-CN" altLang="en-US" sz="1600" b="1" i="1">
                                      <a:latin typeface="Cambria Math" panose="02040503050406030204" pitchFamily="18" charset="0"/>
                                    </a:rPr>
                                  </m:ctrlPr>
                                </m:dPr>
                                <m:e>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𝑪</m:t>
                                      </m:r>
                                    </m:e>
                                    <m:sub>
                                      <m:r>
                                        <a:rPr lang="zh-CN" altLang="en-US" sz="1600" b="1" i="0">
                                          <a:latin typeface="Cambria Math" panose="02040503050406030204" pitchFamily="18" charset="0"/>
                                        </a:rPr>
                                        <m:t>𝟏</m:t>
                                      </m:r>
                                    </m:sub>
                                  </m:sSub>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𝑪</m:t>
                                      </m:r>
                                    </m:e>
                                    <m:sub>
                                      <m:r>
                                        <a:rPr lang="zh-CN" altLang="en-US" sz="1600" b="1" i="0">
                                          <a:latin typeface="Cambria Math" panose="02040503050406030204" pitchFamily="18" charset="0"/>
                                        </a:rPr>
                                        <m:t>𝟐</m:t>
                                      </m:r>
                                    </m:sub>
                                  </m:sSub>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𝑪</m:t>
                                      </m:r>
                                    </m:e>
                                    <m:sub>
                                      <m:r>
                                        <a:rPr lang="zh-CN" altLang="en-US" sz="1600" b="1" i="0">
                                          <a:latin typeface="Cambria Math" panose="02040503050406030204" pitchFamily="18" charset="0"/>
                                        </a:rPr>
                                        <m:t>𝟎</m:t>
                                      </m:r>
                                    </m:sub>
                                  </m:sSub>
                                  <m:r>
                                    <a:rPr lang="zh-CN" altLang="en-US" sz="1600" b="1" i="0">
                                      <a:latin typeface="Cambria Math" panose="02040503050406030204" pitchFamily="18" charset="0"/>
                                    </a:rPr>
                                    <m:t>)</m:t>
                                  </m:r>
                                  <m:r>
                                    <a:rPr lang="zh-CN" altLang="en-US" sz="1600" b="1" i="1">
                                      <a:latin typeface="Cambria Math" panose="02040503050406030204" pitchFamily="18" charset="0"/>
                                    </a:rPr>
                                    <m:t>𝑳</m:t>
                                  </m:r>
                                </m:e>
                              </m:d>
                            </m:e>
                          </m:rad>
                        </m:den>
                      </m:f>
                    </m:oMath>
                  </m:oMathPara>
                </a14:m>
                <a:endParaRPr lang="zh-CN" altLang="en-US" sz="1600" b="1" dirty="0"/>
              </a:p>
            </p:txBody>
          </p:sp>
        </mc:Choice>
        <mc:Fallback xmlns="">
          <p:sp>
            <p:nvSpPr>
              <p:cNvPr id="5" name="矩形 4"/>
              <p:cNvSpPr>
                <a:spLocks noRot="1" noChangeAspect="1" noMove="1" noResize="1" noEditPoints="1" noAdjustHandles="1" noChangeArrowheads="1" noChangeShapeType="1" noTextEdit="1"/>
              </p:cNvSpPr>
              <p:nvPr/>
            </p:nvSpPr>
            <p:spPr>
              <a:xfrm>
                <a:off x="3131840" y="3166849"/>
                <a:ext cx="2584938" cy="65825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587931" y="4181745"/>
                <a:ext cx="3968138" cy="6582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600" b="1" i="1">
                          <a:latin typeface="Cambria Math" panose="02040503050406030204" pitchFamily="18" charset="0"/>
                        </a:rPr>
                        <m:t>𝒇</m:t>
                      </m:r>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r>
                            <a:rPr lang="zh-CN" altLang="en-US" sz="1600" b="1" i="0">
                              <a:latin typeface="Cambria Math" panose="02040503050406030204" pitchFamily="18" charset="0"/>
                            </a:rPr>
                            <m:t>𝟏</m:t>
                          </m:r>
                        </m:num>
                        <m:den>
                          <m:r>
                            <a:rPr lang="zh-CN" altLang="en-US" sz="1600" b="1" i="0">
                              <a:latin typeface="Cambria Math" panose="02040503050406030204" pitchFamily="18" charset="0"/>
                            </a:rPr>
                            <m:t>𝟐</m:t>
                          </m:r>
                          <m:r>
                            <a:rPr lang="zh-CN" altLang="en-US" sz="1600" b="1" i="1">
                              <a:latin typeface="Cambria Math" panose="02040503050406030204" pitchFamily="18" charset="0"/>
                            </a:rPr>
                            <m:t>𝝅</m:t>
                          </m:r>
                          <m:rad>
                            <m:radPr>
                              <m:degHide m:val="on"/>
                              <m:ctrlPr>
                                <a:rPr lang="zh-CN" altLang="en-US" sz="1600" b="1" i="1">
                                  <a:latin typeface="Cambria Math" panose="02040503050406030204" pitchFamily="18" charset="0"/>
                                </a:rPr>
                              </m:ctrlPr>
                            </m:radPr>
                            <m:deg/>
                            <m:e>
                              <m:d>
                                <m:dPr>
                                  <m:endChr m:val=""/>
                                  <m:ctrlPr>
                                    <a:rPr lang="zh-CN" altLang="en-US" sz="1600" b="1" i="1">
                                      <a:latin typeface="Cambria Math" panose="02040503050406030204" pitchFamily="18" charset="0"/>
                                    </a:rPr>
                                  </m:ctrlPr>
                                </m:dPr>
                                <m:e>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𝑪</m:t>
                                      </m:r>
                                    </m:e>
                                    <m:sub>
                                      <m:r>
                                        <a:rPr lang="zh-CN" altLang="en-US" sz="1600" b="1" i="0">
                                          <a:latin typeface="Cambria Math" panose="02040503050406030204" pitchFamily="18" charset="0"/>
                                        </a:rPr>
                                        <m:t>𝟏</m:t>
                                      </m:r>
                                    </m:sub>
                                  </m:sSub>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𝑪</m:t>
                                      </m:r>
                                    </m:e>
                                    <m:sub>
                                      <m:r>
                                        <a:rPr lang="zh-CN" altLang="en-US" sz="1600" b="1" i="0">
                                          <a:latin typeface="Cambria Math" panose="02040503050406030204" pitchFamily="18" charset="0"/>
                                        </a:rPr>
                                        <m:t>𝟐</m:t>
                                      </m:r>
                                    </m:sub>
                                  </m:sSub>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𝑪</m:t>
                                      </m:r>
                                    </m:e>
                                    <m:sub>
                                      <m:r>
                                        <a:rPr lang="zh-CN" altLang="en-US" sz="1600" b="1" i="0">
                                          <a:latin typeface="Cambria Math" panose="02040503050406030204" pitchFamily="18" charset="0"/>
                                        </a:rPr>
                                        <m:t>𝟎</m:t>
                                      </m:r>
                                    </m:sub>
                                  </m:sSub>
                                  <m:r>
                                    <a:rPr lang="zh-CN" altLang="en-US" sz="1600" b="1" i="0">
                                      <a:latin typeface="Cambria Math" panose="02040503050406030204" pitchFamily="18" charset="0"/>
                                    </a:rPr>
                                    <m:t>∓</m:t>
                                  </m:r>
                                  <m:r>
                                    <a:rPr lang="zh-CN" altLang="en-US" sz="1600" b="1" i="0">
                                      <a:latin typeface="Cambria Math" panose="02040503050406030204" pitchFamily="18" charset="0"/>
                                    </a:rPr>
                                    <m:t>𝚫</m:t>
                                  </m:r>
                                  <m:r>
                                    <a:rPr lang="zh-CN" altLang="en-US" sz="1600" b="1" i="1">
                                      <a:latin typeface="Cambria Math" panose="02040503050406030204" pitchFamily="18" charset="0"/>
                                    </a:rPr>
                                    <m:t>𝑪</m:t>
                                  </m:r>
                                  <m:r>
                                    <a:rPr lang="zh-CN" altLang="en-US" sz="1600" b="1" i="0">
                                      <a:latin typeface="Cambria Math" panose="02040503050406030204" pitchFamily="18" charset="0"/>
                                    </a:rPr>
                                    <m:t>)</m:t>
                                  </m:r>
                                  <m:r>
                                    <a:rPr lang="zh-CN" altLang="en-US" sz="1600" b="1" i="1">
                                      <a:latin typeface="Cambria Math" panose="02040503050406030204" pitchFamily="18" charset="0"/>
                                    </a:rPr>
                                    <m:t>𝑳</m:t>
                                  </m:r>
                                </m:e>
                              </m:d>
                            </m:e>
                          </m:rad>
                        </m:den>
                      </m:f>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𝒇</m:t>
                          </m:r>
                        </m:e>
                        <m:sub>
                          <m:r>
                            <a:rPr lang="zh-CN" altLang="en-US" sz="1600" b="1" i="0">
                              <a:latin typeface="Cambria Math" panose="02040503050406030204" pitchFamily="18" charset="0"/>
                            </a:rPr>
                            <m:t>𝟎</m:t>
                          </m:r>
                        </m:sub>
                      </m:sSub>
                      <m:r>
                        <a:rPr lang="zh-CN" altLang="en-US" sz="1600" b="1" i="0">
                          <a:latin typeface="Cambria Math" panose="02040503050406030204" pitchFamily="18" charset="0"/>
                        </a:rPr>
                        <m:t>±</m:t>
                      </m:r>
                      <m:r>
                        <a:rPr lang="zh-CN" altLang="en-US" sz="1600" b="1" i="0">
                          <a:latin typeface="Cambria Math" panose="02040503050406030204" pitchFamily="18" charset="0"/>
                        </a:rPr>
                        <m:t>𝚫</m:t>
                      </m:r>
                      <m:r>
                        <a:rPr lang="zh-CN" altLang="en-US" sz="1600" b="1" i="1">
                          <a:latin typeface="Cambria Math" panose="02040503050406030204" pitchFamily="18" charset="0"/>
                        </a:rPr>
                        <m:t>𝒇</m:t>
                      </m:r>
                    </m:oMath>
                  </m:oMathPara>
                </a14:m>
                <a:endParaRPr lang="zh-CN" altLang="en-US" sz="1600" b="1" dirty="0"/>
              </a:p>
            </p:txBody>
          </p:sp>
        </mc:Choice>
        <mc:Fallback xmlns="">
          <p:sp>
            <p:nvSpPr>
              <p:cNvPr id="6" name="矩形 5"/>
              <p:cNvSpPr>
                <a:spLocks noRot="1" noChangeAspect="1" noMove="1" noResize="1" noEditPoints="1" noAdjustHandles="1" noChangeArrowheads="1" noChangeShapeType="1" noTextEdit="1"/>
              </p:cNvSpPr>
              <p:nvPr/>
            </p:nvSpPr>
            <p:spPr>
              <a:xfrm>
                <a:off x="2587931" y="4181745"/>
                <a:ext cx="3968138" cy="658257"/>
              </a:xfrm>
              <a:prstGeom prst="rect">
                <a:avLst/>
              </a:prstGeom>
              <a:blipFill>
                <a:blip r:embed="rId7"/>
                <a:stretch>
                  <a:fillRect/>
                </a:stretch>
              </a:blipFill>
            </p:spPr>
            <p:txBody>
              <a:bodyPr/>
              <a:lstStyle/>
              <a:p>
                <a:r>
                  <a:rPr lang="zh-CN" altLang="en-US">
                    <a:noFill/>
                  </a:rPr>
                  <a:t> </a:t>
                </a:r>
              </a:p>
            </p:txBody>
          </p:sp>
        </mc:Fallback>
      </mc:AlternateContent>
      <p:sp>
        <p:nvSpPr>
          <p:cNvPr id="7" name="矩形 6"/>
          <p:cNvSpPr/>
          <p:nvPr/>
        </p:nvSpPr>
        <p:spPr>
          <a:xfrm>
            <a:off x="7275255" y="3738909"/>
            <a:ext cx="1633781" cy="1077218"/>
          </a:xfrm>
          <a:prstGeom prst="rect">
            <a:avLst/>
          </a:prstGeom>
        </p:spPr>
        <p:txBody>
          <a:bodyPr wrap="none">
            <a:spAutoFit/>
          </a:bodyPr>
          <a:lstStyle/>
          <a:p>
            <a:r>
              <a:rPr lang="zh-CN" altLang="en-US" sz="16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1600" b="1" dirty="0">
                <a:solidFill>
                  <a:prstClr val="black"/>
                </a:solidFill>
                <a:latin typeface="Times New Roman" panose="02020603050405020304" pitchFamily="18" charset="0"/>
                <a:ea typeface="微软雅黑" panose="020B0503020204020204" pitchFamily="34" charset="-122"/>
              </a:rPr>
              <a:t>较高的灵敏度</a:t>
            </a:r>
            <a:br>
              <a:rPr lang="en-US" altLang="zh-CN" sz="1600" b="1" dirty="0">
                <a:solidFill>
                  <a:prstClr val="black"/>
                </a:solidFill>
                <a:latin typeface="Times New Roman" panose="02020603050405020304" pitchFamily="18" charset="0"/>
                <a:ea typeface="微软雅黑" panose="020B0503020204020204" pitchFamily="34" charset="-122"/>
              </a:rPr>
            </a:br>
            <a:r>
              <a:rPr lang="en-US" altLang="zh-CN" sz="1600" b="1" dirty="0">
                <a:solidFill>
                  <a:prstClr val="black"/>
                </a:solidFill>
                <a:latin typeface="Times New Roman" panose="02020603050405020304" pitchFamily="18" charset="0"/>
                <a:ea typeface="微软雅黑" panose="020B0503020204020204" pitchFamily="34" charset="-122"/>
              </a:rPr>
              <a:t>    </a:t>
            </a:r>
            <a:r>
              <a:rPr lang="zh-CN" altLang="en-US" sz="1600" b="1" dirty="0">
                <a:solidFill>
                  <a:prstClr val="black"/>
                </a:solidFill>
                <a:latin typeface="Times New Roman" panose="02020603050405020304" pitchFamily="18" charset="0"/>
                <a:ea typeface="微软雅黑" panose="020B0503020204020204" pitchFamily="34" charset="-122"/>
              </a:rPr>
              <a:t>数字仪器测量</a:t>
            </a:r>
            <a:br>
              <a:rPr lang="en-US" altLang="zh-CN" sz="1600" b="1" dirty="0">
                <a:solidFill>
                  <a:prstClr val="black"/>
                </a:solidFill>
                <a:latin typeface="Times New Roman" panose="02020603050405020304" pitchFamily="18" charset="0"/>
                <a:ea typeface="微软雅黑" panose="020B0503020204020204" pitchFamily="34" charset="-122"/>
              </a:rPr>
            </a:br>
            <a:r>
              <a:rPr lang="en-US" altLang="zh-CN" sz="1600" b="1" dirty="0">
                <a:solidFill>
                  <a:prstClr val="black"/>
                </a:solidFill>
                <a:latin typeface="Times New Roman" panose="02020603050405020304" pitchFamily="18" charset="0"/>
                <a:ea typeface="微软雅黑" panose="020B0503020204020204" pitchFamily="34" charset="-122"/>
              </a:rPr>
              <a:t>    </a:t>
            </a:r>
            <a:r>
              <a:rPr lang="zh-CN" altLang="en-US" sz="1600" b="1" dirty="0">
                <a:solidFill>
                  <a:prstClr val="black"/>
                </a:solidFill>
                <a:latin typeface="Times New Roman" panose="02020603050405020304" pitchFamily="18" charset="0"/>
                <a:ea typeface="微软雅黑" panose="020B0503020204020204" pitchFamily="34" charset="-122"/>
              </a:rPr>
              <a:t>抗干扰能力强</a:t>
            </a:r>
            <a:br>
              <a:rPr lang="en-US" altLang="zh-CN" sz="1600" b="1" dirty="0">
                <a:solidFill>
                  <a:prstClr val="black"/>
                </a:solidFill>
                <a:latin typeface="Times New Roman" panose="02020603050405020304" pitchFamily="18" charset="0"/>
                <a:ea typeface="微软雅黑" panose="020B0503020204020204" pitchFamily="34" charset="-122"/>
              </a:rPr>
            </a:br>
            <a:r>
              <a:rPr lang="en-US" altLang="zh-CN" sz="1600" b="1" dirty="0">
                <a:solidFill>
                  <a:prstClr val="black"/>
                </a:solidFill>
                <a:latin typeface="Times New Roman" panose="02020603050405020304" pitchFamily="18" charset="0"/>
                <a:ea typeface="微软雅黑" panose="020B0503020204020204" pitchFamily="34" charset="-122"/>
              </a:rPr>
              <a:t>    </a:t>
            </a:r>
            <a:r>
              <a:rPr lang="zh-CN" altLang="en-US" sz="1600" b="1" dirty="0">
                <a:solidFill>
                  <a:prstClr val="black"/>
                </a:solidFill>
                <a:latin typeface="Times New Roman" panose="02020603050405020304" pitchFamily="18" charset="0"/>
                <a:ea typeface="微软雅黑" panose="020B0503020204020204" pitchFamily="34" charset="-122"/>
              </a:rPr>
              <a:t>遥测遥控</a:t>
            </a:r>
          </a:p>
        </p:txBody>
      </p:sp>
    </p:spTree>
    <p:extLst>
      <p:ext uri="{BB962C8B-B14F-4D97-AF65-F5344CB8AC3E}">
        <p14:creationId xmlns:p14="http://schemas.microsoft.com/office/powerpoint/2010/main" val="24140802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电容式传感器的测量电路</a:t>
            </a:r>
          </a:p>
        </p:txBody>
      </p:sp>
      <p:sp>
        <p:nvSpPr>
          <p:cNvPr id="11" name="矩形 10"/>
          <p:cNvSpPr/>
          <p:nvPr/>
        </p:nvSpPr>
        <p:spPr>
          <a:xfrm>
            <a:off x="234498" y="1870705"/>
            <a:ext cx="8686800" cy="28346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运算放大器的放大倍数非常大，输入阻抗也很高，非常适合用作电容式传感器的测量电路；</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9" name="矩形 18"/>
          <p:cNvSpPr/>
          <p:nvPr/>
        </p:nvSpPr>
        <p:spPr>
          <a:xfrm>
            <a:off x="890585" y="1341809"/>
            <a:ext cx="2349267"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运算放大器式电路</a:t>
            </a:r>
          </a:p>
        </p:txBody>
      </p:sp>
      <p:sp>
        <p:nvSpPr>
          <p:cNvPr id="20" name="七角星 19"/>
          <p:cNvSpPr/>
          <p:nvPr/>
        </p:nvSpPr>
        <p:spPr>
          <a:xfrm>
            <a:off x="386529" y="1095586"/>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p:cNvPicPr>
            <a:picLocks noChangeAspect="1"/>
          </p:cNvPicPr>
          <p:nvPr/>
        </p:nvPicPr>
        <p:blipFill>
          <a:blip r:embed="rId3"/>
          <a:stretch>
            <a:fillRect/>
          </a:stretch>
        </p:blipFill>
        <p:spPr>
          <a:xfrm>
            <a:off x="2752830" y="2571750"/>
            <a:ext cx="3638339" cy="2043560"/>
          </a:xfrm>
          <a:prstGeom prst="rect">
            <a:avLst/>
          </a:prstGeom>
        </p:spPr>
      </p:pic>
      <p:sp>
        <p:nvSpPr>
          <p:cNvPr id="15" name="Rectangular Callout 7"/>
          <p:cNvSpPr/>
          <p:nvPr/>
        </p:nvSpPr>
        <p:spPr bwMode="auto">
          <a:xfrm>
            <a:off x="5544108" y="2319481"/>
            <a:ext cx="972108" cy="504538"/>
          </a:xfrm>
          <a:prstGeom prst="wedgeRectCallout">
            <a:avLst>
              <a:gd name="adj1" fmla="val -83452"/>
              <a:gd name="adj2" fmla="val 39228"/>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电容式传感器电容</a:t>
            </a:r>
          </a:p>
        </p:txBody>
      </p:sp>
      <p:sp>
        <p:nvSpPr>
          <p:cNvPr id="16" name="Rectangular Callout 7"/>
          <p:cNvSpPr/>
          <p:nvPr/>
        </p:nvSpPr>
        <p:spPr bwMode="auto">
          <a:xfrm>
            <a:off x="1778071" y="3651250"/>
            <a:ext cx="885717" cy="504538"/>
          </a:xfrm>
          <a:prstGeom prst="wedgeRectCallout">
            <a:avLst>
              <a:gd name="adj1" fmla="val 72588"/>
              <a:gd name="adj2" fmla="val 11558"/>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交流电源电压</a:t>
            </a:r>
          </a:p>
        </p:txBody>
      </p:sp>
      <p:sp>
        <p:nvSpPr>
          <p:cNvPr id="17" name="Rectangular Callout 7"/>
          <p:cNvSpPr/>
          <p:nvPr/>
        </p:nvSpPr>
        <p:spPr bwMode="auto">
          <a:xfrm>
            <a:off x="6588224" y="3593530"/>
            <a:ext cx="864096" cy="504538"/>
          </a:xfrm>
          <a:prstGeom prst="wedgeRectCallout">
            <a:avLst>
              <a:gd name="adj1" fmla="val -83452"/>
              <a:gd name="adj2" fmla="val 39228"/>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输出信号电压</a:t>
            </a:r>
          </a:p>
        </p:txBody>
      </p:sp>
      <p:sp>
        <p:nvSpPr>
          <p:cNvPr id="18" name="Rectangular Callout 7"/>
          <p:cNvSpPr/>
          <p:nvPr/>
        </p:nvSpPr>
        <p:spPr bwMode="auto">
          <a:xfrm>
            <a:off x="3228438" y="3859494"/>
            <a:ext cx="741675" cy="252269"/>
          </a:xfrm>
          <a:prstGeom prst="wedgeRectCallout">
            <a:avLst>
              <a:gd name="adj1" fmla="val 55836"/>
              <a:gd name="adj2" fmla="val -112954"/>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虚地点</a:t>
            </a:r>
          </a:p>
        </p:txBody>
      </p:sp>
      <p:sp>
        <p:nvSpPr>
          <p:cNvPr id="21" name="Rectangular Callout 7"/>
          <p:cNvSpPr/>
          <p:nvPr/>
        </p:nvSpPr>
        <p:spPr bwMode="auto">
          <a:xfrm>
            <a:off x="2555775" y="2874883"/>
            <a:ext cx="919252" cy="346606"/>
          </a:xfrm>
          <a:prstGeom prst="wedgeRectCallout">
            <a:avLst>
              <a:gd name="adj1" fmla="val 50521"/>
              <a:gd name="adj2" fmla="val 68293"/>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固定电容</a:t>
            </a:r>
          </a:p>
        </p:txBody>
      </p:sp>
    </p:spTree>
    <p:extLst>
      <p:ext uri="{BB962C8B-B14F-4D97-AF65-F5344CB8AC3E}">
        <p14:creationId xmlns:p14="http://schemas.microsoft.com/office/powerpoint/2010/main" val="2919900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电容式传感器的测量电路</a:t>
            </a:r>
          </a:p>
        </p:txBody>
      </p:sp>
      <mc:AlternateContent xmlns:mc="http://schemas.openxmlformats.org/markup-compatibility/2006" xmlns:a14="http://schemas.microsoft.com/office/drawing/2010/main">
        <mc:Choice Requires="a14">
          <p:sp>
            <p:nvSpPr>
              <p:cNvPr id="11" name="矩形 10"/>
              <p:cNvSpPr/>
              <p:nvPr/>
            </p:nvSpPr>
            <p:spPr>
              <a:xfrm>
                <a:off x="234498" y="1722195"/>
                <a:ext cx="8686800" cy="322581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根据运算放大器的工作原理可得：</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如果传感器是一只平板电容，则</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𝑪</m:t>
                        </m:r>
                      </m:e>
                      <m:sub>
                        <m:r>
                          <a:rPr lang="en-US" altLang="zh-CN" b="1" i="1">
                            <a:solidFill>
                              <a:prstClr val="black"/>
                            </a:solidFill>
                            <a:latin typeface="Cambria Math" panose="02040503050406030204" pitchFamily="18" charset="0"/>
                            <a:ea typeface="微软雅黑" panose="020B0503020204020204" pitchFamily="34" charset="-122"/>
                          </a:rPr>
                          <m:t>𝒙</m:t>
                        </m:r>
                      </m:sub>
                    </m:sSub>
                    <m:r>
                      <a:rPr lang="en-US" altLang="zh-CN" b="1">
                        <a:solidFill>
                          <a:prstClr val="black"/>
                        </a:solidFill>
                        <a:latin typeface="Cambria Math" panose="02040503050406030204" pitchFamily="18" charset="0"/>
                        <a:ea typeface="微软雅黑" panose="020B0503020204020204" pitchFamily="34" charset="-122"/>
                      </a:rPr>
                      <m:t>=</m:t>
                    </m:r>
                    <m:r>
                      <a:rPr lang="en-US" altLang="zh-CN" b="1" i="1">
                        <a:solidFill>
                          <a:prstClr val="black"/>
                        </a:solidFill>
                        <a:latin typeface="Cambria Math" panose="02040503050406030204" pitchFamily="18" charset="0"/>
                        <a:ea typeface="微软雅黑" panose="020B0503020204020204" pitchFamily="34" charset="-122"/>
                      </a:rPr>
                      <m:t>𝜺</m:t>
                    </m:r>
                    <m:r>
                      <a:rPr lang="en-US" altLang="zh-CN" b="1" i="1">
                        <a:solidFill>
                          <a:prstClr val="black"/>
                        </a:solidFill>
                        <a:latin typeface="Cambria Math" panose="02040503050406030204" pitchFamily="18" charset="0"/>
                        <a:ea typeface="微软雅黑" panose="020B0503020204020204" pitchFamily="34" charset="-122"/>
                      </a:rPr>
                      <m:t>𝑺</m:t>
                    </m:r>
                    <m:r>
                      <a:rPr lang="en-US" altLang="zh-CN" b="1">
                        <a:solidFill>
                          <a:prstClr val="black"/>
                        </a:solidFill>
                        <a:latin typeface="Cambria Math" panose="02040503050406030204" pitchFamily="18" charset="0"/>
                        <a:ea typeface="微软雅黑" panose="020B0503020204020204" pitchFamily="34" charset="-122"/>
                      </a:rPr>
                      <m:t>/</m:t>
                    </m:r>
                    <m:r>
                      <a:rPr lang="en-US" altLang="zh-CN" b="1" i="1">
                        <a:solidFill>
                          <a:prstClr val="black"/>
                        </a:solidFill>
                        <a:latin typeface="Cambria Math" panose="02040503050406030204" pitchFamily="18" charset="0"/>
                        <a:ea typeface="微软雅黑" panose="020B0503020204020204" pitchFamily="34" charset="-122"/>
                      </a:rPr>
                      <m:t>𝒅</m:t>
                    </m:r>
                  </m:oMath>
                </a14:m>
                <a:r>
                  <a:rPr lang="zh-CN" altLang="zh-CN" b="1" dirty="0">
                    <a:solidFill>
                      <a:prstClr val="black"/>
                    </a:solidFill>
                    <a:latin typeface="Times New Roman" panose="02020603050405020304" pitchFamily="18" charset="0"/>
                    <a:ea typeface="微软雅黑" panose="020B0503020204020204" pitchFamily="34" charset="-122"/>
                  </a:rPr>
                  <a:t>，</a:t>
                </a:r>
                <a:r>
                  <a:rPr lang="zh-CN" altLang="en-US" b="1" dirty="0">
                    <a:solidFill>
                      <a:prstClr val="black"/>
                    </a:solidFill>
                    <a:latin typeface="Times New Roman" panose="02020603050405020304" pitchFamily="18" charset="0"/>
                    <a:ea typeface="微软雅黑" panose="020B0503020204020204" pitchFamily="34" charset="-122"/>
                  </a:rPr>
                  <a:t>则有：</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spcBef>
                    <a:spcPts val="600"/>
                  </a:spcBef>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运算放大器的输出电压与极板间距离</a:t>
                </a:r>
                <a14:m>
                  <m:oMath xmlns:m="http://schemas.openxmlformats.org/officeDocument/2006/math">
                    <m:r>
                      <a:rPr lang="zh-CN" altLang="en-US" b="1" i="1">
                        <a:latin typeface="Cambria Math" panose="02040503050406030204" pitchFamily="18" charset="0"/>
                      </a:rPr>
                      <m:t>𝒅</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呈</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线性</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关系；</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运算放大器式电路虽解决了单个变极距型电容式传感器的非线性问题，但要求输入</a:t>
                </a:r>
                <a:r>
                  <a:rPr lang="zh-CN" altLang="zh-CN" b="1" dirty="0">
                    <a:solidFill>
                      <a:schemeClr val="accent1"/>
                    </a:solidFill>
                    <a:latin typeface="Times New Roman" panose="02020603050405020304" pitchFamily="18" charset="0"/>
                    <a:ea typeface="微软雅黑" panose="020B0503020204020204" pitchFamily="34" charset="-122"/>
                  </a:rPr>
                  <a:t>阻抗</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𝑍</m:t>
                        </m:r>
                      </m:e>
                      <m:sub>
                        <m:r>
                          <a:rPr lang="en-US" altLang="zh-CN" b="1">
                            <a:solidFill>
                              <a:prstClr val="black"/>
                            </a:solidFill>
                            <a:latin typeface="Cambria Math" panose="02040503050406030204" pitchFamily="18" charset="0"/>
                            <a:ea typeface="微软雅黑" panose="020B0503020204020204" pitchFamily="34" charset="-122"/>
                          </a:rPr>
                          <m:t>𝑖</m:t>
                        </m:r>
                      </m:sub>
                    </m:sSub>
                  </m:oMath>
                </a14:m>
                <a:r>
                  <a:rPr lang="zh-CN" altLang="zh-CN" b="1" dirty="0">
                    <a:solidFill>
                      <a:prstClr val="black"/>
                    </a:solidFill>
                    <a:latin typeface="Times New Roman" panose="02020603050405020304" pitchFamily="18" charset="0"/>
                    <a:ea typeface="微软雅黑" panose="020B0503020204020204" pitchFamily="34" charset="-122"/>
                  </a:rPr>
                  <a:t>和放大</a:t>
                </a:r>
                <a:r>
                  <a:rPr lang="zh-CN" altLang="zh-CN" b="1" dirty="0">
                    <a:solidFill>
                      <a:schemeClr val="accent1"/>
                    </a:solidFill>
                    <a:latin typeface="Times New Roman" panose="02020603050405020304" pitchFamily="18" charset="0"/>
                    <a:ea typeface="微软雅黑" panose="020B0503020204020204" pitchFamily="34" charset="-122"/>
                  </a:rPr>
                  <a:t>倍数</a:t>
                </a:r>
                <a:r>
                  <a:rPr lang="zh-CN" altLang="zh-CN" b="1" dirty="0">
                    <a:solidFill>
                      <a:prstClr val="black"/>
                    </a:solidFill>
                    <a:latin typeface="Times New Roman" panose="02020603050405020304" pitchFamily="18" charset="0"/>
                    <a:ea typeface="微软雅黑" panose="020B0503020204020204" pitchFamily="34" charset="-122"/>
                  </a:rPr>
                  <a:t>足够</a:t>
                </a:r>
                <a:r>
                  <a:rPr lang="zh-CN" altLang="zh-CN" b="1" dirty="0">
                    <a:solidFill>
                      <a:schemeClr val="accent1"/>
                    </a:solidFill>
                    <a:latin typeface="Times New Roman" panose="02020603050405020304" pitchFamily="18" charset="0"/>
                    <a:ea typeface="微软雅黑" panose="020B0503020204020204" pitchFamily="34" charset="-122"/>
                  </a:rPr>
                  <a:t>大</a:t>
                </a:r>
                <a:r>
                  <a:rPr lang="zh-CN" altLang="en-US" b="1" dirty="0">
                    <a:solidFill>
                      <a:schemeClr val="accent1"/>
                    </a:solidFill>
                    <a:latin typeface="Times New Roman" panose="02020603050405020304" pitchFamily="18" charset="0"/>
                    <a:ea typeface="微软雅黑" panose="020B0503020204020204" pitchFamily="34" charset="-122"/>
                  </a:rPr>
                  <a:t>；</a:t>
                </a:r>
                <a:endParaRPr lang="en-US" altLang="zh-CN" b="1" dirty="0">
                  <a:solidFill>
                    <a:schemeClr val="accent1"/>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为保证仪器精度，还要求</a:t>
                </a:r>
                <a:r>
                  <a:rPr lang="zh-CN" altLang="zh-CN" b="1" dirty="0">
                    <a:solidFill>
                      <a:srgbClr val="FF0000"/>
                    </a:solidFill>
                    <a:latin typeface="Times New Roman" panose="02020603050405020304" pitchFamily="18" charset="0"/>
                    <a:ea typeface="微软雅黑" panose="020B0503020204020204" pitchFamily="34" charset="-122"/>
                  </a:rPr>
                  <a:t>电源电压</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acc>
                          <m:accPr>
                            <m:chr m:val="̇"/>
                            <m:ctrlPr>
                              <a:rPr lang="zh-CN" altLang="zh-CN" b="1" i="1">
                                <a:solidFill>
                                  <a:prstClr val="black"/>
                                </a:solidFill>
                                <a:latin typeface="Cambria Math" panose="02040503050406030204" pitchFamily="18" charset="0"/>
                                <a:ea typeface="微软雅黑" panose="020B0503020204020204" pitchFamily="34" charset="-122"/>
                              </a:rPr>
                            </m:ctrlPr>
                          </m:accPr>
                          <m:e>
                            <m:r>
                              <a:rPr lang="en-US" altLang="zh-CN" b="1">
                                <a:solidFill>
                                  <a:prstClr val="black"/>
                                </a:solidFill>
                                <a:latin typeface="Cambria Math" panose="02040503050406030204" pitchFamily="18" charset="0"/>
                                <a:ea typeface="微软雅黑" panose="020B0503020204020204" pitchFamily="34" charset="-122"/>
                              </a:rPr>
                              <m:t>𝑈</m:t>
                            </m:r>
                          </m:e>
                        </m:acc>
                      </m:e>
                      <m:sub>
                        <m:r>
                          <a:rPr lang="en-US" altLang="zh-CN" b="1">
                            <a:solidFill>
                              <a:prstClr val="black"/>
                            </a:solidFill>
                            <a:latin typeface="Cambria Math" panose="02040503050406030204" pitchFamily="18" charset="0"/>
                            <a:ea typeface="微软雅黑" panose="020B0503020204020204" pitchFamily="34" charset="-122"/>
                          </a:rPr>
                          <m:t>𝑖</m:t>
                        </m:r>
                      </m:sub>
                    </m:sSub>
                  </m:oMath>
                </a14:m>
                <a:r>
                  <a:rPr lang="zh-CN" altLang="zh-CN" b="1" dirty="0">
                    <a:solidFill>
                      <a:prstClr val="black"/>
                    </a:solidFill>
                    <a:latin typeface="Times New Roman" panose="02020603050405020304" pitchFamily="18" charset="0"/>
                    <a:ea typeface="微软雅黑" panose="020B0503020204020204" pitchFamily="34" charset="-122"/>
                  </a:rPr>
                  <a:t>的幅值和固定</a:t>
                </a:r>
                <a:r>
                  <a:rPr lang="zh-CN" altLang="zh-CN" b="1" dirty="0">
                    <a:solidFill>
                      <a:srgbClr val="FF0000"/>
                    </a:solidFill>
                    <a:latin typeface="Times New Roman" panose="02020603050405020304" pitchFamily="18" charset="0"/>
                    <a:ea typeface="微软雅黑" panose="020B0503020204020204" pitchFamily="34" charset="-122"/>
                  </a:rPr>
                  <a:t>电容</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𝐶</m:t>
                    </m:r>
                  </m:oMath>
                </a14:m>
                <a:r>
                  <a:rPr lang="zh-CN" altLang="zh-CN" b="1" dirty="0">
                    <a:solidFill>
                      <a:prstClr val="black"/>
                    </a:solidFill>
                    <a:latin typeface="Times New Roman" panose="02020603050405020304" pitchFamily="18" charset="0"/>
                    <a:ea typeface="微软雅黑" panose="020B0503020204020204" pitchFamily="34" charset="-122"/>
                  </a:rPr>
                  <a:t>值</a:t>
                </a:r>
                <a:r>
                  <a:rPr lang="zh-CN" altLang="zh-CN" b="1" dirty="0">
                    <a:solidFill>
                      <a:schemeClr val="accent1"/>
                    </a:solidFill>
                    <a:latin typeface="Times New Roman" panose="02020603050405020304" pitchFamily="18" charset="0"/>
                    <a:ea typeface="微软雅黑" panose="020B0503020204020204" pitchFamily="34" charset="-122"/>
                  </a:rPr>
                  <a:t>稳定</a:t>
                </a:r>
                <a:r>
                  <a:rPr lang="zh-CN" altLang="zh-CN"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234498" y="1722195"/>
                <a:ext cx="8686800" cy="3225819"/>
              </a:xfrm>
              <a:prstGeom prst="rect">
                <a:avLst/>
              </a:prstGeom>
              <a:blipFill>
                <a:blip r:embed="rId3"/>
                <a:stretch>
                  <a:fillRect l="-280" t="-563" b="-938"/>
                </a:stretch>
              </a:blipFill>
            </p:spPr>
            <p:txBody>
              <a:bodyPr/>
              <a:lstStyle/>
              <a:p>
                <a:r>
                  <a:rPr lang="zh-CN" altLang="en-US">
                    <a:noFill/>
                  </a:rPr>
                  <a:t> </a:t>
                </a:r>
              </a:p>
            </p:txBody>
          </p:sp>
        </mc:Fallback>
      </mc:AlternateContent>
      <p:sp>
        <p:nvSpPr>
          <p:cNvPr id="19" name="矩形 18"/>
          <p:cNvSpPr/>
          <p:nvPr/>
        </p:nvSpPr>
        <p:spPr>
          <a:xfrm>
            <a:off x="890585" y="1265307"/>
            <a:ext cx="2349267"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运算放大器式电路</a:t>
            </a:r>
          </a:p>
        </p:txBody>
      </p:sp>
      <p:sp>
        <p:nvSpPr>
          <p:cNvPr id="20" name="七角星 19"/>
          <p:cNvSpPr/>
          <p:nvPr/>
        </p:nvSpPr>
        <p:spPr>
          <a:xfrm>
            <a:off x="386529" y="101908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4" name="矩形 3"/>
              <p:cNvSpPr/>
              <p:nvPr/>
            </p:nvSpPr>
            <p:spPr>
              <a:xfrm>
                <a:off x="3796883" y="2063200"/>
                <a:ext cx="1550233" cy="6594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i="1">
                              <a:latin typeface="Cambria Math" panose="02040503050406030204" pitchFamily="18" charset="0"/>
                            </a:rPr>
                            <m:t>𝒐</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𝑪</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𝑪</m:t>
                              </m:r>
                            </m:e>
                            <m:sub>
                              <m:r>
                                <a:rPr lang="zh-CN" altLang="en-US" b="1" i="1">
                                  <a:latin typeface="Cambria Math" panose="02040503050406030204" pitchFamily="18" charset="0"/>
                                </a:rPr>
                                <m:t>𝒙</m:t>
                              </m:r>
                            </m:sub>
                          </m:sSub>
                        </m:den>
                      </m:f>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i="0">
                              <a:latin typeface="Cambria Math" panose="02040503050406030204" pitchFamily="18" charset="0"/>
                            </a:rPr>
                            <m:t>𝐢</m:t>
                          </m:r>
                        </m:sub>
                      </m:sSub>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3796883" y="2063200"/>
                <a:ext cx="1550233" cy="65941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743908" y="3035308"/>
                <a:ext cx="1681742"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i="0">
                              <a:latin typeface="Cambria Math" panose="02040503050406030204" pitchFamily="18" charset="0"/>
                            </a:rPr>
                            <m:t>∘</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i="1">
                              <a:latin typeface="Cambria Math" panose="02040503050406030204" pitchFamily="18" charset="0"/>
                            </a:rPr>
                            <m:t>𝒊</m:t>
                          </m:r>
                        </m:sub>
                      </m:sSub>
                      <m:f>
                        <m:fPr>
                          <m:ctrlPr>
                            <a:rPr lang="zh-CN" altLang="en-US" b="1" i="1">
                              <a:latin typeface="Cambria Math" panose="02040503050406030204" pitchFamily="18" charset="0"/>
                            </a:rPr>
                          </m:ctrlPr>
                        </m:fPr>
                        <m:num>
                          <m:r>
                            <a:rPr lang="zh-CN" altLang="en-US" b="1" i="1">
                              <a:latin typeface="Cambria Math" panose="02040503050406030204" pitchFamily="18" charset="0"/>
                            </a:rPr>
                            <m:t>𝑪</m:t>
                          </m:r>
                        </m:num>
                        <m:den>
                          <m:r>
                            <a:rPr lang="zh-CN" altLang="en-US" b="1" i="1">
                              <a:latin typeface="Cambria Math" panose="02040503050406030204" pitchFamily="18" charset="0"/>
                            </a:rPr>
                            <m:t>𝜺</m:t>
                          </m:r>
                          <m:r>
                            <a:rPr lang="zh-CN" altLang="en-US" b="1" i="1">
                              <a:latin typeface="Cambria Math" panose="02040503050406030204" pitchFamily="18" charset="0"/>
                            </a:rPr>
                            <m:t>𝑺</m:t>
                          </m:r>
                        </m:den>
                      </m:f>
                      <m:r>
                        <a:rPr lang="zh-CN" altLang="en-US" b="1" i="1">
                          <a:latin typeface="Cambria Math" panose="02040503050406030204" pitchFamily="18" charset="0"/>
                        </a:rPr>
                        <m:t>𝒅</m:t>
                      </m:r>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3743908" y="3035308"/>
                <a:ext cx="1681742" cy="612732"/>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337237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电容式传感器的测量电路</a:t>
            </a:r>
          </a:p>
        </p:txBody>
      </p:sp>
      <p:sp>
        <p:nvSpPr>
          <p:cNvPr id="11" name="矩形 10"/>
          <p:cNvSpPr/>
          <p:nvPr/>
        </p:nvSpPr>
        <p:spPr>
          <a:xfrm>
            <a:off x="234498" y="1808693"/>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9" name="矩形 18"/>
          <p:cNvSpPr/>
          <p:nvPr/>
        </p:nvSpPr>
        <p:spPr>
          <a:xfrm>
            <a:off x="890585" y="1305805"/>
            <a:ext cx="2709307"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二极管双</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T</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型交流电桥</a:t>
            </a:r>
          </a:p>
        </p:txBody>
      </p:sp>
      <p:sp>
        <p:nvSpPr>
          <p:cNvPr id="20" name="七角星 19"/>
          <p:cNvSpPr/>
          <p:nvPr/>
        </p:nvSpPr>
        <p:spPr>
          <a:xfrm>
            <a:off x="386529" y="1059582"/>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p:cNvPicPr>
            <a:picLocks noChangeAspect="1"/>
          </p:cNvPicPr>
          <p:nvPr/>
        </p:nvPicPr>
        <p:blipFill>
          <a:blip r:embed="rId3"/>
          <a:stretch>
            <a:fillRect/>
          </a:stretch>
        </p:blipFill>
        <p:spPr>
          <a:xfrm>
            <a:off x="1106581" y="1926033"/>
            <a:ext cx="6942633" cy="2904640"/>
          </a:xfrm>
          <a:prstGeom prst="rect">
            <a:avLst/>
          </a:prstGeom>
        </p:spPr>
      </p:pic>
    </p:spTree>
    <p:extLst>
      <p:ext uri="{BB962C8B-B14F-4D97-AF65-F5344CB8AC3E}">
        <p14:creationId xmlns:p14="http://schemas.microsoft.com/office/powerpoint/2010/main" val="37549051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电容式传感器的测量电路</a:t>
            </a:r>
          </a:p>
        </p:txBody>
      </p:sp>
      <p:sp>
        <p:nvSpPr>
          <p:cNvPr id="11" name="矩形 10"/>
          <p:cNvSpPr/>
          <p:nvPr/>
        </p:nvSpPr>
        <p:spPr>
          <a:xfrm>
            <a:off x="234498" y="1808693"/>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9" name="矩形 18"/>
          <p:cNvSpPr/>
          <p:nvPr/>
        </p:nvSpPr>
        <p:spPr>
          <a:xfrm>
            <a:off x="890585" y="1305805"/>
            <a:ext cx="2709307"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二极管双</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T</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型交流电桥</a:t>
            </a:r>
          </a:p>
        </p:txBody>
      </p:sp>
      <p:sp>
        <p:nvSpPr>
          <p:cNvPr id="20" name="七角星 19"/>
          <p:cNvSpPr/>
          <p:nvPr/>
        </p:nvSpPr>
        <p:spPr>
          <a:xfrm>
            <a:off x="386529" y="1059582"/>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p:cNvPicPr>
            <a:picLocks noChangeAspect="1"/>
          </p:cNvPicPr>
          <p:nvPr/>
        </p:nvPicPr>
        <p:blipFill>
          <a:blip r:embed="rId3"/>
          <a:stretch>
            <a:fillRect/>
          </a:stretch>
        </p:blipFill>
        <p:spPr>
          <a:xfrm>
            <a:off x="4896036" y="1920094"/>
            <a:ext cx="3797598" cy="1726181"/>
          </a:xfrm>
          <a:prstGeom prst="rect">
            <a:avLst/>
          </a:prstGeom>
        </p:spPr>
      </p:pic>
      <p:pic>
        <p:nvPicPr>
          <p:cNvPr id="8" name="图片 7"/>
          <p:cNvPicPr>
            <a:picLocks noChangeAspect="1"/>
          </p:cNvPicPr>
          <p:nvPr/>
        </p:nvPicPr>
        <p:blipFill>
          <a:blip r:embed="rId4"/>
          <a:stretch>
            <a:fillRect/>
          </a:stretch>
        </p:blipFill>
        <p:spPr>
          <a:xfrm>
            <a:off x="1100880" y="1913240"/>
            <a:ext cx="3032902" cy="1772238"/>
          </a:xfrm>
          <a:prstGeom prst="rect">
            <a:avLst/>
          </a:prstGeom>
        </p:spPr>
      </p:pic>
      <mc:AlternateContent xmlns:mc="http://schemas.openxmlformats.org/markup-compatibility/2006" xmlns:a14="http://schemas.microsoft.com/office/drawing/2010/main">
        <mc:Choice Requires="a14">
          <p:sp>
            <p:nvSpPr>
              <p:cNvPr id="9" name="矩形 8"/>
              <p:cNvSpPr/>
              <p:nvPr/>
            </p:nvSpPr>
            <p:spPr>
              <a:xfrm>
                <a:off x="386530" y="3808660"/>
                <a:ext cx="8361934" cy="923330"/>
              </a:xfrm>
              <a:prstGeom prst="rect">
                <a:avLst/>
              </a:prstGeom>
            </p:spPr>
            <p:txBody>
              <a:bodyPr wrap="square">
                <a:spAutoFit/>
              </a:bodyPr>
              <a:lstStyle/>
              <a:p>
                <a:pPr>
                  <a:defRPr/>
                </a:pPr>
                <a:r>
                  <a:rPr lang="zh-CN" altLang="en-US" b="1" dirty="0">
                    <a:solidFill>
                      <a:prstClr val="black"/>
                    </a:solidFill>
                    <a:latin typeface="Times New Roman" panose="02020603050405020304" pitchFamily="18" charset="0"/>
                    <a:ea typeface="微软雅黑" panose="020B0503020204020204" pitchFamily="34" charset="-122"/>
                  </a:rPr>
                  <a:t>正半周时，二极管</a:t>
                </a:r>
                <a:r>
                  <a:rPr lang="en-US" altLang="zh-CN" b="1" dirty="0">
                    <a:latin typeface="Times New Roman" panose="02020603050405020304" pitchFamily="18" charset="0"/>
                    <a:cs typeface="Times New Roman" panose="02020603050405020304" pitchFamily="18" charset="0"/>
                  </a:rPr>
                  <a:t>VD1</a:t>
                </a:r>
                <a:r>
                  <a:rPr lang="zh-CN" altLang="en-US" b="1" dirty="0">
                    <a:solidFill>
                      <a:prstClr val="black"/>
                    </a:solidFill>
                    <a:latin typeface="Times New Roman" panose="02020603050405020304" pitchFamily="18" charset="0"/>
                    <a:ea typeface="微软雅黑" panose="020B0503020204020204" pitchFamily="34" charset="-122"/>
                  </a:rPr>
                  <a:t>导通、</a:t>
                </a:r>
                <a:r>
                  <a:rPr lang="en-US" altLang="zh-CN" b="1" dirty="0">
                    <a:solidFill>
                      <a:prstClr val="black"/>
                    </a:solidFill>
                    <a:latin typeface="Times New Roman" panose="02020603050405020304" pitchFamily="18" charset="0"/>
                    <a:ea typeface="微软雅黑" panose="020B0503020204020204" pitchFamily="34" charset="-122"/>
                  </a:rPr>
                  <a:t>VD2</a:t>
                </a:r>
                <a:r>
                  <a:rPr lang="zh-CN" altLang="en-US" b="1" dirty="0">
                    <a:solidFill>
                      <a:prstClr val="black"/>
                    </a:solidFill>
                    <a:latin typeface="Times New Roman" panose="02020603050405020304" pitchFamily="18" charset="0"/>
                    <a:ea typeface="微软雅黑" panose="020B0503020204020204" pitchFamily="34" charset="-122"/>
                  </a:rPr>
                  <a:t>截止，电容</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𝑪</m:t>
                        </m:r>
                      </m:e>
                      <m:sub>
                        <m:r>
                          <a:rPr lang="en-US" altLang="zh-CN" b="1" i="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rPr>
                  <a:t>被以极短的时间充电至</a:t>
                </a:r>
                <a14:m>
                  <m:oMath xmlns:m="http://schemas.openxmlformats.org/officeDocument/2006/math">
                    <m:r>
                      <a:rPr lang="en-US" altLang="zh-CN" b="1" i="1">
                        <a:latin typeface="Cambria Math" panose="02040503050406030204" pitchFamily="18" charset="0"/>
                      </a:rPr>
                      <m:t>𝑬</m:t>
                    </m:r>
                  </m:oMath>
                </a14:m>
                <a:r>
                  <a:rPr lang="en-US" altLang="zh-CN" b="1" dirty="0">
                    <a:solidFill>
                      <a:prstClr val="black"/>
                    </a:solidFill>
                    <a:latin typeface="Times New Roman" panose="02020603050405020304" pitchFamily="18" charset="0"/>
                    <a:ea typeface="微软雅黑" panose="020B0503020204020204" pitchFamily="34" charset="-122"/>
                  </a:rPr>
                  <a:t> </a:t>
                </a:r>
                <a:r>
                  <a:rPr lang="zh-CN" altLang="en-US" b="1" dirty="0">
                    <a:solidFill>
                      <a:prstClr val="black"/>
                    </a:solidFill>
                    <a:latin typeface="Times New Roman" panose="02020603050405020304" pitchFamily="18" charset="0"/>
                    <a:ea typeface="微软雅黑" panose="020B0503020204020204" pitchFamily="34" charset="-122"/>
                  </a:rPr>
                  <a:t>，电源经</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rPr>
                  <a:t>以</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𝑰</m:t>
                        </m:r>
                      </m:e>
                      <m:sub>
                        <m:r>
                          <a:rPr lang="en-US" altLang="zh-CN" b="1" i="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rPr>
                  <a:t>向</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𝑳</m:t>
                        </m:r>
                      </m:sub>
                    </m:sSub>
                  </m:oMath>
                </a14:m>
                <a:r>
                  <a:rPr lang="zh-CN" altLang="en-US" b="1" dirty="0">
                    <a:solidFill>
                      <a:prstClr val="black"/>
                    </a:solidFill>
                    <a:latin typeface="Times New Roman" panose="02020603050405020304" pitchFamily="18" charset="0"/>
                    <a:ea typeface="微软雅黑" panose="020B0503020204020204" pitchFamily="34" charset="-122"/>
                  </a:rPr>
                  <a:t>供电；电容</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𝑪</m:t>
                        </m:r>
                      </m:e>
                      <m:sub>
                        <m:r>
                          <a:rPr lang="en-US" altLang="zh-CN" b="1" i="1">
                            <a:latin typeface="Cambria Math" panose="02040503050406030204" pitchFamily="18" charset="0"/>
                          </a:rPr>
                          <m:t>𝟐</m:t>
                        </m:r>
                      </m:sub>
                    </m:sSub>
                  </m:oMath>
                </a14:m>
                <a:r>
                  <a:rPr lang="zh-CN" altLang="en-US" b="1" dirty="0">
                    <a:solidFill>
                      <a:prstClr val="black"/>
                    </a:solidFill>
                    <a:latin typeface="Times New Roman" panose="02020603050405020304" pitchFamily="18" charset="0"/>
                    <a:ea typeface="微软雅黑" panose="020B0503020204020204" pitchFamily="34" charset="-122"/>
                  </a:rPr>
                  <a:t>的电压初始值为</a:t>
                </a:r>
                <a14:m>
                  <m:oMath xmlns:m="http://schemas.openxmlformats.org/officeDocument/2006/math">
                    <m:r>
                      <a:rPr lang="en-US" altLang="zh-CN" b="1" i="1">
                        <a:latin typeface="Cambria Math" panose="02040503050406030204" pitchFamily="18" charset="0"/>
                      </a:rPr>
                      <m:t>𝑬</m:t>
                    </m:r>
                  </m:oMath>
                </a14:m>
                <a:r>
                  <a:rPr lang="zh-CN" altLang="en-US" b="1" dirty="0">
                    <a:solidFill>
                      <a:prstClr val="black"/>
                    </a:solidFill>
                    <a:latin typeface="Times New Roman" panose="02020603050405020304" pitchFamily="18" charset="0"/>
                    <a:ea typeface="微软雅黑" panose="020B0503020204020204" pitchFamily="34" charset="-122"/>
                  </a:rPr>
                  <a:t>，经</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𝟐</m:t>
                        </m:r>
                      </m:sub>
                    </m:sSub>
                    <m:r>
                      <a:rPr lang="en-US" altLang="zh-CN" i="1">
                        <a:latin typeface="Cambria Math" panose="02040503050406030204" pitchFamily="18" charset="0"/>
                      </a:rPr>
                      <m:t> </m:t>
                    </m:r>
                  </m:oMath>
                </a14:m>
                <a:r>
                  <a:rPr lang="zh-CN" altLang="en-US" b="1" dirty="0">
                    <a:solidFill>
                      <a:prstClr val="black"/>
                    </a:solidFill>
                    <a:latin typeface="Times New Roman" panose="02020603050405020304" pitchFamily="18" charset="0"/>
                    <a:ea typeface="微软雅黑" panose="020B0503020204020204" pitchFamily="34" charset="-122"/>
                  </a:rPr>
                  <a:t>、</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𝑳</m:t>
                        </m:r>
                      </m:sub>
                    </m:sSub>
                  </m:oMath>
                </a14:m>
                <a:r>
                  <a:rPr lang="zh-CN" altLang="en-US" b="1" dirty="0">
                    <a:solidFill>
                      <a:prstClr val="black"/>
                    </a:solidFill>
                    <a:latin typeface="Times New Roman" panose="02020603050405020304" pitchFamily="18" charset="0"/>
                    <a:ea typeface="微软雅黑" panose="020B0503020204020204" pitchFamily="34" charset="-122"/>
                  </a:rPr>
                  <a:t>放电，流过</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𝑳</m:t>
                        </m:r>
                      </m:sub>
                    </m:sSub>
                  </m:oMath>
                </a14:m>
                <a:r>
                  <a:rPr lang="en-US" altLang="zh-CN" b="1" dirty="0">
                    <a:solidFill>
                      <a:prstClr val="black"/>
                    </a:solidFill>
                    <a:latin typeface="Times New Roman" panose="02020603050405020304" pitchFamily="18" charset="0"/>
                    <a:ea typeface="微软雅黑" panose="020B0503020204020204" pitchFamily="34" charset="-122"/>
                  </a:rPr>
                  <a:t> </a:t>
                </a:r>
                <a:r>
                  <a:rPr lang="zh-CN" altLang="en-US" b="1" dirty="0">
                    <a:solidFill>
                      <a:prstClr val="black"/>
                    </a:solidFill>
                    <a:latin typeface="Times New Roman" panose="02020603050405020304" pitchFamily="18" charset="0"/>
                    <a:ea typeface="微软雅黑" panose="020B0503020204020204" pitchFamily="34" charset="-122"/>
                  </a:rPr>
                  <a:t>的放电电流为</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𝑰</m:t>
                        </m:r>
                      </m:e>
                      <m:sub>
                        <m:r>
                          <a:rPr lang="en-US" altLang="zh-CN" b="1" i="1">
                            <a:latin typeface="Cambria Math" panose="02040503050406030204" pitchFamily="18" charset="0"/>
                          </a:rPr>
                          <m:t>𝟐</m:t>
                        </m:r>
                      </m:sub>
                    </m:sSub>
                  </m:oMath>
                </a14:m>
                <a:r>
                  <a:rPr lang="zh-CN" altLang="en-US" b="1" dirty="0">
                    <a:solidFill>
                      <a:prstClr val="black"/>
                    </a:solidFill>
                    <a:latin typeface="Times New Roman" panose="02020603050405020304" pitchFamily="18" charset="0"/>
                    <a:ea typeface="微软雅黑" panose="020B0503020204020204" pitchFamily="34" charset="-122"/>
                  </a:rPr>
                  <a:t>。流过</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𝑳</m:t>
                        </m:r>
                      </m:sub>
                    </m:sSub>
                  </m:oMath>
                </a14:m>
                <a:r>
                  <a:rPr lang="zh-CN" altLang="en-US" b="1" dirty="0">
                    <a:solidFill>
                      <a:prstClr val="black"/>
                    </a:solidFill>
                    <a:latin typeface="Times New Roman" panose="02020603050405020304" pitchFamily="18" charset="0"/>
                    <a:ea typeface="微软雅黑" panose="020B0503020204020204" pitchFamily="34" charset="-122"/>
                  </a:rPr>
                  <a:t>的总电流</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𝑰</m:t>
                        </m:r>
                      </m:e>
                      <m:sub>
                        <m:r>
                          <a:rPr lang="en-US" altLang="zh-CN" b="1" i="1">
                            <a:latin typeface="Cambria Math" panose="02040503050406030204" pitchFamily="18" charset="0"/>
                          </a:rPr>
                          <m:t>𝑳</m:t>
                        </m:r>
                      </m:sub>
                    </m:sSub>
                  </m:oMath>
                </a14:m>
                <a:r>
                  <a:rPr lang="zh-CN" altLang="en-US" b="1" dirty="0">
                    <a:solidFill>
                      <a:prstClr val="black"/>
                    </a:solidFill>
                    <a:latin typeface="Times New Roman" panose="02020603050405020304" pitchFamily="18" charset="0"/>
                    <a:ea typeface="微软雅黑" panose="020B0503020204020204" pitchFamily="34" charset="-122"/>
                  </a:rPr>
                  <a:t>为</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𝑰</m:t>
                        </m:r>
                      </m:e>
                      <m:sub>
                        <m:r>
                          <a:rPr lang="en-US" altLang="zh-CN" b="1" i="1">
                            <a:latin typeface="Cambria Math" panose="02040503050406030204" pitchFamily="18" charset="0"/>
                          </a:rPr>
                          <m:t>𝟏</m:t>
                        </m:r>
                      </m:sub>
                    </m:sSub>
                  </m:oMath>
                </a14:m>
                <a:r>
                  <a:rPr lang="en-US" altLang="zh-CN" b="1" dirty="0">
                    <a:solidFill>
                      <a:prstClr val="black"/>
                    </a:solidFill>
                    <a:latin typeface="Times New Roman" panose="02020603050405020304" pitchFamily="18" charset="0"/>
                    <a:ea typeface="微软雅黑" panose="020B0503020204020204" pitchFamily="34" charset="-122"/>
                  </a:rPr>
                  <a:t> </a:t>
                </a:r>
                <a:r>
                  <a:rPr lang="zh-CN" altLang="en-US" b="1" dirty="0">
                    <a:solidFill>
                      <a:prstClr val="black"/>
                    </a:solidFill>
                    <a:latin typeface="Times New Roman" panose="02020603050405020304" pitchFamily="18" charset="0"/>
                    <a:ea typeface="微软雅黑" panose="020B0503020204020204" pitchFamily="34" charset="-122"/>
                  </a:rPr>
                  <a:t>和</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𝑰</m:t>
                        </m:r>
                      </m:e>
                      <m:sub>
                        <m:r>
                          <a:rPr lang="en-US" altLang="zh-CN" b="1" i="1">
                            <a:latin typeface="Cambria Math" panose="02040503050406030204" pitchFamily="18" charset="0"/>
                          </a:rPr>
                          <m:t>𝟐</m:t>
                        </m:r>
                      </m:sub>
                    </m:sSub>
                  </m:oMath>
                </a14:m>
                <a:r>
                  <a:rPr lang="zh-CN" altLang="en-US" b="1" dirty="0">
                    <a:solidFill>
                      <a:prstClr val="black"/>
                    </a:solidFill>
                    <a:latin typeface="Times New Roman" panose="02020603050405020304" pitchFamily="18" charset="0"/>
                    <a:ea typeface="微软雅黑" panose="020B0503020204020204" pitchFamily="34" charset="-122"/>
                  </a:rPr>
                  <a:t>的代数和。 </a:t>
                </a:r>
              </a:p>
            </p:txBody>
          </p:sp>
        </mc:Choice>
        <mc:Fallback xmlns="">
          <p:sp>
            <p:nvSpPr>
              <p:cNvPr id="9" name="矩形 8"/>
              <p:cNvSpPr>
                <a:spLocks noRot="1" noChangeAspect="1" noMove="1" noResize="1" noEditPoints="1" noAdjustHandles="1" noChangeArrowheads="1" noChangeShapeType="1" noTextEdit="1"/>
              </p:cNvSpPr>
              <p:nvPr/>
            </p:nvSpPr>
            <p:spPr>
              <a:xfrm>
                <a:off x="386530" y="3808660"/>
                <a:ext cx="8361934" cy="923330"/>
              </a:xfrm>
              <a:prstGeom prst="rect">
                <a:avLst/>
              </a:prstGeom>
              <a:blipFill>
                <a:blip r:embed="rId5"/>
                <a:stretch>
                  <a:fillRect l="-583" t="-3974" b="-9934"/>
                </a:stretch>
              </a:blipFill>
            </p:spPr>
            <p:txBody>
              <a:bodyPr/>
              <a:lstStyle/>
              <a:p>
                <a:r>
                  <a:rPr lang="zh-CN" altLang="en-US">
                    <a:noFill/>
                  </a:rPr>
                  <a:t> </a:t>
                </a:r>
              </a:p>
            </p:txBody>
          </p:sp>
        </mc:Fallback>
      </mc:AlternateContent>
      <p:sp>
        <p:nvSpPr>
          <p:cNvPr id="24" name="Line 36"/>
          <p:cNvSpPr/>
          <p:nvPr/>
        </p:nvSpPr>
        <p:spPr>
          <a:xfrm>
            <a:off x="4572000" y="1920094"/>
            <a:ext cx="5898" cy="1765384"/>
          </a:xfrm>
          <a:prstGeom prst="line">
            <a:avLst/>
          </a:prstGeom>
          <a:ln w="9525">
            <a:solidFill>
              <a:schemeClr val="tx1"/>
            </a:solidFill>
            <a:prstDash val="dash"/>
            <a:headEnd type="none" w="med" len="med"/>
            <a:tailEnd type="none" w="med" len="med"/>
          </a:ln>
        </p:spPr>
        <p:style>
          <a:lnRef idx="3">
            <a:schemeClr val="accent4"/>
          </a:lnRef>
          <a:fillRef idx="0">
            <a:schemeClr val="accent4"/>
          </a:fillRef>
          <a:effectRef idx="2">
            <a:schemeClr val="accent4"/>
          </a:effectRef>
          <a:fontRef idx="minor">
            <a:schemeClr val="tx1"/>
          </a:fontRef>
        </p:style>
      </p:sp>
    </p:spTree>
    <p:extLst>
      <p:ext uri="{BB962C8B-B14F-4D97-AF65-F5344CB8AC3E}">
        <p14:creationId xmlns:p14="http://schemas.microsoft.com/office/powerpoint/2010/main" val="6553968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电容式传感器的测量电路</a:t>
            </a:r>
          </a:p>
        </p:txBody>
      </p:sp>
      <p:sp>
        <p:nvSpPr>
          <p:cNvPr id="11" name="矩形 10"/>
          <p:cNvSpPr/>
          <p:nvPr/>
        </p:nvSpPr>
        <p:spPr>
          <a:xfrm>
            <a:off x="234498" y="1808693"/>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9" name="矩形 18"/>
          <p:cNvSpPr/>
          <p:nvPr/>
        </p:nvSpPr>
        <p:spPr>
          <a:xfrm>
            <a:off x="890585" y="1305805"/>
            <a:ext cx="2709307"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二极管双</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T</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型交流电桥</a:t>
            </a:r>
          </a:p>
        </p:txBody>
      </p:sp>
      <p:sp>
        <p:nvSpPr>
          <p:cNvPr id="20" name="七角星 19"/>
          <p:cNvSpPr/>
          <p:nvPr/>
        </p:nvSpPr>
        <p:spPr>
          <a:xfrm>
            <a:off x="386529" y="1059582"/>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p:cNvPicPr>
            <a:picLocks noChangeAspect="1"/>
          </p:cNvPicPr>
          <p:nvPr/>
        </p:nvPicPr>
        <p:blipFill>
          <a:blip r:embed="rId3"/>
          <a:stretch>
            <a:fillRect/>
          </a:stretch>
        </p:blipFill>
        <p:spPr>
          <a:xfrm>
            <a:off x="1100880" y="1913240"/>
            <a:ext cx="3032902" cy="1772238"/>
          </a:xfrm>
          <a:prstGeom prst="rect">
            <a:avLst/>
          </a:prstGeom>
        </p:spPr>
      </p:pic>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0" name="图片 9"/>
          <p:cNvPicPr>
            <a:picLocks noChangeAspect="1"/>
          </p:cNvPicPr>
          <p:nvPr/>
        </p:nvPicPr>
        <p:blipFill>
          <a:blip r:embed="rId4"/>
          <a:stretch>
            <a:fillRect/>
          </a:stretch>
        </p:blipFill>
        <p:spPr>
          <a:xfrm>
            <a:off x="4755234" y="2120423"/>
            <a:ext cx="3550903" cy="1565055"/>
          </a:xfrm>
          <a:prstGeom prst="rect">
            <a:avLst/>
          </a:prstGeom>
        </p:spPr>
      </p:pic>
      <p:sp>
        <p:nvSpPr>
          <p:cNvPr id="16" name="Line 36"/>
          <p:cNvSpPr/>
          <p:nvPr/>
        </p:nvSpPr>
        <p:spPr>
          <a:xfrm>
            <a:off x="4572000" y="1920094"/>
            <a:ext cx="5898" cy="1765384"/>
          </a:xfrm>
          <a:prstGeom prst="line">
            <a:avLst/>
          </a:prstGeom>
          <a:ln w="9525">
            <a:solidFill>
              <a:schemeClr val="tx1"/>
            </a:solidFill>
            <a:prstDash val="dash"/>
            <a:headEnd type="none" w="med" len="med"/>
            <a:tailEnd type="none" w="med" len="med"/>
          </a:ln>
        </p:spPr>
        <p:style>
          <a:lnRef idx="3">
            <a:schemeClr val="accent4"/>
          </a:lnRef>
          <a:fillRef idx="0">
            <a:schemeClr val="accent4"/>
          </a:fillRef>
          <a:effectRef idx="2">
            <a:schemeClr val="accent4"/>
          </a:effectRef>
          <a:fontRef idx="minor">
            <a:schemeClr val="tx1"/>
          </a:fontRef>
        </p:style>
      </p:sp>
      <mc:AlternateContent xmlns:mc="http://schemas.openxmlformats.org/markup-compatibility/2006" xmlns:a14="http://schemas.microsoft.com/office/drawing/2010/main">
        <mc:Choice Requires="a14">
          <p:sp>
            <p:nvSpPr>
              <p:cNvPr id="17" name="Text Box 164"/>
              <p:cNvSpPr txBox="1"/>
              <p:nvPr/>
            </p:nvSpPr>
            <p:spPr>
              <a:xfrm>
                <a:off x="539552" y="3809008"/>
                <a:ext cx="8275955" cy="923330"/>
              </a:xfrm>
              <a:prstGeom prst="rect">
                <a:avLst/>
              </a:prstGeom>
            </p:spPr>
            <p:txBody>
              <a:bodyPr wrap="square">
                <a:spAutoFit/>
              </a:bodyPr>
              <a:lstStyle>
                <a:defPPr>
                  <a:defRPr lang="zh-CN"/>
                </a:defPPr>
                <a:lvl1pPr>
                  <a:defRPr b="1">
                    <a:solidFill>
                      <a:prstClr val="black"/>
                    </a:solidFill>
                    <a:latin typeface="Times New Roman" panose="02020603050405020304" pitchFamily="18" charset="0"/>
                    <a:ea typeface="微软雅黑" panose="020B0503020204020204" pitchFamily="34" charset="-122"/>
                  </a:defRPr>
                </a:lvl1pPr>
              </a:lstStyle>
              <a:p>
                <a:r>
                  <a:rPr lang="zh-CN" altLang="en-US" dirty="0"/>
                  <a:t>在负半周时，二极管</a:t>
                </a:r>
                <a:r>
                  <a:rPr lang="en-US" altLang="zh-CN" dirty="0"/>
                  <a:t>VD2</a:t>
                </a:r>
                <a:r>
                  <a:rPr lang="zh-CN" altLang="en-US" dirty="0"/>
                  <a:t>导通、</a:t>
                </a:r>
                <a:r>
                  <a:rPr lang="en-US" altLang="zh-CN" dirty="0"/>
                  <a:t> VD1</a:t>
                </a:r>
                <a:r>
                  <a:rPr lang="zh-CN" altLang="en-US" dirty="0"/>
                  <a:t>截止，电容</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𝑪</m:t>
                        </m:r>
                      </m:e>
                      <m:sub>
                        <m:r>
                          <a:rPr lang="en-US" altLang="zh-CN" i="1">
                            <a:latin typeface="Cambria Math" panose="02040503050406030204" pitchFamily="18" charset="0"/>
                          </a:rPr>
                          <m:t>𝟐</m:t>
                        </m:r>
                      </m:sub>
                    </m:sSub>
                  </m:oMath>
                </a14:m>
                <a:r>
                  <a:rPr lang="zh-CN" altLang="en-US" dirty="0"/>
                  <a:t>很快被充电至电压</a:t>
                </a:r>
                <a14:m>
                  <m:oMath xmlns:m="http://schemas.openxmlformats.org/officeDocument/2006/math">
                    <m:r>
                      <a:rPr lang="en-US" altLang="zh-CN" i="1">
                        <a:latin typeface="Cambria Math" panose="02040503050406030204" pitchFamily="18" charset="0"/>
                      </a:rPr>
                      <m:t>𝑬</m:t>
                    </m:r>
                    <m:r>
                      <a:rPr lang="en-US" altLang="zh-CN" i="1">
                        <a:latin typeface="Cambria Math" panose="02040503050406030204" pitchFamily="18" charset="0"/>
                      </a:rPr>
                      <m:t> </m:t>
                    </m:r>
                  </m:oMath>
                </a14:m>
                <a:r>
                  <a:rPr lang="zh-CN" altLang="en-US" dirty="0"/>
                  <a:t>；电源经电阻</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𝑹</m:t>
                        </m:r>
                      </m:e>
                      <m:sub>
                        <m:r>
                          <a:rPr lang="en-US" altLang="zh-CN" i="1">
                            <a:latin typeface="Cambria Math" panose="02040503050406030204" pitchFamily="18" charset="0"/>
                          </a:rPr>
                          <m:t>𝟐</m:t>
                        </m:r>
                      </m:sub>
                    </m:sSub>
                  </m:oMath>
                </a14:m>
                <a:r>
                  <a:rPr lang="zh-CN" altLang="en-US" dirty="0"/>
                  <a:t>以</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𝑰</m:t>
                        </m:r>
                      </m:e>
                      <m:sub>
                        <m:r>
                          <a:rPr lang="en-US" altLang="zh-CN" i="1">
                            <a:latin typeface="Cambria Math" panose="02040503050406030204" pitchFamily="18" charset="0"/>
                          </a:rPr>
                          <m:t>𝟐</m:t>
                        </m:r>
                      </m:sub>
                    </m:sSub>
                  </m:oMath>
                </a14:m>
                <a:r>
                  <a:rPr lang="zh-CN" altLang="en-US" dirty="0"/>
                  <a:t>向负载电阻</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𝑹</m:t>
                        </m:r>
                      </m:e>
                      <m:sub>
                        <m:r>
                          <a:rPr lang="en-US" altLang="zh-CN" i="1">
                            <a:latin typeface="Cambria Math" panose="02040503050406030204" pitchFamily="18" charset="0"/>
                          </a:rPr>
                          <m:t>𝑳</m:t>
                        </m:r>
                      </m:sub>
                    </m:sSub>
                  </m:oMath>
                </a14:m>
                <a:r>
                  <a:rPr lang="zh-CN" altLang="en-US" dirty="0"/>
                  <a:t>供电，与此同时，电容</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𝑪</m:t>
                        </m:r>
                      </m:e>
                      <m:sub>
                        <m:r>
                          <a:rPr lang="en-US" altLang="zh-CN" i="1">
                            <a:latin typeface="Cambria Math" panose="02040503050406030204" pitchFamily="18" charset="0"/>
                          </a:rPr>
                          <m:t>𝟏</m:t>
                        </m:r>
                      </m:sub>
                    </m:sSub>
                  </m:oMath>
                </a14:m>
                <a:r>
                  <a:rPr lang="zh-CN" altLang="en-US" dirty="0"/>
                  <a:t>经电阻</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𝑹</m:t>
                        </m:r>
                      </m:e>
                      <m:sub>
                        <m:r>
                          <a:rPr lang="en-US" altLang="zh-CN" i="1">
                            <a:latin typeface="Cambria Math" panose="02040503050406030204" pitchFamily="18" charset="0"/>
                          </a:rPr>
                          <m:t>𝟏</m:t>
                        </m:r>
                      </m:sub>
                    </m:sSub>
                  </m:oMath>
                </a14:m>
                <a:r>
                  <a:rPr lang="zh-CN" altLang="en-US" dirty="0"/>
                  <a:t>、负载电阻</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𝑹</m:t>
                        </m:r>
                      </m:e>
                      <m:sub>
                        <m:r>
                          <a:rPr lang="en-US" altLang="zh-CN" i="1">
                            <a:latin typeface="Cambria Math" panose="02040503050406030204" pitchFamily="18" charset="0"/>
                          </a:rPr>
                          <m:t>𝑳</m:t>
                        </m:r>
                      </m:sub>
                    </m:sSub>
                  </m:oMath>
                </a14:m>
                <a:r>
                  <a:rPr lang="zh-CN" altLang="en-US" dirty="0"/>
                  <a:t>放电，流过</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𝑹</m:t>
                        </m:r>
                      </m:e>
                      <m:sub>
                        <m:r>
                          <a:rPr lang="en-US" altLang="zh-CN" i="1">
                            <a:latin typeface="Cambria Math" panose="02040503050406030204" pitchFamily="18" charset="0"/>
                          </a:rPr>
                          <m:t>𝑳</m:t>
                        </m:r>
                      </m:sub>
                    </m:sSub>
                  </m:oMath>
                </a14:m>
                <a:r>
                  <a:rPr lang="zh-CN" altLang="en-US" dirty="0"/>
                  <a:t>的放电电流为</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𝑰</m:t>
                        </m:r>
                      </m:e>
                      <m:sub>
                        <m:r>
                          <a:rPr lang="en-US" altLang="zh-CN" i="1">
                            <a:latin typeface="Cambria Math" panose="02040503050406030204" pitchFamily="18" charset="0"/>
                          </a:rPr>
                          <m:t>𝟏</m:t>
                        </m:r>
                      </m:sub>
                    </m:sSub>
                  </m:oMath>
                </a14:m>
                <a:r>
                  <a:rPr lang="zh-CN" altLang="en-US" dirty="0"/>
                  <a:t>。流过</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𝑹</m:t>
                        </m:r>
                      </m:e>
                      <m:sub>
                        <m:r>
                          <a:rPr lang="en-US" altLang="zh-CN" i="1">
                            <a:latin typeface="Cambria Math" panose="02040503050406030204" pitchFamily="18" charset="0"/>
                          </a:rPr>
                          <m:t>𝑳</m:t>
                        </m:r>
                      </m:sub>
                    </m:sSub>
                  </m:oMath>
                </a14:m>
                <a:r>
                  <a:rPr lang="zh-CN" altLang="en-US" dirty="0"/>
                  <a:t>的总电流</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𝑰</m:t>
                        </m:r>
                      </m:e>
                      <m:sub>
                        <m:r>
                          <a:rPr lang="en-US" altLang="zh-CN" i="1">
                            <a:latin typeface="Cambria Math" panose="02040503050406030204" pitchFamily="18" charset="0"/>
                          </a:rPr>
                          <m:t>𝑳</m:t>
                        </m:r>
                      </m:sub>
                    </m:sSub>
                  </m:oMath>
                </a14:m>
                <a:r>
                  <a:rPr lang="zh-CN" altLang="en-US" dirty="0"/>
                  <a:t>为</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𝑰</m:t>
                        </m:r>
                      </m:e>
                      <m:sub>
                        <m:r>
                          <a:rPr lang="en-US" altLang="zh-CN" i="1">
                            <a:latin typeface="Cambria Math" panose="02040503050406030204" pitchFamily="18" charset="0"/>
                          </a:rPr>
                          <m:t>𝟏</m:t>
                        </m:r>
                      </m:sub>
                    </m:sSub>
                  </m:oMath>
                </a14:m>
                <a:r>
                  <a:rPr lang="en-US" altLang="zh-CN" dirty="0"/>
                  <a:t> </a:t>
                </a:r>
                <a:r>
                  <a:rPr lang="zh-CN" altLang="en-US" dirty="0"/>
                  <a:t>和</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𝑰</m:t>
                        </m:r>
                      </m:e>
                      <m:sub>
                        <m:r>
                          <a:rPr lang="en-US" altLang="zh-CN" i="1">
                            <a:latin typeface="Cambria Math" panose="02040503050406030204" pitchFamily="18" charset="0"/>
                          </a:rPr>
                          <m:t>𝟐</m:t>
                        </m:r>
                      </m:sub>
                    </m:sSub>
                  </m:oMath>
                </a14:m>
                <a:r>
                  <a:rPr lang="zh-CN" altLang="en-US" dirty="0"/>
                  <a:t>的代数和。 </a:t>
                </a:r>
              </a:p>
            </p:txBody>
          </p:sp>
        </mc:Choice>
        <mc:Fallback xmlns="">
          <p:sp>
            <p:nvSpPr>
              <p:cNvPr id="17" name="Text Box 164"/>
              <p:cNvSpPr txBox="1">
                <a:spLocks noRot="1" noChangeAspect="1" noMove="1" noResize="1" noEditPoints="1" noAdjustHandles="1" noChangeArrowheads="1" noChangeShapeType="1" noTextEdit="1"/>
              </p:cNvSpPr>
              <p:nvPr/>
            </p:nvSpPr>
            <p:spPr>
              <a:xfrm>
                <a:off x="539552" y="3809008"/>
                <a:ext cx="8275955" cy="923330"/>
              </a:xfrm>
              <a:prstGeom prst="rect">
                <a:avLst/>
              </a:prstGeom>
              <a:blipFill>
                <a:blip r:embed="rId5"/>
                <a:stretch>
                  <a:fillRect l="-663" t="-3974" r="-3390" b="-99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347777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电容式传感器的测量电路</a:t>
            </a:r>
          </a:p>
        </p:txBody>
      </p:sp>
      <mc:AlternateContent xmlns:mc="http://schemas.openxmlformats.org/markup-compatibility/2006" xmlns:a14="http://schemas.microsoft.com/office/drawing/2010/main">
        <mc:Choice Requires="a14">
          <p:sp>
            <p:nvSpPr>
              <p:cNvPr id="11" name="矩形 10"/>
              <p:cNvSpPr/>
              <p:nvPr/>
            </p:nvSpPr>
            <p:spPr>
              <a:xfrm>
                <a:off x="234498" y="1808693"/>
                <a:ext cx="8686800" cy="307218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当传感器没有输入时，</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𝑪</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𝑪</m:t>
                        </m:r>
                      </m:e>
                      <m:sub>
                        <m:r>
                          <a:rPr lang="en-US" altLang="zh-CN" b="1" i="1">
                            <a:latin typeface="Cambria Math" panose="02040503050406030204" pitchFamily="18" charset="0"/>
                          </a:rPr>
                          <m:t>𝟐</m:t>
                        </m:r>
                      </m:sub>
                    </m:sSub>
                  </m:oMath>
                </a14:m>
                <a:r>
                  <a:rPr lang="zh-CN" altLang="en-US" b="1" dirty="0">
                    <a:solidFill>
                      <a:prstClr val="black"/>
                    </a:solidFill>
                    <a:latin typeface="Times New Roman" panose="02020603050405020304" pitchFamily="18" charset="0"/>
                    <a:ea typeface="微软雅黑" panose="020B0503020204020204" pitchFamily="34" charset="-122"/>
                  </a:rPr>
                  <a:t>，</a:t>
                </a:r>
                <a:r>
                  <a:rPr lang="zh-CN" altLang="zh-CN" b="1" dirty="0">
                    <a:solidFill>
                      <a:prstClr val="black"/>
                    </a:solidFill>
                    <a:latin typeface="Times New Roman" panose="02020603050405020304" pitchFamily="18" charset="0"/>
                    <a:ea typeface="微软雅黑" panose="020B0503020204020204" pitchFamily="34" charset="-122"/>
                  </a:rPr>
                  <a:t>电流</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𝐼</m:t>
                        </m:r>
                      </m:e>
                      <m:sub>
                        <m:r>
                          <a:rPr lang="en-US" altLang="zh-CN" b="1">
                            <a:solidFill>
                              <a:prstClr val="black"/>
                            </a:solidFill>
                            <a:latin typeface="Cambria Math" panose="02040503050406030204" pitchFamily="18" charset="0"/>
                            <a:ea typeface="微软雅黑" panose="020B0503020204020204" pitchFamily="34" charset="-122"/>
                          </a:rPr>
                          <m:t>1</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𝐼</m:t>
                        </m:r>
                      </m:e>
                      <m:sub>
                        <m:r>
                          <a:rPr lang="en-US" altLang="zh-CN" b="1">
                            <a:solidFill>
                              <a:prstClr val="black"/>
                            </a:solidFill>
                            <a:latin typeface="Cambria Math" panose="02040503050406030204" pitchFamily="18" charset="0"/>
                            <a:ea typeface="微软雅黑" panose="020B0503020204020204" pitchFamily="34" charset="-122"/>
                          </a:rPr>
                          <m:t>2</m:t>
                        </m:r>
                      </m:sub>
                    </m:sSub>
                  </m:oMath>
                </a14:m>
                <a:r>
                  <a:rPr lang="zh-CN" altLang="zh-CN" b="1" dirty="0">
                    <a:solidFill>
                      <a:prstClr val="black"/>
                    </a:solidFill>
                    <a:latin typeface="Times New Roman" panose="02020603050405020304" pitchFamily="18" charset="0"/>
                    <a:ea typeface="微软雅黑" panose="020B0503020204020204" pitchFamily="34" charset="-122"/>
                  </a:rPr>
                  <a:t>，但方向相反</a:t>
                </a:r>
                <a:r>
                  <a:rPr lang="zh-CN" altLang="en-US" b="1" dirty="0">
                    <a:solidFill>
                      <a:prstClr val="black"/>
                    </a:solidFill>
                    <a:latin typeface="Times New Roman" panose="02020603050405020304" pitchFamily="18" charset="0"/>
                    <a:ea typeface="微软雅黑" panose="020B0503020204020204" pitchFamily="34" charset="-122"/>
                  </a:rPr>
                  <a:t>，在一个周期内，流过</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𝑳</m:t>
                        </m:r>
                      </m:sub>
                    </m:sSub>
                  </m:oMath>
                </a14:m>
                <a:r>
                  <a:rPr lang="zh-CN" altLang="en-US" b="1" dirty="0">
                    <a:solidFill>
                      <a:prstClr val="black"/>
                    </a:solidFill>
                    <a:latin typeface="Times New Roman" panose="02020603050405020304" pitchFamily="18" charset="0"/>
                    <a:ea typeface="微软雅黑" panose="020B0503020204020204" pitchFamily="34" charset="-122"/>
                  </a:rPr>
                  <a:t>的平均电流为零；</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当传感器的有输入不为</a:t>
                </a:r>
                <a:r>
                  <a:rPr lang="en-US" altLang="zh-CN" b="1" dirty="0">
                    <a:solidFill>
                      <a:prstClr val="black"/>
                    </a:solidFill>
                    <a:latin typeface="Times New Roman" panose="02020603050405020304" pitchFamily="18" charset="0"/>
                    <a:ea typeface="微软雅黑" panose="020B0503020204020204" pitchFamily="34" charset="-122"/>
                  </a:rPr>
                  <a:t>0</a:t>
                </a:r>
                <a:r>
                  <a:rPr lang="zh-CN" altLang="en-US" b="1" dirty="0">
                    <a:solidFill>
                      <a:prstClr val="black"/>
                    </a:solidFill>
                    <a:latin typeface="Times New Roman" panose="02020603050405020304" pitchFamily="18" charset="0"/>
                    <a:ea typeface="微软雅黑" panose="020B0503020204020204" pitchFamily="34" charset="-122"/>
                  </a:rPr>
                  <a:t>时，</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𝑪</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𝑪</m:t>
                        </m:r>
                      </m:e>
                      <m:sub>
                        <m:r>
                          <a:rPr lang="en-US" altLang="zh-CN" b="1" i="1">
                            <a:latin typeface="Cambria Math" panose="02040503050406030204" pitchFamily="18" charset="0"/>
                          </a:rPr>
                          <m:t>𝟐</m:t>
                        </m:r>
                      </m:sub>
                    </m:sSub>
                  </m:oMath>
                </a14:m>
                <a:r>
                  <a:rPr lang="zh-CN" altLang="en-US" b="1" dirty="0">
                    <a:solidFill>
                      <a:prstClr val="black"/>
                    </a:solidFill>
                    <a:latin typeface="Times New Roman" panose="02020603050405020304" pitchFamily="18" charset="0"/>
                    <a:ea typeface="微软雅黑" panose="020B0503020204020204" pitchFamily="34" charset="-122"/>
                  </a:rPr>
                  <a:t>，</a:t>
                </a:r>
                <a:r>
                  <a:rPr lang="zh-CN" altLang="zh-CN" b="1" dirty="0">
                    <a:solidFill>
                      <a:prstClr val="black"/>
                    </a:solidFill>
                    <a:latin typeface="Times New Roman" panose="02020603050405020304" pitchFamily="18" charset="0"/>
                    <a:ea typeface="微软雅黑" panose="020B0503020204020204" pitchFamily="34" charset="-122"/>
                  </a:rPr>
                  <a:t>电流</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𝐼</m:t>
                        </m:r>
                      </m:e>
                      <m:sub>
                        <m:r>
                          <a:rPr lang="en-US" altLang="zh-CN" b="1">
                            <a:solidFill>
                              <a:prstClr val="black"/>
                            </a:solidFill>
                            <a:latin typeface="Cambria Math" panose="02040503050406030204" pitchFamily="18" charset="0"/>
                            <a:ea typeface="微软雅黑" panose="020B0503020204020204" pitchFamily="34" charset="-122"/>
                          </a:rPr>
                          <m:t>1</m:t>
                        </m:r>
                      </m:sub>
                    </m:sSub>
                    <m:r>
                      <a:rPr lang="en-US" altLang="zh-CN" b="1" i="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𝐼</m:t>
                        </m:r>
                      </m:e>
                      <m:sub>
                        <m:r>
                          <a:rPr lang="en-US" altLang="zh-CN" b="1">
                            <a:solidFill>
                              <a:prstClr val="black"/>
                            </a:solidFill>
                            <a:latin typeface="Cambria Math" panose="02040503050406030204" pitchFamily="18" charset="0"/>
                            <a:ea typeface="微软雅黑" panose="020B0503020204020204" pitchFamily="34" charset="-122"/>
                          </a:rPr>
                          <m:t>2</m:t>
                        </m:r>
                      </m:sub>
                    </m:sSub>
                  </m:oMath>
                </a14:m>
                <a:r>
                  <a:rPr lang="zh-CN" altLang="zh-CN" b="1" dirty="0">
                    <a:solidFill>
                      <a:prstClr val="black"/>
                    </a:solidFill>
                    <a:latin typeface="Times New Roman" panose="02020603050405020304" pitchFamily="18" charset="0"/>
                    <a:ea typeface="微软雅黑" panose="020B0503020204020204" pitchFamily="34" charset="-122"/>
                  </a:rPr>
                  <a:t>，</a:t>
                </a:r>
                <a:r>
                  <a:rPr lang="zh-CN" altLang="en-US" b="1" dirty="0">
                    <a:solidFill>
                      <a:prstClr val="black"/>
                    </a:solidFill>
                    <a:latin typeface="Times New Roman" panose="02020603050405020304" pitchFamily="18" charset="0"/>
                    <a:ea typeface="微软雅黑" panose="020B0503020204020204" pitchFamily="34" charset="-122"/>
                  </a:rPr>
                  <a:t>，在一个周期内，流过</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𝑳</m:t>
                        </m:r>
                      </m:sub>
                    </m:sSub>
                  </m:oMath>
                </a14:m>
                <a:r>
                  <a:rPr lang="zh-CN" altLang="en-US" b="1" dirty="0">
                    <a:solidFill>
                      <a:prstClr val="black"/>
                    </a:solidFill>
                    <a:latin typeface="Times New Roman" panose="02020603050405020304" pitchFamily="18" charset="0"/>
                    <a:ea typeface="微软雅黑" panose="020B0503020204020204" pitchFamily="34" charset="-122"/>
                  </a:rPr>
                  <a:t>的平均电流不为零，产生输出电压，其在一个周期内的平均值为：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当</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𝑳</m:t>
                        </m:r>
                      </m:sub>
                    </m:sSub>
                  </m:oMath>
                </a14:m>
                <a:r>
                  <a:rPr lang="zh-CN" altLang="en-US" b="1" dirty="0">
                    <a:solidFill>
                      <a:prstClr val="black"/>
                    </a:solidFill>
                    <a:latin typeface="Times New Roman" panose="02020603050405020304" pitchFamily="18" charset="0"/>
                    <a:ea typeface="微软雅黑" panose="020B0503020204020204" pitchFamily="34" charset="-122"/>
                  </a:rPr>
                  <a:t>已知，</a:t>
                </a:r>
                <a14:m>
                  <m:oMath xmlns:m="http://schemas.openxmlformats.org/officeDocument/2006/math">
                    <m:d>
                      <m:dPr>
                        <m:begChr m:val="["/>
                        <m:endChr m:val="]"/>
                        <m:ctrlPr>
                          <a:rPr lang="zh-CN" altLang="zh-CN" b="1" i="1">
                            <a:latin typeface="Cambria Math" panose="02040503050406030204" pitchFamily="18" charset="0"/>
                          </a:rPr>
                        </m:ctrlPr>
                      </m:dPr>
                      <m:e>
                        <m:f>
                          <m:fPr>
                            <m:ctrlPr>
                              <a:rPr lang="zh-CN" altLang="zh-CN" b="1" i="1">
                                <a:latin typeface="Cambria Math" panose="02040503050406030204" pitchFamily="18" charset="0"/>
                              </a:rPr>
                            </m:ctrlPr>
                          </m:fPr>
                          <m:num>
                            <m:r>
                              <a:rPr lang="en-US" altLang="zh-CN" b="1" i="1">
                                <a:latin typeface="Cambria Math" panose="02040503050406030204" pitchFamily="18" charset="0"/>
                              </a:rPr>
                              <m:t>𝑹</m:t>
                            </m:r>
                            <m:d>
                              <m:dPr>
                                <m:ctrlPr>
                                  <a:rPr lang="zh-CN" altLang="zh-CN" b="1" i="1">
                                    <a:latin typeface="Cambria Math" panose="02040503050406030204" pitchFamily="18" charset="0"/>
                                  </a:rPr>
                                </m:ctrlPr>
                              </m:dPr>
                              <m:e>
                                <m:r>
                                  <a:rPr lang="en-US" altLang="zh-CN" b="1" i="1">
                                    <a:latin typeface="Cambria Math" panose="02040503050406030204" pitchFamily="18" charset="0"/>
                                  </a:rPr>
                                  <m:t>𝑹</m:t>
                                </m:r>
                                <m:r>
                                  <a:rPr lang="en-US" altLang="zh-CN" b="1" i="1">
                                    <a:latin typeface="Cambria Math" panose="02040503050406030204" pitchFamily="18" charset="0"/>
                                  </a:rPr>
                                  <m:t>+</m:t>
                                </m:r>
                                <m:r>
                                  <a:rPr lang="en-US" altLang="zh-CN" b="1" i="1">
                                    <a:latin typeface="Cambria Math" panose="02040503050406030204" pitchFamily="18" charset="0"/>
                                  </a:rPr>
                                  <m:t>𝟐</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𝑳</m:t>
                                    </m:r>
                                  </m:sub>
                                </m:sSub>
                              </m:e>
                            </m:d>
                          </m:num>
                          <m:den>
                            <m:r>
                              <a:rPr lang="en-US" altLang="zh-CN" b="1" i="1">
                                <a:latin typeface="Cambria Math" panose="02040503050406030204" pitchFamily="18" charset="0"/>
                              </a:rPr>
                              <m:t>(</m:t>
                            </m:r>
                            <m:r>
                              <a:rPr lang="en-US" altLang="zh-CN" b="1" i="1">
                                <a:latin typeface="Cambria Math" panose="02040503050406030204" pitchFamily="18" charset="0"/>
                              </a:rPr>
                              <m:t>𝑹</m:t>
                            </m:r>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𝑳</m:t>
                                </m:r>
                              </m:sub>
                            </m:sSub>
                            <m:sSup>
                              <m:sSupPr>
                                <m:ctrlPr>
                                  <a:rPr lang="zh-CN" altLang="zh-CN" b="1" i="1">
                                    <a:latin typeface="Cambria Math" panose="02040503050406030204" pitchFamily="18" charset="0"/>
                                  </a:rPr>
                                </m:ctrlPr>
                              </m:sSupPr>
                              <m:e>
                                <m:r>
                                  <a:rPr lang="en-US" altLang="zh-CN" b="1" i="1">
                                    <a:latin typeface="Cambria Math" panose="02040503050406030204" pitchFamily="18" charset="0"/>
                                  </a:rPr>
                                  <m:t>)</m:t>
                                </m:r>
                              </m:e>
                              <m:sup>
                                <m:r>
                                  <a:rPr lang="en-US" altLang="zh-CN" b="1" i="1">
                                    <a:latin typeface="Cambria Math" panose="02040503050406030204" pitchFamily="18" charset="0"/>
                                  </a:rPr>
                                  <m:t>𝟐</m:t>
                                </m:r>
                              </m:sup>
                            </m:sSup>
                          </m:den>
                        </m:f>
                      </m:e>
                    </m:d>
                    <m:r>
                      <m:rPr>
                        <m:nor/>
                      </m:rPr>
                      <a:rPr lang="en-US" altLang="zh-CN" b="1"/>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𝑳</m:t>
                        </m:r>
                      </m:sub>
                    </m:sSub>
                    <m:r>
                      <a:rPr lang="en-US" altLang="zh-CN" b="1" i="1">
                        <a:latin typeface="Cambria Math" panose="02040503050406030204" pitchFamily="18" charset="0"/>
                      </a:rPr>
                      <m:t>=</m:t>
                    </m:r>
                    <m:r>
                      <a:rPr lang="en-US" altLang="zh-CN" b="1" i="1">
                        <a:latin typeface="Cambria Math" panose="02040503050406030204" pitchFamily="18" charset="0"/>
                      </a:rPr>
                      <m:t>𝑴</m:t>
                    </m:r>
                  </m:oMath>
                </a14:m>
                <a:r>
                  <a:rPr lang="zh-CN" altLang="en-US" b="1" dirty="0">
                    <a:solidFill>
                      <a:prstClr val="black"/>
                    </a:solidFill>
                    <a:latin typeface="Times New Roman" panose="02020603050405020304" pitchFamily="18" charset="0"/>
                    <a:ea typeface="微软雅黑" panose="020B0503020204020204" pitchFamily="34" charset="-122"/>
                  </a:rPr>
                  <a:t>（常数）时，有：  </a:t>
                </a:r>
                <a:endParaRPr lang="zh-CN" altLang="zh-CN" b="1" dirty="0"/>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234498" y="1808693"/>
                <a:ext cx="8686800" cy="3072188"/>
              </a:xfrm>
              <a:prstGeom prst="rect">
                <a:avLst/>
              </a:prstGeom>
              <a:blipFill>
                <a:blip r:embed="rId3"/>
                <a:stretch>
                  <a:fillRect l="-280" t="-591"/>
                </a:stretch>
              </a:blipFill>
            </p:spPr>
            <p:txBody>
              <a:bodyPr/>
              <a:lstStyle/>
              <a:p>
                <a:r>
                  <a:rPr lang="zh-CN" altLang="en-US">
                    <a:noFill/>
                  </a:rPr>
                  <a:t> </a:t>
                </a:r>
              </a:p>
            </p:txBody>
          </p:sp>
        </mc:Fallback>
      </mc:AlternateContent>
      <p:sp>
        <p:nvSpPr>
          <p:cNvPr id="19" name="矩形 18"/>
          <p:cNvSpPr/>
          <p:nvPr/>
        </p:nvSpPr>
        <p:spPr>
          <a:xfrm>
            <a:off x="890585" y="1305805"/>
            <a:ext cx="2709307"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二极管双</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T</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型交流电桥</a:t>
            </a:r>
          </a:p>
        </p:txBody>
      </p:sp>
      <p:sp>
        <p:nvSpPr>
          <p:cNvPr id="20" name="七角星 19"/>
          <p:cNvSpPr/>
          <p:nvPr/>
        </p:nvSpPr>
        <p:spPr>
          <a:xfrm>
            <a:off x="386529" y="1059582"/>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6" name="矩形 5"/>
              <p:cNvSpPr/>
              <p:nvPr/>
            </p:nvSpPr>
            <p:spPr>
              <a:xfrm>
                <a:off x="953598" y="3117932"/>
                <a:ext cx="7236804" cy="7942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zh-CN" altLang="en-US" b="1" i="1" smtClean="0">
                              <a:latin typeface="Cambria Math" panose="02040503050406030204" pitchFamily="18" charset="0"/>
                            </a:rPr>
                          </m:ctrlPr>
                        </m:eqArrPr>
                        <m:e>
                          <m:r>
                            <a:rPr lang="zh-CN" altLang="en-US" b="1">
                              <a:latin typeface="Cambria Math" panose="02040503050406030204" pitchFamily="18" charset="0"/>
                            </a:rPr>
                            <m:t>&amp;</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1">
                                  <a:latin typeface="Cambria Math" panose="02040503050406030204" pitchFamily="18" charset="0"/>
                                </a:rPr>
                                <m:t>𝒐</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𝑰</m:t>
                              </m:r>
                            </m:e>
                            <m:sub>
                              <m:r>
                                <a:rPr lang="zh-CN" altLang="en-US" b="1" i="1">
                                  <a:latin typeface="Cambria Math" panose="02040503050406030204" pitchFamily="18" charset="0"/>
                                </a:rPr>
                                <m:t>𝑳</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𝑳</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𝟏</m:t>
                              </m:r>
                            </m:num>
                            <m:den>
                              <m:r>
                                <a:rPr lang="zh-CN" altLang="en-US" b="1" i="1">
                                  <a:latin typeface="Cambria Math" panose="02040503050406030204" pitchFamily="18" charset="0"/>
                                </a:rPr>
                                <m:t>𝑻</m:t>
                              </m:r>
                            </m:den>
                          </m:f>
                          <m:nary>
                            <m:naryPr>
                              <m:limLoc m:val="subSup"/>
                              <m:grow m:val="on"/>
                              <m:ctrlPr>
                                <a:rPr lang="zh-CN" altLang="en-US" b="1" i="1">
                                  <a:latin typeface="Cambria Math" panose="02040503050406030204" pitchFamily="18" charset="0"/>
                                </a:rPr>
                              </m:ctrlPr>
                            </m:naryPr>
                            <m:sub>
                              <m:r>
                                <a:rPr lang="zh-CN" altLang="en-US" b="1" i="1">
                                  <a:latin typeface="Cambria Math" panose="02040503050406030204" pitchFamily="18" charset="0"/>
                                </a:rPr>
                                <m:t>𝒐</m:t>
                              </m:r>
                            </m:sub>
                            <m:sup>
                              <m:r>
                                <a:rPr lang="zh-CN" altLang="en-US" b="1" i="1">
                                  <a:latin typeface="Cambria Math" panose="02040503050406030204" pitchFamily="18" charset="0"/>
                                </a:rPr>
                                <m:t>𝑻</m:t>
                              </m:r>
                            </m:sup>
                            <m:e>
                              <m:d>
                                <m:dPr>
                                  <m:begChr m:val="["/>
                                  <m:endChr m:val="]"/>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𝑰</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r>
                                    <a:rPr lang="zh-CN" altLang="en-US" b="1" i="1">
                                      <a:latin typeface="Cambria Math" panose="02040503050406030204" pitchFamily="18" charset="0"/>
                                    </a:rPr>
                                    <m:t>𝒕</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𝑰</m:t>
                                      </m:r>
                                    </m:e>
                                    <m:sub>
                                      <m:r>
                                        <a:rPr lang="zh-CN" altLang="en-US" b="1" i="0">
                                          <a:latin typeface="Cambria Math" panose="02040503050406030204" pitchFamily="18" charset="0"/>
                                        </a:rPr>
                                        <m:t>𝟐</m:t>
                                      </m:r>
                                    </m:sub>
                                  </m:sSub>
                                  <m:r>
                                    <a:rPr lang="zh-CN" altLang="en-US" b="1" i="0">
                                      <a:latin typeface="Cambria Math" panose="02040503050406030204" pitchFamily="18" charset="0"/>
                                    </a:rPr>
                                    <m:t>(</m:t>
                                  </m:r>
                                  <m:r>
                                    <a:rPr lang="zh-CN" altLang="en-US" b="1" i="1">
                                      <a:latin typeface="Cambria Math" panose="02040503050406030204" pitchFamily="18" charset="0"/>
                                    </a:rPr>
                                    <m:t>𝒕</m:t>
                                  </m:r>
                                  <m:r>
                                    <a:rPr lang="zh-CN" altLang="en-US" b="1" i="0">
                                      <a:latin typeface="Cambria Math" panose="02040503050406030204" pitchFamily="18" charset="0"/>
                                    </a:rPr>
                                    <m:t>)</m:t>
                                  </m:r>
                                </m:e>
                              </m:d>
                            </m:e>
                          </m:nary>
                          <m:r>
                            <a:rPr lang="zh-CN" altLang="en-US" b="1" i="1">
                              <a:latin typeface="Cambria Math" panose="02040503050406030204" pitchFamily="18" charset="0"/>
                            </a:rPr>
                            <m:t>𝒅𝒕</m:t>
                          </m:r>
                          <m:sSub>
                            <m:sSubPr>
                              <m:ctrlPr>
                                <a:rPr lang="zh-CN" altLang="en-US"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𝑳</m:t>
                              </m:r>
                            </m:sub>
                          </m:sSub>
                          <m:r>
                            <a:rPr lang="en-US" altLang="zh-CN" b="1" i="1">
                              <a:latin typeface="Cambria Math" panose="02040503050406030204" pitchFamily="18" charset="0"/>
                            </a:rPr>
                            <m:t>≈</m:t>
                          </m:r>
                        </m:e>
                        <m:e>
                          <m:r>
                            <a:rPr lang="zh-CN" altLang="en-US" b="1" i="0">
                              <a:latin typeface="Cambria Math" panose="02040503050406030204" pitchFamily="18" charset="0"/>
                            </a:rPr>
                            <m:t>&amp;</m:t>
                          </m:r>
                        </m:e>
                      </m:eqArr>
                      <m:f>
                        <m:fPr>
                          <m:ctrlPr>
                            <a:rPr lang="zh-CN" altLang="en-US" b="1" i="1">
                              <a:latin typeface="Cambria Math" panose="02040503050406030204" pitchFamily="18" charset="0"/>
                            </a:rPr>
                          </m:ctrlPr>
                        </m:fPr>
                        <m:num>
                          <m:d>
                            <m:dPr>
                              <m:begChr m:val=""/>
                              <m:ctrlPr>
                                <a:rPr lang="zh-CN" altLang="en-US" b="1" i="1">
                                  <a:latin typeface="Cambria Math" panose="02040503050406030204" pitchFamily="18" charset="0"/>
                                </a:rPr>
                              </m:ctrlPr>
                            </m:dPr>
                            <m:e>
                              <m:r>
                                <a:rPr lang="zh-CN" altLang="en-US" b="1" i="1">
                                  <a:latin typeface="Cambria Math" panose="02040503050406030204" pitchFamily="18" charset="0"/>
                                </a:rPr>
                                <m:t>𝑹</m:t>
                              </m:r>
                              <m:r>
                                <a:rPr lang="zh-CN" altLang="en-US" b="1">
                                  <a:latin typeface="Cambria Math" panose="02040503050406030204" pitchFamily="18" charset="0"/>
                                </a:rPr>
                                <m:t>(</m:t>
                              </m:r>
                              <m:r>
                                <a:rPr lang="zh-CN" altLang="en-US" b="1" i="1">
                                  <a:latin typeface="Cambria Math" panose="02040503050406030204" pitchFamily="18" charset="0"/>
                                </a:rPr>
                                <m:t>𝑹</m:t>
                              </m:r>
                              <m:r>
                                <a:rPr lang="zh-CN" altLang="en-US" b="1">
                                  <a:latin typeface="Cambria Math" panose="02040503050406030204" pitchFamily="18" charset="0"/>
                                </a:rPr>
                                <m:t>+</m:t>
                              </m:r>
                              <m:r>
                                <a:rPr lang="zh-CN" altLang="en-US" b="1" i="1">
                                  <a:latin typeface="Cambria Math" panose="02040503050406030204" pitchFamily="18" charset="0"/>
                                </a:rPr>
                                <m:t>𝟐</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𝑳</m:t>
                                  </m:r>
                                </m:sub>
                              </m:sSub>
                            </m:e>
                          </m:d>
                        </m:num>
                        <m:den>
                          <m:d>
                            <m:dPr>
                              <m:ctrlPr>
                                <a:rPr lang="zh-CN" altLang="en-US" b="1" i="1">
                                  <a:latin typeface="Cambria Math" panose="02040503050406030204" pitchFamily="18" charset="0"/>
                                </a:rPr>
                              </m:ctrlPr>
                            </m:dPr>
                            <m:e>
                              <m:r>
                                <a:rPr lang="zh-CN" altLang="en-US" b="1" i="1">
                                  <a:latin typeface="Cambria Math" panose="02040503050406030204" pitchFamily="18" charset="0"/>
                                </a:rPr>
                                <m:t>𝑹</m:t>
                              </m:r>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𝑳</m:t>
                                  </m:r>
                                </m:sub>
                              </m:sSub>
                            </m:e>
                          </m:d>
                        </m:den>
                      </m:f>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𝑳</m:t>
                          </m:r>
                        </m:sub>
                      </m:sSub>
                      <m:r>
                        <a:rPr lang="zh-CN" altLang="en-US" b="1" i="1">
                          <a:latin typeface="Cambria Math" panose="02040503050406030204" pitchFamily="18" charset="0"/>
                        </a:rPr>
                        <m:t>𝑼𝒇</m:t>
                      </m:r>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𝑪</m:t>
                          </m:r>
                        </m:e>
                        <m:sub>
                          <m:r>
                            <a:rPr lang="zh-CN" altLang="en-US" b="1" i="1">
                              <a:latin typeface="Cambria Math" panose="02040503050406030204" pitchFamily="18" charset="0"/>
                            </a:rPr>
                            <m:t>𝟏</m:t>
                          </m:r>
                        </m:sub>
                      </m:sSub>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𝑪</m:t>
                          </m:r>
                        </m:e>
                        <m:sub>
                          <m:r>
                            <a:rPr lang="zh-CN" altLang="en-US" b="1" i="1">
                              <a:latin typeface="Cambria Math" panose="02040503050406030204" pitchFamily="18" charset="0"/>
                            </a:rPr>
                            <m:t>𝟐</m:t>
                          </m:r>
                        </m:sub>
                      </m:sSub>
                      <m:r>
                        <a:rPr lang="en-US" altLang="zh-CN" b="1" i="1" smtClean="0">
                          <a:latin typeface="Cambria Math" panose="02040503050406030204" pitchFamily="18" charset="0"/>
                        </a:rPr>
                        <m:t>)</m:t>
                      </m:r>
                    </m:oMath>
                  </m:oMathPara>
                </a14:m>
                <a:endParaRPr lang="zh-CN" altLang="en-US" b="1" dirty="0"/>
              </a:p>
            </p:txBody>
          </p:sp>
        </mc:Choice>
        <mc:Fallback xmlns="">
          <p:sp>
            <p:nvSpPr>
              <p:cNvPr id="6" name="矩形 5"/>
              <p:cNvSpPr>
                <a:spLocks noRot="1" noChangeAspect="1" noMove="1" noResize="1" noEditPoints="1" noAdjustHandles="1" noChangeArrowheads="1" noChangeShapeType="1" noTextEdit="1"/>
              </p:cNvSpPr>
              <p:nvPr/>
            </p:nvSpPr>
            <p:spPr>
              <a:xfrm>
                <a:off x="953598" y="3117932"/>
                <a:ext cx="7236804" cy="794256"/>
              </a:xfrm>
              <a:prstGeom prst="rect">
                <a:avLst/>
              </a:prstGeom>
              <a:blipFill>
                <a:blip r:embed="rId4"/>
                <a:stretch>
                  <a:fillRect/>
                </a:stretch>
              </a:blipFill>
            </p:spPr>
            <p:txBody>
              <a:bodyPr/>
              <a:lstStyle/>
              <a:p>
                <a:r>
                  <a:rPr lang="zh-CN" altLang="en-US">
                    <a:noFill/>
                  </a:rPr>
                  <a:t> </a:t>
                </a:r>
              </a:p>
            </p:txBody>
          </p:sp>
        </mc:Fallback>
      </mc:AlternateContent>
      <p:sp>
        <p:nvSpPr>
          <p:cNvPr id="18" name="Rectangular Callout 7"/>
          <p:cNvSpPr/>
          <p:nvPr/>
        </p:nvSpPr>
        <p:spPr bwMode="auto">
          <a:xfrm>
            <a:off x="7151694" y="2802786"/>
            <a:ext cx="936104" cy="343341"/>
          </a:xfrm>
          <a:prstGeom prst="wedgeRectCallout">
            <a:avLst>
              <a:gd name="adj1" fmla="val -62084"/>
              <a:gd name="adj2" fmla="val 114131"/>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电源频率</a:t>
            </a:r>
          </a:p>
        </p:txBody>
      </p:sp>
      <mc:AlternateContent xmlns:mc="http://schemas.openxmlformats.org/markup-compatibility/2006" xmlns:a14="http://schemas.microsoft.com/office/drawing/2010/main">
        <mc:Choice Requires="a14">
          <p:sp>
            <p:nvSpPr>
              <p:cNvPr id="7" name="矩形 6"/>
              <p:cNvSpPr/>
              <p:nvPr/>
            </p:nvSpPr>
            <p:spPr>
              <a:xfrm>
                <a:off x="3421973" y="4430016"/>
                <a:ext cx="23000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𝐨</m:t>
                              </m:r>
                            </m:sub>
                          </m:sSub>
                          <m:r>
                            <a:rPr lang="zh-CN" altLang="en-US" b="1" i="0">
                              <a:latin typeface="Cambria Math" panose="02040503050406030204" pitchFamily="18" charset="0"/>
                            </a:rPr>
                            <m:t>=</m:t>
                          </m:r>
                          <m:r>
                            <a:rPr lang="zh-CN" altLang="en-US" b="1" i="1">
                              <a:latin typeface="Cambria Math" panose="02040503050406030204" pitchFamily="18" charset="0"/>
                            </a:rPr>
                            <m:t>𝑼𝒇𝑴</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𝑪</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𝑪</m:t>
                              </m:r>
                            </m:e>
                            <m:sub>
                              <m:r>
                                <a:rPr lang="zh-CN" altLang="en-US" b="1" i="0">
                                  <a:latin typeface="Cambria Math" panose="02040503050406030204" pitchFamily="18" charset="0"/>
                                </a:rPr>
                                <m:t>𝟐</m:t>
                              </m:r>
                            </m:sub>
                          </m:sSub>
                        </m:e>
                      </m:d>
                    </m:oMath>
                  </m:oMathPara>
                </a14:m>
                <a:endParaRPr lang="zh-CN" altLang="en-US" b="1" dirty="0"/>
              </a:p>
            </p:txBody>
          </p:sp>
        </mc:Choice>
        <mc:Fallback xmlns="">
          <p:sp>
            <p:nvSpPr>
              <p:cNvPr id="7" name="矩形 6"/>
              <p:cNvSpPr>
                <a:spLocks noRot="1" noChangeAspect="1" noMove="1" noResize="1" noEditPoints="1" noAdjustHandles="1" noChangeArrowheads="1" noChangeShapeType="1" noTextEdit="1"/>
              </p:cNvSpPr>
              <p:nvPr/>
            </p:nvSpPr>
            <p:spPr>
              <a:xfrm>
                <a:off x="3421973" y="4430016"/>
                <a:ext cx="2300053" cy="369332"/>
              </a:xfrm>
              <a:prstGeom prst="rect">
                <a:avLst/>
              </a:prstGeom>
              <a:blipFill>
                <a:blip r:embed="rId5"/>
                <a:stretch>
                  <a:fillRect t="-121667" r="-21958" b="-18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537312" y="3757701"/>
                <a:ext cx="2383986" cy="1169551"/>
              </a:xfrm>
              <a:prstGeom prst="rect">
                <a:avLst/>
              </a:prstGeom>
            </p:spPr>
            <p:txBody>
              <a:bodyPr wrap="none">
                <a:spAutoFit/>
              </a:bodyPr>
              <a:lstStyle/>
              <a:p>
                <a:r>
                  <a:rPr lang="zh-CN" altLang="en-US" sz="14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zh-CN" sz="1400" b="1" dirty="0">
                    <a:solidFill>
                      <a:prstClr val="black"/>
                    </a:solidFill>
                    <a:latin typeface="Times New Roman" panose="02020603050405020304" pitchFamily="18" charset="0"/>
                    <a:ea typeface="微软雅黑" panose="020B0503020204020204" pitchFamily="34" charset="-122"/>
                  </a:rPr>
                  <a:t>输出电压较高</a:t>
                </a:r>
                <a:endParaRPr lang="en-US" altLang="zh-CN" sz="1400" b="1" dirty="0">
                  <a:solidFill>
                    <a:prstClr val="black"/>
                  </a:solidFill>
                  <a:latin typeface="Times New Roman" panose="02020603050405020304" pitchFamily="18" charset="0"/>
                  <a:ea typeface="微软雅黑" panose="020B0503020204020204" pitchFamily="34" charset="-122"/>
                </a:endParaRPr>
              </a:p>
              <a:p>
                <a:r>
                  <a:rPr lang="zh-CN" altLang="en-US" sz="1400" b="1" dirty="0">
                    <a:solidFill>
                      <a:prstClr val="black"/>
                    </a:solidFill>
                    <a:latin typeface="Times New Roman" panose="02020603050405020304" pitchFamily="18" charset="0"/>
                    <a:ea typeface="微软雅黑" panose="020B0503020204020204" pitchFamily="34" charset="-122"/>
                  </a:rPr>
                  <a:t>     灵敏度与</a:t>
                </a:r>
                <a14:m>
                  <m:oMath xmlns:m="http://schemas.openxmlformats.org/officeDocument/2006/math">
                    <m:r>
                      <a:rPr lang="zh-CN" altLang="en-US" sz="1400" b="1" i="1">
                        <a:latin typeface="Cambria Math" panose="02040503050406030204" pitchFamily="18" charset="0"/>
                      </a:rPr>
                      <m:t>𝑼</m:t>
                    </m:r>
                  </m:oMath>
                </a14:m>
                <a:r>
                  <a:rPr lang="zh-CN" altLang="en-US" sz="1400" b="1" dirty="0">
                    <a:solidFill>
                      <a:prstClr val="black"/>
                    </a:solidFill>
                    <a:latin typeface="Times New Roman" panose="02020603050405020304" pitchFamily="18" charset="0"/>
                    <a:ea typeface="微软雅黑" panose="020B0503020204020204" pitchFamily="34" charset="-122"/>
                  </a:rPr>
                  <a:t>和</a:t>
                </a:r>
                <a14:m>
                  <m:oMath xmlns:m="http://schemas.openxmlformats.org/officeDocument/2006/math">
                    <m:r>
                      <a:rPr lang="zh-CN" altLang="en-US" sz="1400" b="1" i="1">
                        <a:latin typeface="Cambria Math" panose="02040503050406030204" pitchFamily="18" charset="0"/>
                      </a:rPr>
                      <m:t>𝒇</m:t>
                    </m:r>
                  </m:oMath>
                </a14:m>
                <a:r>
                  <a:rPr lang="zh-CN" altLang="en-US" sz="1400" b="1" dirty="0">
                    <a:solidFill>
                      <a:prstClr val="black"/>
                    </a:solidFill>
                    <a:latin typeface="Times New Roman" panose="02020603050405020304" pitchFamily="18" charset="0"/>
                    <a:ea typeface="微软雅黑" panose="020B0503020204020204" pitchFamily="34" charset="-122"/>
                  </a:rPr>
                  <a:t>有关 稳定</a:t>
                </a:r>
                <a:endParaRPr lang="en-US" altLang="zh-CN" sz="1400" b="1" dirty="0">
                  <a:solidFill>
                    <a:prstClr val="black"/>
                  </a:solidFill>
                  <a:latin typeface="Times New Roman" panose="02020603050405020304" pitchFamily="18" charset="0"/>
                  <a:ea typeface="微软雅黑" panose="020B0503020204020204" pitchFamily="34" charset="-122"/>
                </a:endParaRPr>
              </a:p>
              <a:p>
                <a:r>
                  <a:rPr lang="zh-CN" altLang="en-US" sz="1400" b="1" dirty="0">
                    <a:solidFill>
                      <a:prstClr val="black"/>
                    </a:solidFill>
                    <a:latin typeface="Times New Roman" panose="02020603050405020304" pitchFamily="18" charset="0"/>
                    <a:ea typeface="微软雅黑" panose="020B0503020204020204" pitchFamily="34" charset="-122"/>
                  </a:rPr>
                  <a:t>     非线性误差小</a:t>
                </a:r>
                <a:endParaRPr lang="en-US" altLang="zh-CN" sz="1400" b="1" dirty="0">
                  <a:solidFill>
                    <a:prstClr val="black"/>
                  </a:solidFill>
                  <a:latin typeface="Times New Roman" panose="02020603050405020304" pitchFamily="18" charset="0"/>
                  <a:ea typeface="微软雅黑" panose="020B0503020204020204" pitchFamily="34" charset="-122"/>
                </a:endParaRPr>
              </a:p>
              <a:p>
                <a:r>
                  <a:rPr lang="en-US" altLang="zh-CN" sz="1400" b="1" dirty="0">
                    <a:solidFill>
                      <a:prstClr val="black"/>
                    </a:solidFill>
                    <a:latin typeface="Times New Roman" panose="02020603050405020304" pitchFamily="18" charset="0"/>
                    <a:ea typeface="微软雅黑" panose="020B0503020204020204" pitchFamily="34" charset="-122"/>
                  </a:rPr>
                  <a:t>     </a:t>
                </a:r>
                <a:r>
                  <a:rPr lang="zh-CN" altLang="zh-CN" sz="1400" b="1" dirty="0">
                    <a:solidFill>
                      <a:prstClr val="black"/>
                    </a:solidFill>
                    <a:latin typeface="Times New Roman" panose="02020603050405020304" pitchFamily="18" charset="0"/>
                    <a:ea typeface="微软雅黑" panose="020B0503020204020204" pitchFamily="34" charset="-122"/>
                  </a:rPr>
                  <a:t>输入电源需要保持稳定</a:t>
                </a:r>
                <a:endParaRPr lang="en-US" altLang="zh-CN" sz="1400" b="1" dirty="0">
                  <a:solidFill>
                    <a:prstClr val="black"/>
                  </a:solidFill>
                  <a:latin typeface="Times New Roman" panose="02020603050405020304" pitchFamily="18" charset="0"/>
                  <a:ea typeface="微软雅黑" panose="020B0503020204020204" pitchFamily="34" charset="-122"/>
                </a:endParaRPr>
              </a:p>
              <a:p>
                <a:r>
                  <a:rPr lang="en-US" altLang="zh-CN" sz="1400" b="1" dirty="0">
                    <a:solidFill>
                      <a:prstClr val="black"/>
                    </a:solidFill>
                    <a:latin typeface="Times New Roman" panose="02020603050405020304" pitchFamily="18" charset="0"/>
                    <a:ea typeface="微软雅黑" panose="020B0503020204020204" pitchFamily="34" charset="-122"/>
                  </a:rPr>
                  <a:t>     </a:t>
                </a:r>
                <a:r>
                  <a:rPr lang="zh-CN" altLang="zh-CN" sz="1400" b="1" dirty="0">
                    <a:solidFill>
                      <a:prstClr val="black"/>
                    </a:solidFill>
                    <a:latin typeface="Times New Roman" panose="02020603050405020304" pitchFamily="18" charset="0"/>
                    <a:ea typeface="微软雅黑" panose="020B0503020204020204" pitchFamily="34" charset="-122"/>
                  </a:rPr>
                  <a:t>用来测量高速的机械运动</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6537312" y="3757701"/>
                <a:ext cx="2383986" cy="1169551"/>
              </a:xfrm>
              <a:prstGeom prst="rect">
                <a:avLst/>
              </a:prstGeom>
              <a:blipFill>
                <a:blip r:embed="rId6"/>
                <a:stretch>
                  <a:fillRect l="-767" t="-521" b="-46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36512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5998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1632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应变片与应变效应</a:t>
            </a:r>
          </a:p>
        </p:txBody>
      </p:sp>
      <mc:AlternateContent xmlns:mc="http://schemas.openxmlformats.org/markup-compatibility/2006" xmlns:a14="http://schemas.microsoft.com/office/drawing/2010/main">
        <mc:Choice Requires="a14">
          <p:sp>
            <p:nvSpPr>
              <p:cNvPr id="8" name="矩形 7"/>
              <p:cNvSpPr/>
              <p:nvPr/>
            </p:nvSpPr>
            <p:spPr>
              <a:xfrm>
                <a:off x="246211" y="1833664"/>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则圆形电阻丝的截面积相对变化量转换成半径的相对变化量应为：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代入上式可得：</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因变化量小，</a:t>
                </a:r>
                <a14:m>
                  <m:oMath xmlns:m="http://schemas.openxmlformats.org/officeDocument/2006/math">
                    <m:r>
                      <a:rPr lang="zh-CN" altLang="en-US" b="1" i="1">
                        <a:latin typeface="Cambria Math" panose="02040503050406030204" pitchFamily="18" charset="0"/>
                      </a:rPr>
                      <m:t>𝒅𝑹</m:t>
                    </m:r>
                  </m:oMath>
                </a14:m>
                <a:r>
                  <a:rPr lang="zh-CN" altLang="en-US" b="1" i="1" dirty="0">
                    <a:latin typeface="Cambria Math" panose="02040503050406030204" pitchFamily="18" charset="0"/>
                  </a:rPr>
                  <a:t>、</a:t>
                </a:r>
                <a14:m>
                  <m:oMath xmlns:m="http://schemas.openxmlformats.org/officeDocument/2006/math">
                    <m:r>
                      <a:rPr lang="zh-CN" altLang="en-US" b="1">
                        <a:latin typeface="Cambria Math" panose="02040503050406030204" pitchFamily="18" charset="0"/>
                      </a:rPr>
                      <m:t>𝐝</m:t>
                    </m:r>
                    <m:r>
                      <a:rPr lang="zh-CN" altLang="en-US" b="1" i="1">
                        <a:latin typeface="Cambria Math" panose="02040503050406030204" pitchFamily="18" charset="0"/>
                      </a:rPr>
                      <m:t>𝝆</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14:m>
                  <m:oMath xmlns:m="http://schemas.openxmlformats.org/officeDocument/2006/math">
                    <m:r>
                      <a:rPr lang="zh-CN" altLang="en-US" b="1">
                        <a:latin typeface="Cambria Math" panose="02040503050406030204" pitchFamily="18" charset="0"/>
                      </a:rPr>
                      <m:t>𝐝</m:t>
                    </m:r>
                    <m:r>
                      <a:rPr lang="zh-CN" altLang="en-US" b="1" i="1">
                        <a:latin typeface="Cambria Math" panose="02040503050406030204" pitchFamily="18" charset="0"/>
                      </a:rPr>
                      <m:t>𝑳</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14:m>
                  <m:oMath xmlns:m="http://schemas.openxmlformats.org/officeDocument/2006/math">
                    <m:r>
                      <a:rPr lang="zh-CN" altLang="en-US" b="1">
                        <a:latin typeface="Cambria Math" panose="02040503050406030204" pitchFamily="18" charset="0"/>
                      </a:rPr>
                      <m:t>𝐝</m:t>
                    </m:r>
                    <m:r>
                      <a:rPr lang="zh-CN" altLang="en-US" b="1" i="1">
                        <a:latin typeface="Cambria Math" panose="02040503050406030204" pitchFamily="18" charset="0"/>
                      </a:rPr>
                      <m:t>𝒓</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可分别用</a:t>
                </a:r>
                <a14:m>
                  <m:oMath xmlns:m="http://schemas.openxmlformats.org/officeDocument/2006/math">
                    <m:r>
                      <a:rPr lang="zh-CN" altLang="en-US" b="1" i="1">
                        <a:latin typeface="Cambria Math" panose="02040503050406030204" pitchFamily="18" charset="0"/>
                      </a:rPr>
                      <m:t>𝜟</m:t>
                    </m:r>
                    <m:r>
                      <a:rPr lang="zh-CN" altLang="en-US" b="1" i="1" smtClean="0">
                        <a:latin typeface="Cambria Math" panose="02040503050406030204" pitchFamily="18" charset="0"/>
                      </a:rPr>
                      <m:t>𝑹</m:t>
                    </m:r>
                    <m:r>
                      <a:rPr lang="zh-CN" altLang="en-US" b="1" i="1">
                        <a:latin typeface="Cambria Math" panose="02040503050406030204" pitchFamily="18" charset="0"/>
                      </a:rPr>
                      <m:t>、</m:t>
                    </m:r>
                    <m:r>
                      <a:rPr lang="en-US" altLang="zh-CN" b="1" i="1">
                        <a:latin typeface="Cambria Math" panose="02040503050406030204" pitchFamily="18" charset="0"/>
                      </a:rPr>
                      <m:t>𝜟𝝆</m:t>
                    </m:r>
                  </m:oMath>
                </a14:m>
                <a:r>
                  <a:rPr lang="zh-CN" altLang="zh-CN" b="1" dirty="0"/>
                  <a:t>、</a:t>
                </a:r>
                <a14:m>
                  <m:oMath xmlns:m="http://schemas.openxmlformats.org/officeDocument/2006/math">
                    <m:r>
                      <a:rPr lang="en-US" altLang="zh-CN" b="1" i="1">
                        <a:latin typeface="Cambria Math" panose="02040503050406030204" pitchFamily="18" charset="0"/>
                      </a:rPr>
                      <m:t>𝜟</m:t>
                    </m:r>
                    <m:r>
                      <a:rPr lang="en-US" altLang="zh-CN" b="1" i="1">
                        <a:latin typeface="Cambria Math" panose="02040503050406030204" pitchFamily="18" charset="0"/>
                      </a:rPr>
                      <m:t>𝑳</m:t>
                    </m:r>
                  </m:oMath>
                </a14:m>
                <a:r>
                  <a:rPr lang="zh-CN" altLang="zh-CN" b="1" dirty="0"/>
                  <a:t>、</a:t>
                </a:r>
                <a14:m>
                  <m:oMath xmlns:m="http://schemas.openxmlformats.org/officeDocument/2006/math">
                    <m:r>
                      <a:rPr lang="en-US" altLang="zh-CN" b="1" i="1">
                        <a:latin typeface="Cambria Math" panose="02040503050406030204" pitchFamily="18" charset="0"/>
                      </a:rPr>
                      <m:t>𝜟</m:t>
                    </m:r>
                    <m:r>
                      <a:rPr lang="en-US" altLang="zh-CN" b="1" i="1">
                        <a:latin typeface="Cambria Math" panose="02040503050406030204" pitchFamily="18" charset="0"/>
                      </a:rPr>
                      <m:t>𝒓</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代替，于是可得：</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246211" y="1833664"/>
                <a:ext cx="8686800" cy="2862322"/>
              </a:xfrm>
              <a:prstGeom prst="rect">
                <a:avLst/>
              </a:prstGeom>
              <a:blipFill>
                <a:blip r:embed="rId3"/>
                <a:stretch>
                  <a:fillRect l="-280"/>
                </a:stretch>
              </a:blipFill>
            </p:spPr>
            <p:txBody>
              <a:bodyPr/>
              <a:lstStyle/>
              <a:p>
                <a:r>
                  <a:rPr lang="zh-CN" altLang="en-US">
                    <a:noFill/>
                  </a:rPr>
                  <a:t> </a:t>
                </a:r>
              </a:p>
            </p:txBody>
          </p:sp>
        </mc:Fallback>
      </mc:AlternateContent>
      <p:sp>
        <p:nvSpPr>
          <p:cNvPr id="9" name="矩形 8"/>
          <p:cNvSpPr/>
          <p:nvPr/>
        </p:nvSpPr>
        <p:spPr>
          <a:xfrm>
            <a:off x="899592" y="1305805"/>
            <a:ext cx="248427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金属电阻的应变效应</a:t>
            </a:r>
          </a:p>
        </p:txBody>
      </p:sp>
      <p:sp>
        <p:nvSpPr>
          <p:cNvPr id="10" name="七角星 9"/>
          <p:cNvSpPr/>
          <p:nvPr/>
        </p:nvSpPr>
        <p:spPr>
          <a:xfrm>
            <a:off x="395536" y="1059582"/>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3936102" y="2157573"/>
                <a:ext cx="1260281" cy="618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a:latin typeface="Cambria Math" panose="02040503050406030204" pitchFamily="18" charset="0"/>
                            </a:rPr>
                          </m:ctrlPr>
                        </m:fPr>
                        <m:num>
                          <m:r>
                            <a:rPr lang="zh-CN" altLang="en-US" b="1" i="1">
                              <a:latin typeface="Cambria Math" panose="02040503050406030204" pitchFamily="18" charset="0"/>
                            </a:rPr>
                            <m:t>𝒅𝑺</m:t>
                          </m:r>
                        </m:num>
                        <m:den>
                          <m:r>
                            <a:rPr lang="zh-CN" altLang="en-US" b="1" i="1">
                              <a:latin typeface="Cambria Math" panose="02040503050406030204" pitchFamily="18" charset="0"/>
                            </a:rPr>
                            <m:t>𝑺</m:t>
                          </m:r>
                        </m:den>
                      </m:f>
                      <m:r>
                        <a:rPr lang="zh-CN" altLang="en-US" b="1" i="0">
                          <a:latin typeface="Cambria Math" panose="02040503050406030204" pitchFamily="18" charset="0"/>
                        </a:rPr>
                        <m:t>=</m:t>
                      </m:r>
                      <m:r>
                        <a:rPr lang="zh-CN" altLang="en-US" b="1" i="0">
                          <a:latin typeface="Cambria Math" panose="02040503050406030204" pitchFamily="18" charset="0"/>
                        </a:rPr>
                        <m:t>𝟐</m:t>
                      </m:r>
                      <m:f>
                        <m:fPr>
                          <m:ctrlPr>
                            <a:rPr lang="zh-CN" altLang="en-US" b="1" i="1">
                              <a:latin typeface="Cambria Math" panose="02040503050406030204" pitchFamily="18" charset="0"/>
                            </a:rPr>
                          </m:ctrlPr>
                        </m:fPr>
                        <m:num>
                          <m:r>
                            <a:rPr lang="zh-CN" altLang="en-US" b="1" i="0">
                              <a:latin typeface="Cambria Math" panose="02040503050406030204" pitchFamily="18" charset="0"/>
                            </a:rPr>
                            <m:t>𝐝</m:t>
                          </m:r>
                          <m:r>
                            <a:rPr lang="zh-CN" altLang="en-US" b="1" i="1">
                              <a:latin typeface="Cambria Math" panose="02040503050406030204" pitchFamily="18" charset="0"/>
                            </a:rPr>
                            <m:t>𝒓</m:t>
                          </m:r>
                        </m:num>
                        <m:den>
                          <m:r>
                            <a:rPr lang="zh-CN" altLang="en-US" b="1" i="1">
                              <a:latin typeface="Cambria Math" panose="02040503050406030204" pitchFamily="18" charset="0"/>
                            </a:rPr>
                            <m:t>𝒓</m:t>
                          </m:r>
                        </m:den>
                      </m:f>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3936102" y="2157573"/>
                <a:ext cx="1260281" cy="61843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368638" y="2888685"/>
                <a:ext cx="2395207" cy="665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a:latin typeface="Cambria Math" panose="02040503050406030204" pitchFamily="18" charset="0"/>
                            </a:rPr>
                          </m:ctrlPr>
                        </m:fPr>
                        <m:num>
                          <m:r>
                            <a:rPr lang="zh-CN" altLang="en-US" b="1" i="1">
                              <a:latin typeface="Cambria Math" panose="02040503050406030204" pitchFamily="18" charset="0"/>
                            </a:rPr>
                            <m:t>𝒅𝑹</m:t>
                          </m:r>
                        </m:num>
                        <m:den>
                          <m:r>
                            <a:rPr lang="zh-CN" altLang="en-US" b="1" i="1">
                              <a:latin typeface="Cambria Math" panose="02040503050406030204" pitchFamily="18" charset="0"/>
                            </a:rPr>
                            <m:t>𝑹</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𝐝</m:t>
                          </m:r>
                          <m:r>
                            <a:rPr lang="zh-CN" altLang="en-US" b="1" i="1">
                              <a:latin typeface="Cambria Math" panose="02040503050406030204" pitchFamily="18" charset="0"/>
                            </a:rPr>
                            <m:t>𝝆</m:t>
                          </m:r>
                        </m:num>
                        <m:den>
                          <m:r>
                            <a:rPr lang="zh-CN" altLang="en-US" b="1" i="1">
                              <a:latin typeface="Cambria Math" panose="02040503050406030204" pitchFamily="18" charset="0"/>
                            </a:rPr>
                            <m:t>𝝆</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𝐝</m:t>
                          </m:r>
                          <m:r>
                            <a:rPr lang="zh-CN" altLang="en-US" b="1" i="1">
                              <a:latin typeface="Cambria Math" panose="02040503050406030204" pitchFamily="18" charset="0"/>
                            </a:rPr>
                            <m:t>𝑳</m:t>
                          </m:r>
                        </m:num>
                        <m:den>
                          <m:r>
                            <a:rPr lang="zh-CN" altLang="en-US" b="1" i="1">
                              <a:latin typeface="Cambria Math" panose="02040503050406030204" pitchFamily="18" charset="0"/>
                            </a:rPr>
                            <m:t>𝑳</m:t>
                          </m:r>
                        </m:den>
                      </m:f>
                      <m:r>
                        <a:rPr lang="zh-CN" altLang="en-US" b="1" i="0">
                          <a:latin typeface="Cambria Math" panose="02040503050406030204" pitchFamily="18" charset="0"/>
                        </a:rPr>
                        <m:t>−</m:t>
                      </m:r>
                      <m:r>
                        <a:rPr lang="zh-CN" altLang="en-US" b="1" i="0">
                          <a:latin typeface="Cambria Math" panose="02040503050406030204" pitchFamily="18" charset="0"/>
                        </a:rPr>
                        <m:t>𝟐</m:t>
                      </m:r>
                      <m:f>
                        <m:fPr>
                          <m:ctrlPr>
                            <a:rPr lang="zh-CN" altLang="en-US" b="1" i="1">
                              <a:latin typeface="Cambria Math" panose="02040503050406030204" pitchFamily="18" charset="0"/>
                            </a:rPr>
                          </m:ctrlPr>
                        </m:fPr>
                        <m:num>
                          <m:r>
                            <a:rPr lang="zh-CN" altLang="en-US" b="1" i="0">
                              <a:latin typeface="Cambria Math" panose="02040503050406030204" pitchFamily="18" charset="0"/>
                            </a:rPr>
                            <m:t>𝐝</m:t>
                          </m:r>
                          <m:r>
                            <a:rPr lang="zh-CN" altLang="en-US" b="1" i="1">
                              <a:latin typeface="Cambria Math" panose="02040503050406030204" pitchFamily="18" charset="0"/>
                            </a:rPr>
                            <m:t>𝒓</m:t>
                          </m:r>
                        </m:num>
                        <m:den>
                          <m:r>
                            <a:rPr lang="zh-CN" altLang="en-US" b="1" i="1">
                              <a:latin typeface="Cambria Math" panose="02040503050406030204" pitchFamily="18" charset="0"/>
                            </a:rPr>
                            <m:t>𝒓</m:t>
                          </m:r>
                        </m:den>
                      </m:f>
                    </m:oMath>
                  </m:oMathPara>
                </a14:m>
                <a:endParaRPr lang="zh-CN" altLang="en-US" b="1" dirty="0"/>
              </a:p>
            </p:txBody>
          </p:sp>
        </mc:Choice>
        <mc:Fallback xmlns="">
          <p:sp>
            <p:nvSpPr>
              <p:cNvPr id="6" name="矩形 5"/>
              <p:cNvSpPr>
                <a:spLocks noRot="1" noChangeAspect="1" noMove="1" noResize="1" noEditPoints="1" noAdjustHandles="1" noChangeArrowheads="1" noChangeShapeType="1" noTextEdit="1"/>
              </p:cNvSpPr>
              <p:nvPr/>
            </p:nvSpPr>
            <p:spPr>
              <a:xfrm>
                <a:off x="3368638" y="2888685"/>
                <a:ext cx="2395207" cy="66518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359168" y="3975906"/>
                <a:ext cx="2425664" cy="6586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a:latin typeface="Cambria Math" panose="02040503050406030204" pitchFamily="18" charset="0"/>
                            </a:rPr>
                          </m:ctrlPr>
                        </m:fPr>
                        <m:num>
                          <m:r>
                            <a:rPr lang="zh-CN" altLang="en-US" b="1" i="1">
                              <a:latin typeface="Cambria Math" panose="02040503050406030204" pitchFamily="18" charset="0"/>
                            </a:rPr>
                            <m:t>𝜟</m:t>
                          </m:r>
                          <m:r>
                            <a:rPr lang="zh-CN" altLang="en-US" b="1" i="1">
                              <a:latin typeface="Cambria Math" panose="02040503050406030204" pitchFamily="18" charset="0"/>
                            </a:rPr>
                            <m:t>𝑹</m:t>
                          </m:r>
                        </m:num>
                        <m:den>
                          <m:r>
                            <a:rPr lang="zh-CN" altLang="en-US" b="1" i="1">
                              <a:latin typeface="Cambria Math" panose="02040503050406030204" pitchFamily="18" charset="0"/>
                            </a:rPr>
                            <m:t>𝑹</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𝝆</m:t>
                          </m:r>
                        </m:num>
                        <m:den>
                          <m:r>
                            <a:rPr lang="zh-CN" altLang="en-US" b="1" i="1">
                              <a:latin typeface="Cambria Math" panose="02040503050406030204" pitchFamily="18" charset="0"/>
                            </a:rPr>
                            <m:t>𝝆</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𝑳</m:t>
                          </m:r>
                        </m:num>
                        <m:den>
                          <m:r>
                            <a:rPr lang="zh-CN" altLang="en-US" b="1" i="1">
                              <a:latin typeface="Cambria Math" panose="02040503050406030204" pitchFamily="18" charset="0"/>
                            </a:rPr>
                            <m:t>𝑳</m:t>
                          </m:r>
                        </m:den>
                      </m:f>
                      <m:r>
                        <a:rPr lang="zh-CN" altLang="en-US" b="1" i="0">
                          <a:latin typeface="Cambria Math" panose="02040503050406030204" pitchFamily="18" charset="0"/>
                        </a:rPr>
                        <m:t>−</m:t>
                      </m:r>
                      <m:r>
                        <a:rPr lang="zh-CN" altLang="en-US" b="1" i="0">
                          <a:latin typeface="Cambria Math" panose="02040503050406030204" pitchFamily="18" charset="0"/>
                        </a:rPr>
                        <m:t>𝟐</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𝒓</m:t>
                          </m:r>
                        </m:num>
                        <m:den>
                          <m:r>
                            <a:rPr lang="zh-CN" altLang="en-US" b="1" i="1">
                              <a:latin typeface="Cambria Math" panose="02040503050406030204" pitchFamily="18" charset="0"/>
                            </a:rPr>
                            <m:t>𝒓</m:t>
                          </m:r>
                        </m:den>
                      </m:f>
                    </m:oMath>
                  </m:oMathPara>
                </a14:m>
                <a:endParaRPr lang="zh-CN" altLang="en-US" b="1" dirty="0"/>
              </a:p>
            </p:txBody>
          </p:sp>
        </mc:Choice>
        <mc:Fallback xmlns="">
          <p:sp>
            <p:nvSpPr>
              <p:cNvPr id="7" name="矩形 6"/>
              <p:cNvSpPr>
                <a:spLocks noRot="1" noChangeAspect="1" noMove="1" noResize="1" noEditPoints="1" noAdjustHandles="1" noChangeArrowheads="1" noChangeShapeType="1" noTextEdit="1"/>
              </p:cNvSpPr>
              <p:nvPr/>
            </p:nvSpPr>
            <p:spPr>
              <a:xfrm>
                <a:off x="3359168" y="3975906"/>
                <a:ext cx="2425664" cy="65864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73443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79559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72409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电容式传感器的应用</a:t>
            </a:r>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矩形 16"/>
          <p:cNvSpPr/>
          <p:nvPr/>
        </p:nvSpPr>
        <p:spPr>
          <a:xfrm>
            <a:off x="180413" y="950800"/>
            <a:ext cx="8686800" cy="753027"/>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电容式传感器具有结构简单、耐高温、耐辐射、分辨率高和动态响应特性好等优点，广泛用于压力、位移、加速度、厚度、振动、液位等物理量的测量中；</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8" name="图片 7"/>
          <p:cNvPicPr>
            <a:picLocks noChangeAspect="1"/>
          </p:cNvPicPr>
          <p:nvPr/>
        </p:nvPicPr>
        <p:blipFill>
          <a:blip r:embed="rId3"/>
          <a:stretch>
            <a:fillRect/>
          </a:stretch>
        </p:blipFill>
        <p:spPr>
          <a:xfrm>
            <a:off x="510001" y="1771905"/>
            <a:ext cx="3250360" cy="2747919"/>
          </a:xfrm>
          <a:prstGeom prst="rect">
            <a:avLst/>
          </a:prstGeom>
        </p:spPr>
      </p:pic>
      <p:sp>
        <p:nvSpPr>
          <p:cNvPr id="10" name="矩形 9"/>
          <p:cNvSpPr/>
          <p:nvPr/>
        </p:nvSpPr>
        <p:spPr>
          <a:xfrm>
            <a:off x="1462749" y="4519824"/>
            <a:ext cx="1980029" cy="307777"/>
          </a:xfrm>
          <a:prstGeom prst="rect">
            <a:avLst/>
          </a:prstGeom>
        </p:spPr>
        <p:txBody>
          <a:bodyPr wrap="none">
            <a:spAutoFit/>
          </a:bodyPr>
          <a:lstStyle/>
          <a:p>
            <a:r>
              <a:rPr lang="zh-CN" altLang="zh-CN" sz="1400" b="1" dirty="0">
                <a:solidFill>
                  <a:prstClr val="black"/>
                </a:solidFill>
                <a:latin typeface="Times New Roman" panose="02020603050405020304" pitchFamily="18" charset="0"/>
                <a:ea typeface="微软雅黑" panose="020B0503020204020204" pitchFamily="34" charset="-122"/>
              </a:rPr>
              <a:t>差动电容式压力传感器</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p:sp>
        <p:nvSpPr>
          <p:cNvPr id="12" name="矩形 11"/>
          <p:cNvSpPr/>
          <p:nvPr/>
        </p:nvSpPr>
        <p:spPr>
          <a:xfrm>
            <a:off x="4077944" y="1739443"/>
            <a:ext cx="4837456" cy="3208571"/>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左右两室分别承受压力</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左右两侧压力相等，即差压为</a:t>
            </a:r>
            <a:r>
              <a:rPr lang="en-US" altLang="zh-CN" b="1" dirty="0">
                <a:solidFill>
                  <a:prstClr val="black"/>
                </a:solidFill>
                <a:latin typeface="Times New Roman" panose="02020603050405020304" pitchFamily="18" charset="0"/>
                <a:ea typeface="微软雅黑" panose="020B0503020204020204" pitchFamily="34" charset="-122"/>
              </a:rPr>
              <a:t>0 </a:t>
            </a:r>
            <a:r>
              <a:rPr lang="zh-CN" altLang="en-US" b="1" dirty="0">
                <a:solidFill>
                  <a:prstClr val="black"/>
                </a:solidFill>
                <a:latin typeface="Times New Roman" panose="02020603050405020304" pitchFamily="18" charset="0"/>
                <a:ea typeface="微软雅黑" panose="020B0503020204020204" pitchFamily="34" charset="-122"/>
              </a:rPr>
              <a:t>两侧电容相等</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压力差大于零时，膜片会发生变形，动极板会向低压侧移动，导致一个电容器的电容量增加，另一个电容器的电容量减小</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这种变化可以转化为电容的改变，从而实现了压力到电容的转换</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转换与介电常数无关，只与压力差成正比</a:t>
            </a:r>
          </a:p>
        </p:txBody>
      </p:sp>
    </p:spTree>
    <p:extLst>
      <p:ext uri="{BB962C8B-B14F-4D97-AF65-F5344CB8AC3E}">
        <p14:creationId xmlns:p14="http://schemas.microsoft.com/office/powerpoint/2010/main" val="30944830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26414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磁敏式传感器</a:t>
            </a:r>
          </a:p>
        </p:txBody>
      </p:sp>
      <p:sp>
        <p:nvSpPr>
          <p:cNvPr id="12" name="矩形 11"/>
          <p:cNvSpPr/>
          <p:nvPr/>
        </p:nvSpPr>
        <p:spPr>
          <a:xfrm>
            <a:off x="228600" y="987574"/>
            <a:ext cx="8686800" cy="3000821"/>
          </a:xfrm>
          <a:prstGeom prst="rect">
            <a:avLst/>
          </a:prstGeom>
        </p:spPr>
        <p:txBody>
          <a:bodyPr wrap="square">
            <a:spAutoFit/>
          </a:bodyPr>
          <a:lstStyle/>
          <a:p>
            <a:pPr marL="285750" indent="-285750">
              <a:lnSpc>
                <a:spcPct val="15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磁敏式传感器是通过</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磁电</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作用</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将被测量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（如振动、位移、转速等）转换为</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信号的传感器；</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5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磁电作用主要分为磁电感应和霍尔效应两种，相应的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磁敏式传感器</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也可分为</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磁电感应式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传感器和</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霍尔式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传感器两种；</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5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磁电感应式传感器是根据</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电磁感应</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原理，利用导体和磁场的相对运动产生感应电动势的传感器；</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5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霍尔式传感器是根据</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霍尔</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效应，利用载流半导体在磁场中产生电动势的传感器。</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0561422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七角星 22"/>
          <p:cNvSpPr/>
          <p:nvPr/>
        </p:nvSpPr>
        <p:spPr>
          <a:xfrm>
            <a:off x="2195736" y="1311610"/>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矩形 2"/>
          <p:cNvSpPr/>
          <p:nvPr/>
        </p:nvSpPr>
        <p:spPr>
          <a:xfrm>
            <a:off x="3353011" y="1368809"/>
            <a:ext cx="3416320"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3.4.1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磁电感应式传感器</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七角星 23"/>
          <p:cNvSpPr/>
          <p:nvPr/>
        </p:nvSpPr>
        <p:spPr>
          <a:xfrm>
            <a:off x="2203171" y="2404368"/>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矩形 27"/>
          <p:cNvSpPr/>
          <p:nvPr/>
        </p:nvSpPr>
        <p:spPr>
          <a:xfrm>
            <a:off x="3355299" y="2461567"/>
            <a:ext cx="2800767"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3.4.2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霍尔式传感器</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p:nvPr/>
        </p:nvSpPr>
        <p:spPr>
          <a:xfrm>
            <a:off x="1" y="411510"/>
            <a:ext cx="26414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磁敏式传感器</a:t>
            </a:r>
          </a:p>
        </p:txBody>
      </p:sp>
      <p:sp>
        <p:nvSpPr>
          <p:cNvPr id="8" name="七角星 7"/>
          <p:cNvSpPr/>
          <p:nvPr/>
        </p:nvSpPr>
        <p:spPr>
          <a:xfrm>
            <a:off x="2219517" y="3439927"/>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矩形 8"/>
          <p:cNvSpPr/>
          <p:nvPr/>
        </p:nvSpPr>
        <p:spPr>
          <a:xfrm>
            <a:off x="3371645" y="3497126"/>
            <a:ext cx="3724096"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3.4.3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磁敏式传感器的应用</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18512430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67189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9326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磁电感应式传感器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矩形 7"/>
          <p:cNvSpPr/>
          <p:nvPr/>
        </p:nvSpPr>
        <p:spPr>
          <a:xfrm>
            <a:off x="228600" y="1100962"/>
            <a:ext cx="8686800" cy="3523016"/>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磁电感应式传感器也被称为电动式传感器或感应式传感器；</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磁电感应式传感器是根据</a:t>
            </a:r>
            <a:r>
              <a:rPr lang="zh-CN" altLang="en-US" b="1" dirty="0">
                <a:solidFill>
                  <a:srgbClr val="FF0000"/>
                </a:solidFill>
                <a:latin typeface="Times New Roman" panose="02020603050405020304" pitchFamily="18" charset="0"/>
                <a:ea typeface="微软雅黑" panose="020B0503020204020204" pitchFamily="34" charset="-122"/>
              </a:rPr>
              <a:t>电磁感应</a:t>
            </a:r>
            <a:r>
              <a:rPr lang="zh-CN" altLang="en-US" b="1" dirty="0">
                <a:solidFill>
                  <a:prstClr val="black"/>
                </a:solidFill>
                <a:latin typeface="Times New Roman" panose="02020603050405020304" pitchFamily="18" charset="0"/>
                <a:ea typeface="微软雅黑" panose="020B0503020204020204" pitchFamily="34" charset="-122"/>
              </a:rPr>
              <a:t>原理，利用导体和磁场的相对运动在导体两端产生感应电动势而制成的；</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磁电感应式传感器是一种</a:t>
            </a:r>
            <a:r>
              <a:rPr lang="zh-CN" altLang="en-US" b="1" dirty="0">
                <a:solidFill>
                  <a:srgbClr val="FF0000"/>
                </a:solidFill>
                <a:latin typeface="Times New Roman" panose="02020603050405020304" pitchFamily="18" charset="0"/>
                <a:ea typeface="微软雅黑" panose="020B0503020204020204" pitchFamily="34" charset="-122"/>
              </a:rPr>
              <a:t>有源</a:t>
            </a:r>
            <a:r>
              <a:rPr lang="zh-CN" altLang="en-US" b="1" dirty="0">
                <a:solidFill>
                  <a:prstClr val="black"/>
                </a:solidFill>
                <a:latin typeface="Times New Roman" panose="02020603050405020304" pitchFamily="18" charset="0"/>
                <a:ea typeface="微软雅黑" panose="020B0503020204020204" pitchFamily="34" charset="-122"/>
              </a:rPr>
              <a:t>传感器，即不需要辅助电源就能将被测对象的</a:t>
            </a:r>
            <a:r>
              <a:rPr lang="zh-CN" altLang="en-US" b="1" dirty="0">
                <a:solidFill>
                  <a:srgbClr val="FF0000"/>
                </a:solidFill>
                <a:latin typeface="Times New Roman" panose="02020603050405020304" pitchFamily="18" charset="0"/>
                <a:ea typeface="微软雅黑" panose="020B0503020204020204" pitchFamily="34" charset="-122"/>
              </a:rPr>
              <a:t>机械量</a:t>
            </a:r>
            <a:r>
              <a:rPr lang="zh-CN" altLang="en-US" b="1" dirty="0">
                <a:solidFill>
                  <a:prstClr val="black"/>
                </a:solidFill>
                <a:latin typeface="Times New Roman" panose="02020603050405020304" pitchFamily="18" charset="0"/>
                <a:ea typeface="微软雅黑" panose="020B0503020204020204" pitchFamily="34" charset="-122"/>
              </a:rPr>
              <a:t>直接转换为</a:t>
            </a:r>
            <a:r>
              <a:rPr lang="zh-CN" altLang="en-US" b="1" dirty="0">
                <a:solidFill>
                  <a:srgbClr val="FF0000"/>
                </a:solidFill>
                <a:latin typeface="Times New Roman" panose="02020603050405020304" pitchFamily="18" charset="0"/>
                <a:ea typeface="微软雅黑" panose="020B0503020204020204" pitchFamily="34" charset="-122"/>
              </a:rPr>
              <a:t>电</a:t>
            </a:r>
            <a:r>
              <a:rPr lang="zh-CN" altLang="en-US" b="1" dirty="0">
                <a:solidFill>
                  <a:prstClr val="black"/>
                </a:solidFill>
                <a:latin typeface="Times New Roman" panose="02020603050405020304" pitchFamily="18" charset="0"/>
                <a:ea typeface="微软雅黑" panose="020B0503020204020204" pitchFamily="34" charset="-122"/>
              </a:rPr>
              <a:t>信号；</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磁电感应式传感器电路简单、性能稳定、输出阻抗小、输出功率大，具有一定的工作带宽（</a:t>
            </a:r>
            <a:r>
              <a:rPr lang="en-US" altLang="zh-CN" b="1" dirty="0">
                <a:solidFill>
                  <a:prstClr val="black"/>
                </a:solidFill>
                <a:latin typeface="Times New Roman" panose="02020603050405020304" pitchFamily="18" charset="0"/>
                <a:ea typeface="微软雅黑" panose="020B0503020204020204" pitchFamily="34" charset="-122"/>
              </a:rPr>
              <a:t>10∼1000Hz</a:t>
            </a:r>
            <a:r>
              <a:rPr lang="zh-CN" altLang="en-US" b="1" dirty="0">
                <a:solidFill>
                  <a:prstClr val="black"/>
                </a:solidFill>
                <a:latin typeface="Times New Roman" panose="02020603050405020304" pitchFamily="18" charset="0"/>
                <a:ea typeface="微软雅黑" panose="020B0503020204020204" pitchFamily="34" charset="-122"/>
              </a:rPr>
              <a:t>），适用于振动、转速、扭矩等测量；</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磁电感应式传感器具有“双向”性质，可以作为“逆变器”应用于近年来发展起来的“反馈式”（也称力平衡式）传感器；</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磁电感应式传感器的尺寸和重量都比较大。</a:t>
            </a:r>
            <a:endParaRPr lang="en-US" altLang="zh-CN" b="1" dirty="0">
              <a:solidFill>
                <a:prstClr val="black"/>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1138445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599891"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9326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磁电感应式传感器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234498" y="1808693"/>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根据电磁感应定律，当导体在稳恒均匀磁场中沿垂直磁场方向运动时，导体内会产生感应电动势：</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当一个</a:t>
                </a:r>
                <a14:m>
                  <m:oMath xmlns:m="http://schemas.openxmlformats.org/officeDocument/2006/math">
                    <m:r>
                      <a:rPr lang="zh-CN" altLang="en-US" b="1" i="1" smtClean="0">
                        <a:solidFill>
                          <a:schemeClr val="tx1"/>
                        </a:solidFill>
                        <a:latin typeface="Cambria Math" panose="02040503050406030204" pitchFamily="18" charset="0"/>
                      </a:rPr>
                      <m:t>𝑵</m:t>
                    </m:r>
                  </m:oMath>
                </a14:m>
                <a:r>
                  <a:rPr lang="zh-CN" altLang="en-US" b="1" dirty="0">
                    <a:solidFill>
                      <a:prstClr val="black"/>
                    </a:solidFill>
                    <a:latin typeface="Times New Roman" panose="02020603050405020304" pitchFamily="18" charset="0"/>
                    <a:ea typeface="微软雅黑" panose="020B0503020204020204" pitchFamily="34" charset="-122"/>
                  </a:rPr>
                  <a:t>匝线圈在磁场中旋转作切割磁力线运动时，如果设穿过线圈的磁通为</a:t>
                </a:r>
                <a14:m>
                  <m:oMath xmlns:m="http://schemas.openxmlformats.org/officeDocument/2006/math">
                    <m:r>
                      <a:rPr lang="en-US" altLang="zh-CN" b="1" i="1">
                        <a:latin typeface="Cambria Math" panose="02040503050406030204" pitchFamily="18" charset="0"/>
                      </a:rPr>
                      <m:t>𝚽</m:t>
                    </m:r>
                    <m:r>
                      <a:rPr lang="en-US" altLang="zh-CN" i="1">
                        <a:latin typeface="Cambria Math" panose="02040503050406030204" pitchFamily="18" charset="0"/>
                      </a:rPr>
                      <m:t> </m:t>
                    </m:r>
                  </m:oMath>
                </a14:m>
                <a:r>
                  <a:rPr lang="zh-CN" altLang="en-US" b="1" dirty="0">
                    <a:solidFill>
                      <a:prstClr val="black"/>
                    </a:solidFill>
                    <a:latin typeface="Times New Roman" panose="02020603050405020304" pitchFamily="18" charset="0"/>
                    <a:ea typeface="微软雅黑" panose="020B0503020204020204" pitchFamily="34" charset="-122"/>
                  </a:rPr>
                  <a:t>，线圈内的感应电动势为：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根据这一原理，可以设计成两种磁电式传感器结构：</a:t>
                </a:r>
                <a:r>
                  <a:rPr lang="zh-CN" altLang="en-US" b="1" dirty="0">
                    <a:solidFill>
                      <a:schemeClr val="accent1"/>
                    </a:solidFill>
                    <a:latin typeface="Times New Roman" panose="02020603050405020304" pitchFamily="18" charset="0"/>
                    <a:ea typeface="微软雅黑" panose="020B0503020204020204" pitchFamily="34" charset="-122"/>
                  </a:rPr>
                  <a:t>变磁通式</a:t>
                </a:r>
                <a:r>
                  <a:rPr lang="zh-CN" altLang="en-US" b="1" dirty="0">
                    <a:solidFill>
                      <a:prstClr val="black"/>
                    </a:solidFill>
                    <a:latin typeface="Times New Roman" panose="02020603050405020304" pitchFamily="18" charset="0"/>
                    <a:ea typeface="微软雅黑" panose="020B0503020204020204" pitchFamily="34" charset="-122"/>
                  </a:rPr>
                  <a:t>和</a:t>
                </a:r>
                <a:r>
                  <a:rPr lang="zh-CN" altLang="en-US" b="1" dirty="0">
                    <a:solidFill>
                      <a:schemeClr val="accent1"/>
                    </a:solidFill>
                    <a:latin typeface="Times New Roman" panose="02020603050405020304" pitchFamily="18" charset="0"/>
                    <a:ea typeface="微软雅黑" panose="020B0503020204020204" pitchFamily="34" charset="-122"/>
                  </a:rPr>
                  <a:t>恒磁通式</a:t>
                </a:r>
                <a:r>
                  <a:rPr lang="zh-CN" altLang="en-US" b="1" dirty="0">
                    <a:solidFill>
                      <a:prstClr val="black"/>
                    </a:solidFill>
                    <a:latin typeface="Times New Roman" panose="02020603050405020304" pitchFamily="18" charset="0"/>
                    <a:ea typeface="微软雅黑" panose="020B0503020204020204" pitchFamily="34" charset="-122"/>
                  </a:rPr>
                  <a:t>。</a:t>
                </a:r>
              </a:p>
            </p:txBody>
          </p:sp>
        </mc:Choice>
        <mc:Fallback xmlns="">
          <p:sp>
            <p:nvSpPr>
              <p:cNvPr id="11" name="矩形 10"/>
              <p:cNvSpPr>
                <a:spLocks noRot="1" noChangeAspect="1" noMove="1" noResize="1" noEditPoints="1" noAdjustHandles="1" noChangeArrowheads="1" noChangeShapeType="1" noTextEdit="1"/>
              </p:cNvSpPr>
              <p:nvPr/>
            </p:nvSpPr>
            <p:spPr>
              <a:xfrm>
                <a:off x="234498" y="1808693"/>
                <a:ext cx="8686800" cy="3139321"/>
              </a:xfrm>
              <a:prstGeom prst="rect">
                <a:avLst/>
              </a:prstGeom>
              <a:blipFill>
                <a:blip r:embed="rId3"/>
                <a:stretch>
                  <a:fillRect l="-280" t="-578" r="-350" b="-1156"/>
                </a:stretch>
              </a:blipFill>
            </p:spPr>
            <p:txBody>
              <a:bodyPr/>
              <a:lstStyle/>
              <a:p>
                <a:r>
                  <a:rPr lang="zh-CN" altLang="en-US">
                    <a:noFill/>
                  </a:rPr>
                  <a:t> </a:t>
                </a:r>
              </a:p>
            </p:txBody>
          </p:sp>
        </mc:Fallback>
      </mc:AlternateContent>
      <p:sp>
        <p:nvSpPr>
          <p:cNvPr id="19" name="矩形 18"/>
          <p:cNvSpPr/>
          <p:nvPr/>
        </p:nvSpPr>
        <p:spPr>
          <a:xfrm>
            <a:off x="890585" y="1305805"/>
            <a:ext cx="4617519"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磁电感应式传感器的工作原理及结构类型</a:t>
            </a:r>
          </a:p>
        </p:txBody>
      </p:sp>
      <p:sp>
        <p:nvSpPr>
          <p:cNvPr id="20" name="七角星 19"/>
          <p:cNvSpPr/>
          <p:nvPr/>
        </p:nvSpPr>
        <p:spPr>
          <a:xfrm>
            <a:off x="386529" y="1059582"/>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ular Callout 7"/>
          <p:cNvSpPr/>
          <p:nvPr/>
        </p:nvSpPr>
        <p:spPr bwMode="auto">
          <a:xfrm>
            <a:off x="2786998" y="2208526"/>
            <a:ext cx="905707" cy="507240"/>
          </a:xfrm>
          <a:prstGeom prst="wedgeRectCallout">
            <a:avLst>
              <a:gd name="adj1" fmla="val 84136"/>
              <a:gd name="adj2" fmla="val 56333"/>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线圈包围的磁通量</a:t>
            </a:r>
          </a:p>
        </p:txBody>
      </p:sp>
      <mc:AlternateContent xmlns:mc="http://schemas.openxmlformats.org/markup-compatibility/2006" xmlns:a14="http://schemas.microsoft.com/office/drawing/2010/main">
        <mc:Choice Requires="a14">
          <p:sp>
            <p:nvSpPr>
              <p:cNvPr id="6" name="矩形 5"/>
              <p:cNvSpPr/>
              <p:nvPr/>
            </p:nvSpPr>
            <p:spPr>
              <a:xfrm>
                <a:off x="3239851" y="2710886"/>
                <a:ext cx="2693366" cy="618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smtClean="0">
                          <a:solidFill>
                            <a:srgbClr val="FF0000"/>
                          </a:solidFill>
                          <a:latin typeface="Cambria Math" panose="02040503050406030204" pitchFamily="18" charset="0"/>
                        </a:rPr>
                        <m:t>𝒆</m:t>
                      </m:r>
                      <m:r>
                        <a:rPr lang="zh-CN" altLang="en-US" b="1" i="0">
                          <a:solidFill>
                            <a:srgbClr val="FF0000"/>
                          </a:solidFill>
                          <a:latin typeface="Cambria Math" panose="02040503050406030204" pitchFamily="18" charset="0"/>
                        </a:rPr>
                        <m:t>=∣</m:t>
                      </m:r>
                      <m:f>
                        <m:fPr>
                          <m:ctrlPr>
                            <a:rPr lang="zh-CN" altLang="en-US" b="1" i="1">
                              <a:solidFill>
                                <a:srgbClr val="FF0000"/>
                              </a:solidFill>
                              <a:latin typeface="Cambria Math" panose="02040503050406030204" pitchFamily="18" charset="0"/>
                            </a:rPr>
                          </m:ctrlPr>
                        </m:fPr>
                        <m:num>
                          <m:r>
                            <a:rPr lang="zh-CN" altLang="en-US" b="1" i="0">
                              <a:solidFill>
                                <a:srgbClr val="FF0000"/>
                              </a:solidFill>
                              <a:latin typeface="Cambria Math" panose="02040503050406030204" pitchFamily="18" charset="0"/>
                            </a:rPr>
                            <m:t>𝐝</m:t>
                          </m:r>
                          <m:r>
                            <a:rPr lang="zh-CN" altLang="en-US" b="1" i="0">
                              <a:solidFill>
                                <a:srgbClr val="FF0000"/>
                              </a:solidFill>
                              <a:latin typeface="Cambria Math" panose="02040503050406030204" pitchFamily="18" charset="0"/>
                            </a:rPr>
                            <m:t>𝚽</m:t>
                          </m:r>
                        </m:num>
                        <m:den>
                          <m:r>
                            <a:rPr lang="zh-CN" altLang="en-US" b="1" i="0">
                              <a:solidFill>
                                <a:srgbClr val="FF0000"/>
                              </a:solidFill>
                              <a:latin typeface="Cambria Math" panose="02040503050406030204" pitchFamily="18" charset="0"/>
                            </a:rPr>
                            <m:t>𝐝</m:t>
                          </m:r>
                          <m:r>
                            <a:rPr lang="zh-CN" altLang="en-US" b="1" i="1">
                              <a:solidFill>
                                <a:srgbClr val="FF0000"/>
                              </a:solidFill>
                              <a:latin typeface="Cambria Math" panose="02040503050406030204" pitchFamily="18" charset="0"/>
                            </a:rPr>
                            <m:t>𝒕</m:t>
                          </m:r>
                        </m:den>
                      </m:f>
                      <m:r>
                        <a:rPr lang="zh-CN" altLang="en-US" b="1" i="0">
                          <a:solidFill>
                            <a:srgbClr val="FF0000"/>
                          </a:solidFill>
                          <a:latin typeface="Cambria Math" panose="02040503050406030204" pitchFamily="18" charset="0"/>
                        </a:rPr>
                        <m:t>∣</m:t>
                      </m:r>
                      <m:r>
                        <a:rPr lang="zh-CN" altLang="en-US" b="1" i="0">
                          <a:latin typeface="Cambria Math" panose="02040503050406030204" pitchFamily="18" charset="0"/>
                        </a:rPr>
                        <m:t>=</m:t>
                      </m:r>
                      <m:r>
                        <a:rPr lang="zh-CN" altLang="en-US" b="1" i="1">
                          <a:latin typeface="Cambria Math" panose="02040503050406030204" pitchFamily="18" charset="0"/>
                        </a:rPr>
                        <m:t>𝑩𝒍</m:t>
                      </m:r>
                      <m:f>
                        <m:fPr>
                          <m:ctrlPr>
                            <a:rPr lang="zh-CN" altLang="en-US" b="1" i="1">
                              <a:latin typeface="Cambria Math" panose="02040503050406030204" pitchFamily="18" charset="0"/>
                            </a:rPr>
                          </m:ctrlPr>
                        </m:fPr>
                        <m:num>
                          <m:r>
                            <a:rPr lang="zh-CN" altLang="en-US" b="1" i="0">
                              <a:latin typeface="Cambria Math" panose="02040503050406030204" pitchFamily="18" charset="0"/>
                            </a:rPr>
                            <m:t>𝐝</m:t>
                          </m:r>
                          <m:r>
                            <a:rPr lang="zh-CN" altLang="en-US" b="1" i="1">
                              <a:latin typeface="Cambria Math" panose="02040503050406030204" pitchFamily="18" charset="0"/>
                            </a:rPr>
                            <m:t>𝒙</m:t>
                          </m:r>
                        </m:num>
                        <m:den>
                          <m:r>
                            <a:rPr lang="zh-CN" altLang="en-US" b="1" i="0">
                              <a:latin typeface="Cambria Math" panose="02040503050406030204" pitchFamily="18" charset="0"/>
                            </a:rPr>
                            <m:t>𝐝</m:t>
                          </m:r>
                          <m:r>
                            <a:rPr lang="zh-CN" altLang="en-US" b="1" i="1">
                              <a:latin typeface="Cambria Math" panose="02040503050406030204" pitchFamily="18" charset="0"/>
                            </a:rPr>
                            <m:t>𝒕</m:t>
                          </m:r>
                        </m:den>
                      </m:f>
                      <m:r>
                        <a:rPr lang="zh-CN" altLang="en-US" b="1" i="0" smtClean="0">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𝑩𝒍𝒗</m:t>
                      </m:r>
                    </m:oMath>
                  </m:oMathPara>
                </a14:m>
                <a:endParaRPr lang="zh-CN" altLang="en-US" b="1" dirty="0"/>
              </a:p>
            </p:txBody>
          </p:sp>
        </mc:Choice>
        <mc:Fallback xmlns="">
          <p:sp>
            <p:nvSpPr>
              <p:cNvPr id="6" name="矩形 5"/>
              <p:cNvSpPr>
                <a:spLocks noRot="1" noChangeAspect="1" noMove="1" noResize="1" noEditPoints="1" noAdjustHandles="1" noChangeArrowheads="1" noChangeShapeType="1" noTextEdit="1"/>
              </p:cNvSpPr>
              <p:nvPr/>
            </p:nvSpPr>
            <p:spPr>
              <a:xfrm>
                <a:off x="3239851" y="2710886"/>
                <a:ext cx="2693366" cy="618439"/>
              </a:xfrm>
              <a:prstGeom prst="rect">
                <a:avLst/>
              </a:prstGeom>
              <a:blipFill>
                <a:blip r:embed="rId4"/>
                <a:stretch>
                  <a:fillRect/>
                </a:stretch>
              </a:blipFill>
            </p:spPr>
            <p:txBody>
              <a:bodyPr/>
              <a:lstStyle/>
              <a:p>
                <a:r>
                  <a:rPr lang="zh-CN" altLang="en-US">
                    <a:noFill/>
                  </a:rPr>
                  <a:t> </a:t>
                </a:r>
              </a:p>
            </p:txBody>
          </p:sp>
        </mc:Fallback>
      </mc:AlternateContent>
      <p:sp>
        <p:nvSpPr>
          <p:cNvPr id="15" name="Rectangular Callout 7"/>
          <p:cNvSpPr/>
          <p:nvPr/>
        </p:nvSpPr>
        <p:spPr bwMode="auto">
          <a:xfrm>
            <a:off x="5674068" y="2191891"/>
            <a:ext cx="1260140" cy="507240"/>
          </a:xfrm>
          <a:prstGeom prst="wedgeRectCallout">
            <a:avLst>
              <a:gd name="adj1" fmla="val -62002"/>
              <a:gd name="adj2" fmla="val 93488"/>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稳恒均匀磁场的磁感应强度</a:t>
            </a:r>
          </a:p>
        </p:txBody>
      </p:sp>
      <p:sp>
        <p:nvSpPr>
          <p:cNvPr id="16" name="Rectangular Callout 7"/>
          <p:cNvSpPr/>
          <p:nvPr/>
        </p:nvSpPr>
        <p:spPr bwMode="auto">
          <a:xfrm>
            <a:off x="4114076" y="2173212"/>
            <a:ext cx="927644" cy="507240"/>
          </a:xfrm>
          <a:prstGeom prst="wedgeRectCallout">
            <a:avLst>
              <a:gd name="adj1" fmla="val 19479"/>
              <a:gd name="adj2" fmla="val 90736"/>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导体的有效长度</a:t>
            </a:r>
          </a:p>
        </p:txBody>
      </p:sp>
      <p:sp>
        <p:nvSpPr>
          <p:cNvPr id="17" name="Rectangular Callout 7"/>
          <p:cNvSpPr/>
          <p:nvPr/>
        </p:nvSpPr>
        <p:spPr bwMode="auto">
          <a:xfrm>
            <a:off x="6308614" y="2766485"/>
            <a:ext cx="1277793" cy="507240"/>
          </a:xfrm>
          <a:prstGeom prst="wedgeRectCallout">
            <a:avLst>
              <a:gd name="adj1" fmla="val -86038"/>
              <a:gd name="adj2" fmla="val 12298"/>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导体相对磁场的运动速度</a:t>
            </a:r>
          </a:p>
        </p:txBody>
      </p:sp>
      <mc:AlternateContent xmlns:mc="http://schemas.openxmlformats.org/markup-compatibility/2006" xmlns:a14="http://schemas.microsoft.com/office/drawing/2010/main">
        <mc:Choice Requires="a14">
          <p:sp>
            <p:nvSpPr>
              <p:cNvPr id="7" name="矩形 6"/>
              <p:cNvSpPr/>
              <p:nvPr/>
            </p:nvSpPr>
            <p:spPr>
              <a:xfrm>
                <a:off x="3413015" y="3903898"/>
                <a:ext cx="2347117" cy="618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smtClean="0">
                          <a:solidFill>
                            <a:srgbClr val="FF0000"/>
                          </a:solidFill>
                          <a:latin typeface="Cambria Math" panose="02040503050406030204" pitchFamily="18" charset="0"/>
                        </a:rPr>
                        <m:t>𝒆</m:t>
                      </m:r>
                      <m:r>
                        <a:rPr lang="zh-CN" altLang="en-US" b="1" i="0">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𝑵</m:t>
                      </m:r>
                      <m:f>
                        <m:fPr>
                          <m:ctrlPr>
                            <a:rPr lang="zh-CN" altLang="en-US" b="1" i="1">
                              <a:solidFill>
                                <a:srgbClr val="FF0000"/>
                              </a:solidFill>
                              <a:latin typeface="Cambria Math" panose="02040503050406030204" pitchFamily="18" charset="0"/>
                            </a:rPr>
                          </m:ctrlPr>
                        </m:fPr>
                        <m:num>
                          <m:r>
                            <a:rPr lang="zh-CN" altLang="en-US" b="1" i="0">
                              <a:solidFill>
                                <a:srgbClr val="FF0000"/>
                              </a:solidFill>
                              <a:latin typeface="Cambria Math" panose="02040503050406030204" pitchFamily="18" charset="0"/>
                            </a:rPr>
                            <m:t>𝐝</m:t>
                          </m:r>
                          <m:r>
                            <a:rPr lang="zh-CN" altLang="en-US" b="1" i="0">
                              <a:solidFill>
                                <a:srgbClr val="FF0000"/>
                              </a:solidFill>
                              <a:latin typeface="Cambria Math" panose="02040503050406030204" pitchFamily="18" charset="0"/>
                            </a:rPr>
                            <m:t>𝚽</m:t>
                          </m:r>
                        </m:num>
                        <m:den>
                          <m:r>
                            <a:rPr lang="zh-CN" altLang="en-US" b="1" i="0">
                              <a:solidFill>
                                <a:srgbClr val="FF0000"/>
                              </a:solidFill>
                              <a:latin typeface="Cambria Math" panose="02040503050406030204" pitchFamily="18" charset="0"/>
                            </a:rPr>
                            <m:t>𝐝</m:t>
                          </m:r>
                          <m:r>
                            <a:rPr lang="zh-CN" altLang="en-US" b="1" i="1">
                              <a:solidFill>
                                <a:srgbClr val="FF0000"/>
                              </a:solidFill>
                              <a:latin typeface="Cambria Math" panose="02040503050406030204" pitchFamily="18" charset="0"/>
                            </a:rPr>
                            <m:t>𝒕</m:t>
                          </m:r>
                        </m:den>
                      </m:f>
                      <m:r>
                        <a:rPr lang="zh-CN" altLang="en-US" b="1" i="0">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𝑵𝑩𝑺</m:t>
                      </m:r>
                      <m:r>
                        <a:rPr lang="zh-CN" altLang="en-US" b="1" i="1">
                          <a:solidFill>
                            <a:srgbClr val="FF0000"/>
                          </a:solidFill>
                          <a:latin typeface="Cambria Math" panose="02040503050406030204" pitchFamily="18" charset="0"/>
                        </a:rPr>
                        <m:t>𝝎</m:t>
                      </m:r>
                    </m:oMath>
                  </m:oMathPara>
                </a14:m>
                <a:endParaRPr lang="zh-CN" altLang="en-US" b="1" dirty="0">
                  <a:solidFill>
                    <a:srgbClr val="FF0000"/>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3413015" y="3903898"/>
                <a:ext cx="2347117" cy="618439"/>
              </a:xfrm>
              <a:prstGeom prst="rect">
                <a:avLst/>
              </a:prstGeom>
              <a:blipFill>
                <a:blip r:embed="rId5"/>
                <a:stretch>
                  <a:fillRect/>
                </a:stretch>
              </a:blipFill>
            </p:spPr>
            <p:txBody>
              <a:bodyPr/>
              <a:lstStyle/>
              <a:p>
                <a:r>
                  <a:rPr lang="zh-CN" altLang="en-US">
                    <a:noFill/>
                  </a:rPr>
                  <a:t> </a:t>
                </a:r>
              </a:p>
            </p:txBody>
          </p:sp>
        </mc:Fallback>
      </mc:AlternateContent>
      <p:sp>
        <p:nvSpPr>
          <p:cNvPr id="18" name="Rectangular Callout 7"/>
          <p:cNvSpPr/>
          <p:nvPr/>
        </p:nvSpPr>
        <p:spPr bwMode="auto">
          <a:xfrm>
            <a:off x="5508104" y="3721854"/>
            <a:ext cx="1080120" cy="292265"/>
          </a:xfrm>
          <a:prstGeom prst="wedgeRectCallout">
            <a:avLst>
              <a:gd name="adj1" fmla="val -54893"/>
              <a:gd name="adj2" fmla="val 98264"/>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线圈的面积</a:t>
            </a:r>
          </a:p>
        </p:txBody>
      </p:sp>
      <p:sp>
        <p:nvSpPr>
          <p:cNvPr id="21" name="Rectangular Callout 7"/>
          <p:cNvSpPr/>
          <p:nvPr/>
        </p:nvSpPr>
        <p:spPr bwMode="auto">
          <a:xfrm>
            <a:off x="5909045" y="4194169"/>
            <a:ext cx="1080120" cy="292265"/>
          </a:xfrm>
          <a:prstGeom prst="wedgeRectCallout">
            <a:avLst>
              <a:gd name="adj1" fmla="val -74926"/>
              <a:gd name="adj2" fmla="val -30704"/>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线圈的转速</a:t>
            </a:r>
          </a:p>
        </p:txBody>
      </p:sp>
    </p:spTree>
    <p:extLst>
      <p:ext uri="{BB962C8B-B14F-4D97-AF65-F5344CB8AC3E}">
        <p14:creationId xmlns:p14="http://schemas.microsoft.com/office/powerpoint/2010/main" val="40594916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74390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9326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磁电感应式传感器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11" name="矩形 10"/>
          <p:cNvSpPr/>
          <p:nvPr/>
        </p:nvSpPr>
        <p:spPr>
          <a:xfrm>
            <a:off x="234498" y="1707654"/>
            <a:ext cx="8686800" cy="31531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25000"/>
              </a:lnSpc>
              <a:buClr>
                <a:schemeClr val="accent3">
                  <a:lumMod val="75000"/>
                </a:schemeClr>
              </a:buClr>
            </a:pPr>
            <a:r>
              <a:rPr lang="zh-CN" altLang="en-US" b="1" dirty="0">
                <a:solidFill>
                  <a:schemeClr val="accent5">
                    <a:lumMod val="75000"/>
                  </a:schemeClr>
                </a:solidFill>
                <a:latin typeface="Times New Roman" panose="02020603050405020304" pitchFamily="18" charset="0"/>
                <a:ea typeface="微软雅黑" panose="020B0503020204020204" pitchFamily="34" charset="-122"/>
              </a:rPr>
              <a:t>（</a:t>
            </a:r>
            <a:r>
              <a:rPr lang="en-US" altLang="zh-CN" b="1" dirty="0">
                <a:solidFill>
                  <a:schemeClr val="accent5">
                    <a:lumMod val="75000"/>
                  </a:schemeClr>
                </a:solidFill>
                <a:latin typeface="Times New Roman" panose="02020603050405020304" pitchFamily="18" charset="0"/>
                <a:ea typeface="微软雅黑" panose="020B0503020204020204" pitchFamily="34" charset="-122"/>
              </a:rPr>
              <a:t>1</a:t>
            </a:r>
            <a:r>
              <a:rPr lang="zh-CN" altLang="en-US" b="1" dirty="0">
                <a:solidFill>
                  <a:schemeClr val="accent5">
                    <a:lumMod val="75000"/>
                  </a:schemeClr>
                </a:solidFill>
                <a:latin typeface="Times New Roman" panose="02020603050405020304" pitchFamily="18" charset="0"/>
                <a:ea typeface="微软雅黑" panose="020B0503020204020204" pitchFamily="34" charset="-122"/>
              </a:rPr>
              <a:t>）变磁通式磁电感应传感器</a:t>
            </a:r>
            <a:endParaRPr lang="en-US" altLang="zh-CN" b="1" dirty="0">
              <a:solidFill>
                <a:schemeClr val="accent5">
                  <a:lumMod val="75000"/>
                </a:schemeClr>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变磁通式磁电感应传感器通常设计为</a:t>
            </a:r>
            <a:r>
              <a:rPr lang="zh-CN" altLang="en-US" b="1" dirty="0">
                <a:solidFill>
                  <a:schemeClr val="accent1"/>
                </a:solidFill>
                <a:latin typeface="Times New Roman" panose="02020603050405020304" pitchFamily="18" charset="0"/>
                <a:ea typeface="微软雅黑" panose="020B0503020204020204" pitchFamily="34" charset="-122"/>
              </a:rPr>
              <a:t>转速</a:t>
            </a:r>
            <a:r>
              <a:rPr lang="zh-CN" altLang="en-US" b="1" dirty="0">
                <a:solidFill>
                  <a:prstClr val="black"/>
                </a:solidFill>
                <a:latin typeface="Times New Roman" panose="02020603050405020304" pitchFamily="18" charset="0"/>
                <a:ea typeface="微软雅黑" panose="020B0503020204020204" pitchFamily="34" charset="-122"/>
              </a:rPr>
              <a:t>传感器，其输出为感应电动势的</a:t>
            </a:r>
            <a:r>
              <a:rPr lang="zh-CN" altLang="en-US" b="1" dirty="0">
                <a:solidFill>
                  <a:schemeClr val="accent1"/>
                </a:solidFill>
                <a:latin typeface="Times New Roman" panose="02020603050405020304" pitchFamily="18" charset="0"/>
                <a:ea typeface="微软雅黑" panose="020B0503020204020204" pitchFamily="34" charset="-122"/>
              </a:rPr>
              <a:t>频率</a:t>
            </a:r>
            <a:r>
              <a:rPr lang="zh-CN" altLang="en-US" b="1" dirty="0">
                <a:solidFill>
                  <a:prstClr val="black"/>
                </a:solidFill>
                <a:latin typeface="Times New Roman" panose="02020603050405020304" pitchFamily="18" charset="0"/>
                <a:ea typeface="微软雅黑" panose="020B0503020204020204" pitchFamily="34" charset="-122"/>
              </a:rPr>
              <a:t>，该频率取决于</a:t>
            </a:r>
            <a:r>
              <a:rPr lang="zh-CN" altLang="en-US" b="1" dirty="0">
                <a:solidFill>
                  <a:schemeClr val="accent1"/>
                </a:solidFill>
                <a:latin typeface="Times New Roman" panose="02020603050405020304" pitchFamily="18" charset="0"/>
                <a:ea typeface="微软雅黑" panose="020B0503020204020204" pitchFamily="34" charset="-122"/>
              </a:rPr>
              <a:t>磁通的变化频率</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变磁通式转速传感器的结构分为</a:t>
            </a:r>
            <a:r>
              <a:rPr lang="zh-CN" altLang="en-US" b="1" dirty="0">
                <a:solidFill>
                  <a:schemeClr val="accent1"/>
                </a:solidFill>
                <a:latin typeface="Times New Roman" panose="02020603050405020304" pitchFamily="18" charset="0"/>
                <a:ea typeface="微软雅黑" panose="020B0503020204020204" pitchFamily="34" charset="-122"/>
              </a:rPr>
              <a:t>开磁路</a:t>
            </a:r>
            <a:r>
              <a:rPr lang="zh-CN" altLang="en-US" b="1" dirty="0">
                <a:solidFill>
                  <a:prstClr val="black"/>
                </a:solidFill>
                <a:latin typeface="Times New Roman" panose="02020603050405020304" pitchFamily="18" charset="0"/>
                <a:ea typeface="微软雅黑" panose="020B0503020204020204" pitchFamily="34" charset="-122"/>
              </a:rPr>
              <a:t>和</a:t>
            </a:r>
            <a:r>
              <a:rPr lang="zh-CN" altLang="en-US" b="1" dirty="0">
                <a:solidFill>
                  <a:schemeClr val="accent1"/>
                </a:solidFill>
                <a:latin typeface="Times New Roman" panose="02020603050405020304" pitchFamily="18" charset="0"/>
                <a:ea typeface="微软雅黑" panose="020B0503020204020204" pitchFamily="34" charset="-122"/>
              </a:rPr>
              <a:t>闭磁路</a:t>
            </a:r>
            <a:r>
              <a:rPr lang="zh-CN" altLang="en-US" b="1" dirty="0">
                <a:solidFill>
                  <a:prstClr val="black"/>
                </a:solidFill>
                <a:latin typeface="Times New Roman" panose="02020603050405020304" pitchFamily="18" charset="0"/>
                <a:ea typeface="微软雅黑" panose="020B0503020204020204" pitchFamily="34" charset="-122"/>
              </a:rPr>
              <a:t>两种；</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50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endParaRPr>
          </a:p>
        </p:txBody>
      </p:sp>
      <p:sp>
        <p:nvSpPr>
          <p:cNvPr id="19" name="矩形 18"/>
          <p:cNvSpPr/>
          <p:nvPr/>
        </p:nvSpPr>
        <p:spPr>
          <a:xfrm>
            <a:off x="890585" y="1233797"/>
            <a:ext cx="4617519"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磁电感应式传感器的工作原理及结构类型</a:t>
            </a:r>
          </a:p>
        </p:txBody>
      </p:sp>
      <p:sp>
        <p:nvSpPr>
          <p:cNvPr id="20" name="七角星 19"/>
          <p:cNvSpPr/>
          <p:nvPr/>
        </p:nvSpPr>
        <p:spPr>
          <a:xfrm>
            <a:off x="386529"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8" name="图片 7"/>
          <p:cNvPicPr>
            <a:picLocks noChangeAspect="1"/>
          </p:cNvPicPr>
          <p:nvPr/>
        </p:nvPicPr>
        <p:blipFill>
          <a:blip r:embed="rId3"/>
          <a:stretch>
            <a:fillRect/>
          </a:stretch>
        </p:blipFill>
        <p:spPr>
          <a:xfrm>
            <a:off x="1108512" y="3003798"/>
            <a:ext cx="2390980" cy="1574548"/>
          </a:xfrm>
          <a:prstGeom prst="rect">
            <a:avLst/>
          </a:prstGeom>
        </p:spPr>
      </p:pic>
      <p:pic>
        <p:nvPicPr>
          <p:cNvPr id="9" name="图片 8"/>
          <p:cNvPicPr>
            <a:picLocks noChangeAspect="1"/>
          </p:cNvPicPr>
          <p:nvPr/>
        </p:nvPicPr>
        <p:blipFill>
          <a:blip r:embed="rId4"/>
          <a:stretch>
            <a:fillRect/>
          </a:stretch>
        </p:blipFill>
        <p:spPr>
          <a:xfrm>
            <a:off x="5111552" y="3003798"/>
            <a:ext cx="2916324" cy="1529291"/>
          </a:xfrm>
          <a:prstGeom prst="rect">
            <a:avLst/>
          </a:prstGeom>
        </p:spPr>
      </p:pic>
      <p:sp>
        <p:nvSpPr>
          <p:cNvPr id="10" name="矩形 9"/>
          <p:cNvSpPr/>
          <p:nvPr/>
        </p:nvSpPr>
        <p:spPr>
          <a:xfrm>
            <a:off x="1313987" y="4569023"/>
            <a:ext cx="1980029" cy="307777"/>
          </a:xfrm>
          <a:prstGeom prst="rect">
            <a:avLst/>
          </a:prstGeom>
        </p:spPr>
        <p:txBody>
          <a:bodyPr wrap="none">
            <a:spAutoFit/>
          </a:bodyPr>
          <a:lstStyle/>
          <a:p>
            <a:r>
              <a:rPr lang="zh-CN" altLang="zh-CN" sz="1400" b="1" dirty="0">
                <a:solidFill>
                  <a:prstClr val="black"/>
                </a:solidFill>
                <a:latin typeface="Times New Roman" panose="02020603050405020304" pitchFamily="18" charset="0"/>
                <a:ea typeface="微软雅黑" panose="020B0503020204020204" pitchFamily="34" charset="-122"/>
              </a:rPr>
              <a:t>开磁路变磁通式传感器</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p:sp>
        <p:nvSpPr>
          <p:cNvPr id="22" name="矩形 21"/>
          <p:cNvSpPr/>
          <p:nvPr/>
        </p:nvSpPr>
        <p:spPr>
          <a:xfrm>
            <a:off x="5579699" y="4533089"/>
            <a:ext cx="1980029" cy="307777"/>
          </a:xfrm>
          <a:prstGeom prst="rect">
            <a:avLst/>
          </a:prstGeom>
        </p:spPr>
        <p:txBody>
          <a:bodyPr wrap="none">
            <a:spAutoFit/>
          </a:bodyPr>
          <a:lstStyle/>
          <a:p>
            <a:r>
              <a:rPr lang="zh-CN" altLang="en-US" sz="1400" b="1" dirty="0">
                <a:solidFill>
                  <a:prstClr val="black"/>
                </a:solidFill>
                <a:latin typeface="Times New Roman" panose="02020603050405020304" pitchFamily="18" charset="0"/>
                <a:ea typeface="微软雅黑" panose="020B0503020204020204" pitchFamily="34" charset="-122"/>
              </a:rPr>
              <a:t>闭</a:t>
            </a:r>
            <a:r>
              <a:rPr lang="zh-CN" altLang="zh-CN" sz="1400" b="1" dirty="0">
                <a:solidFill>
                  <a:prstClr val="black"/>
                </a:solidFill>
                <a:latin typeface="Times New Roman" panose="02020603050405020304" pitchFamily="18" charset="0"/>
                <a:ea typeface="微软雅黑" panose="020B0503020204020204" pitchFamily="34" charset="-122"/>
              </a:rPr>
              <a:t>磁路变磁通式传感器</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6504402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67189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9326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磁电感应式传感器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11" name="矩形 10"/>
          <p:cNvSpPr/>
          <p:nvPr/>
        </p:nvSpPr>
        <p:spPr>
          <a:xfrm>
            <a:off x="234498" y="1707654"/>
            <a:ext cx="8686800" cy="293157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a:lnSpc>
                <a:spcPct val="125000"/>
              </a:lnSpc>
              <a:buClr>
                <a:schemeClr val="accent3">
                  <a:lumMod val="75000"/>
                </a:schemeClr>
              </a:buClr>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50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endParaRPr>
          </a:p>
        </p:txBody>
      </p:sp>
      <p:sp>
        <p:nvSpPr>
          <p:cNvPr id="19" name="矩形 18"/>
          <p:cNvSpPr/>
          <p:nvPr/>
        </p:nvSpPr>
        <p:spPr>
          <a:xfrm>
            <a:off x="890585" y="1233797"/>
            <a:ext cx="4617519"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磁电感应式传感器的工作原理及结构类型</a:t>
            </a:r>
          </a:p>
        </p:txBody>
      </p:sp>
      <p:sp>
        <p:nvSpPr>
          <p:cNvPr id="20" name="七角星 19"/>
          <p:cNvSpPr/>
          <p:nvPr/>
        </p:nvSpPr>
        <p:spPr>
          <a:xfrm>
            <a:off x="386529"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8" name="图片 7"/>
          <p:cNvPicPr>
            <a:picLocks noChangeAspect="1"/>
          </p:cNvPicPr>
          <p:nvPr/>
        </p:nvPicPr>
        <p:blipFill>
          <a:blip r:embed="rId3"/>
          <a:stretch>
            <a:fillRect/>
          </a:stretch>
        </p:blipFill>
        <p:spPr>
          <a:xfrm>
            <a:off x="539552" y="2042680"/>
            <a:ext cx="3475537" cy="2288769"/>
          </a:xfrm>
          <a:prstGeom prst="rect">
            <a:avLst/>
          </a:prstGeom>
        </p:spPr>
      </p:pic>
      <p:sp>
        <p:nvSpPr>
          <p:cNvPr id="6" name="矩形 5"/>
          <p:cNvSpPr/>
          <p:nvPr/>
        </p:nvSpPr>
        <p:spPr>
          <a:xfrm>
            <a:off x="4391980" y="1745341"/>
            <a:ext cx="4506914" cy="2834622"/>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线圈和磁铁静止，测量齿轮安装在被测旋转体上并随其转动；</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每转动一个齿，齿轮与软铁间的磁阻变化一次，使磁通变化，产生感应电势；</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感应电势变化频率等于被测转速与齿轮齿数的乘积；</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适用于需要简单结构、小输出信号的场合，由于加装齿轮较危险，不适合测量高转速。</a:t>
            </a: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6" name="矩形 15"/>
          <p:cNvSpPr/>
          <p:nvPr/>
        </p:nvSpPr>
        <p:spPr>
          <a:xfrm>
            <a:off x="1287305" y="4321576"/>
            <a:ext cx="1980029" cy="307777"/>
          </a:xfrm>
          <a:prstGeom prst="rect">
            <a:avLst/>
          </a:prstGeom>
        </p:spPr>
        <p:txBody>
          <a:bodyPr wrap="none">
            <a:spAutoFit/>
          </a:bodyPr>
          <a:lstStyle/>
          <a:p>
            <a:r>
              <a:rPr lang="zh-CN" altLang="zh-CN" sz="1400" b="1" dirty="0">
                <a:solidFill>
                  <a:prstClr val="black"/>
                </a:solidFill>
                <a:latin typeface="Times New Roman" panose="02020603050405020304" pitchFamily="18" charset="0"/>
                <a:ea typeface="微软雅黑" panose="020B0503020204020204" pitchFamily="34" charset="-122"/>
              </a:rPr>
              <a:t>开磁路变磁通式传感器</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0011376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67189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9326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磁电感应式传感器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11" name="矩形 10"/>
          <p:cNvSpPr/>
          <p:nvPr/>
        </p:nvSpPr>
        <p:spPr>
          <a:xfrm>
            <a:off x="234498" y="1707654"/>
            <a:ext cx="8686800" cy="293157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a:lnSpc>
                <a:spcPct val="125000"/>
              </a:lnSpc>
              <a:buClr>
                <a:schemeClr val="accent3">
                  <a:lumMod val="75000"/>
                </a:schemeClr>
              </a:buClr>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50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endParaRPr>
          </a:p>
        </p:txBody>
      </p:sp>
      <p:sp>
        <p:nvSpPr>
          <p:cNvPr id="19" name="矩形 18"/>
          <p:cNvSpPr/>
          <p:nvPr/>
        </p:nvSpPr>
        <p:spPr>
          <a:xfrm>
            <a:off x="890585" y="1233797"/>
            <a:ext cx="4581515"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磁电感应式传感器的工作原理及结构类型</a:t>
            </a:r>
          </a:p>
        </p:txBody>
      </p:sp>
      <p:sp>
        <p:nvSpPr>
          <p:cNvPr id="20" name="七角星 19"/>
          <p:cNvSpPr/>
          <p:nvPr/>
        </p:nvSpPr>
        <p:spPr>
          <a:xfrm>
            <a:off x="386529"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矩形 5"/>
          <p:cNvSpPr/>
          <p:nvPr/>
        </p:nvSpPr>
        <p:spPr>
          <a:xfrm>
            <a:off x="4103948" y="1804604"/>
            <a:ext cx="4866954" cy="2834622"/>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由装在转轴上的内齿轮、装在外壳上的外齿轮、永久磁铁和感应线圈组成；</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内齿轮和外齿轮的齿数是相同的；</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当转轴连接到被测转轴上时，外齿轮保持静止，而内齿轮则随被测轴转动；</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内外齿轮的相对转动导致气隙磁阻产生周期性变化，进而引起磁路中磁通的变化，从而在线圈内产生周期性变化的感应电动势；</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感应电动势</a:t>
            </a:r>
            <a:r>
              <a:rPr lang="en-US" altLang="zh-CN" b="1" dirty="0">
                <a:solidFill>
                  <a:prstClr val="black"/>
                </a:solidFill>
                <a:latin typeface="Times New Roman" panose="02020603050405020304" pitchFamily="18" charset="0"/>
                <a:ea typeface="微软雅黑" panose="020B0503020204020204" pitchFamily="34" charset="-122"/>
              </a:rPr>
              <a:t>e</a:t>
            </a:r>
            <a:r>
              <a:rPr lang="zh-CN" altLang="en-US" b="1" dirty="0">
                <a:solidFill>
                  <a:prstClr val="black"/>
                </a:solidFill>
                <a:latin typeface="Times New Roman" panose="02020603050405020304" pitchFamily="18" charset="0"/>
                <a:ea typeface="微软雅黑" panose="020B0503020204020204" pitchFamily="34" charset="-122"/>
              </a:rPr>
              <a:t>与被测转速</a:t>
            </a:r>
            <a:r>
              <a:rPr lang="en-US" altLang="zh-CN" b="1" dirty="0">
                <a:solidFill>
                  <a:prstClr val="black"/>
                </a:solidFill>
                <a:latin typeface="Times New Roman" panose="02020603050405020304" pitchFamily="18" charset="0"/>
                <a:ea typeface="微软雅黑" panose="020B0503020204020204" pitchFamily="34" charset="-122"/>
              </a:rPr>
              <a:t>ω</a:t>
            </a:r>
            <a:r>
              <a:rPr lang="zh-CN" altLang="en-US" b="1" dirty="0">
                <a:solidFill>
                  <a:prstClr val="black"/>
                </a:solidFill>
                <a:latin typeface="Times New Roman" panose="02020603050405020304" pitchFamily="18" charset="0"/>
                <a:ea typeface="微软雅黑" panose="020B0503020204020204" pitchFamily="34" charset="-122"/>
              </a:rPr>
              <a:t>成正比。</a:t>
            </a:r>
            <a:endParaRPr lang="en-US" altLang="zh-CN" b="1" dirty="0">
              <a:solidFill>
                <a:prstClr val="black"/>
              </a:solidFill>
              <a:latin typeface="Times New Roman" panose="02020603050405020304" pitchFamily="18" charset="0"/>
              <a:ea typeface="微软雅黑" panose="020B0503020204020204" pitchFamily="34" charset="-122"/>
            </a:endParaRPr>
          </a:p>
        </p:txBody>
      </p:sp>
      <p:pic>
        <p:nvPicPr>
          <p:cNvPr id="15" name="图片 14"/>
          <p:cNvPicPr>
            <a:picLocks noChangeAspect="1"/>
          </p:cNvPicPr>
          <p:nvPr/>
        </p:nvPicPr>
        <p:blipFill>
          <a:blip r:embed="rId3"/>
          <a:stretch>
            <a:fillRect/>
          </a:stretch>
        </p:blipFill>
        <p:spPr>
          <a:xfrm>
            <a:off x="386529" y="2139950"/>
            <a:ext cx="3753423" cy="1968257"/>
          </a:xfrm>
          <a:prstGeom prst="rect">
            <a:avLst/>
          </a:prstGeom>
        </p:spPr>
      </p:pic>
      <p:sp>
        <p:nvSpPr>
          <p:cNvPr id="16" name="矩形 15"/>
          <p:cNvSpPr/>
          <p:nvPr/>
        </p:nvSpPr>
        <p:spPr>
          <a:xfrm>
            <a:off x="1273225" y="4209452"/>
            <a:ext cx="1980029" cy="307777"/>
          </a:xfrm>
          <a:prstGeom prst="rect">
            <a:avLst/>
          </a:prstGeom>
        </p:spPr>
        <p:txBody>
          <a:bodyPr wrap="none">
            <a:spAutoFit/>
          </a:bodyPr>
          <a:lstStyle/>
          <a:p>
            <a:r>
              <a:rPr lang="zh-CN" altLang="en-US" sz="1400" b="1" dirty="0">
                <a:solidFill>
                  <a:prstClr val="black"/>
                </a:solidFill>
                <a:latin typeface="Times New Roman" panose="02020603050405020304" pitchFamily="18" charset="0"/>
                <a:ea typeface="微软雅黑" panose="020B0503020204020204" pitchFamily="34" charset="-122"/>
              </a:rPr>
              <a:t>闭</a:t>
            </a:r>
            <a:r>
              <a:rPr lang="zh-CN" altLang="zh-CN" sz="1400" b="1" dirty="0">
                <a:solidFill>
                  <a:prstClr val="black"/>
                </a:solidFill>
                <a:latin typeface="Times New Roman" panose="02020603050405020304" pitchFamily="18" charset="0"/>
                <a:ea typeface="微软雅黑" panose="020B0503020204020204" pitchFamily="34" charset="-122"/>
              </a:rPr>
              <a:t>磁路变磁通式传感器</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0389264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67189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9326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磁电感应式传感器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11" name="矩形 10"/>
          <p:cNvSpPr/>
          <p:nvPr/>
        </p:nvSpPr>
        <p:spPr>
          <a:xfrm>
            <a:off x="234498" y="1707654"/>
            <a:ext cx="8686800" cy="327782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25000"/>
              </a:lnSpc>
              <a:buClr>
                <a:schemeClr val="accent3">
                  <a:lumMod val="75000"/>
                </a:schemeClr>
              </a:buClr>
            </a:pPr>
            <a:r>
              <a:rPr lang="zh-CN" altLang="en-US" b="1" dirty="0">
                <a:solidFill>
                  <a:schemeClr val="accent5">
                    <a:lumMod val="75000"/>
                  </a:schemeClr>
                </a:solidFill>
                <a:latin typeface="Times New Roman" panose="02020603050405020304" pitchFamily="18" charset="0"/>
                <a:ea typeface="微软雅黑" panose="020B0503020204020204" pitchFamily="34" charset="-122"/>
              </a:rPr>
              <a:t>（</a:t>
            </a:r>
            <a:r>
              <a:rPr lang="en-US" altLang="zh-CN" b="1" dirty="0">
                <a:solidFill>
                  <a:schemeClr val="accent5">
                    <a:lumMod val="75000"/>
                  </a:schemeClr>
                </a:solidFill>
                <a:latin typeface="Times New Roman" panose="02020603050405020304" pitchFamily="18" charset="0"/>
                <a:ea typeface="微软雅黑" panose="020B0503020204020204" pitchFamily="34" charset="-122"/>
              </a:rPr>
              <a:t>2</a:t>
            </a:r>
            <a:r>
              <a:rPr lang="zh-CN" altLang="en-US" b="1" dirty="0">
                <a:solidFill>
                  <a:schemeClr val="accent5">
                    <a:lumMod val="75000"/>
                  </a:schemeClr>
                </a:solidFill>
                <a:latin typeface="Times New Roman" panose="02020603050405020304" pitchFamily="18" charset="0"/>
                <a:ea typeface="微软雅黑" panose="020B0503020204020204" pitchFamily="34" charset="-122"/>
              </a:rPr>
              <a:t>）恒磁通式磁电感应传感器</a:t>
            </a:r>
            <a:endParaRPr lang="en-US" altLang="zh-CN" b="1" dirty="0">
              <a:solidFill>
                <a:schemeClr val="accent5">
                  <a:lumMod val="75000"/>
                </a:schemeClr>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磁路系统产生</a:t>
            </a:r>
            <a:r>
              <a:rPr lang="zh-CN" altLang="en-US" b="1" dirty="0">
                <a:solidFill>
                  <a:schemeClr val="accent1"/>
                </a:solidFill>
                <a:latin typeface="Times New Roman" panose="02020603050405020304" pitchFamily="18" charset="0"/>
                <a:ea typeface="微软雅黑" panose="020B0503020204020204" pitchFamily="34" charset="-122"/>
              </a:rPr>
              <a:t>恒定</a:t>
            </a:r>
            <a:r>
              <a:rPr lang="zh-CN" altLang="en-US" b="1" dirty="0">
                <a:solidFill>
                  <a:prstClr val="black"/>
                </a:solidFill>
                <a:latin typeface="Times New Roman" panose="02020603050405020304" pitchFamily="18" charset="0"/>
                <a:ea typeface="微软雅黑" panose="020B0503020204020204" pitchFamily="34" charset="-122"/>
              </a:rPr>
              <a:t>的</a:t>
            </a:r>
            <a:r>
              <a:rPr lang="zh-CN" altLang="en-US" b="1" dirty="0">
                <a:solidFill>
                  <a:schemeClr val="accent1"/>
                </a:solidFill>
                <a:latin typeface="Times New Roman" panose="02020603050405020304" pitchFamily="18" charset="0"/>
                <a:ea typeface="微软雅黑" panose="020B0503020204020204" pitchFamily="34" charset="-122"/>
              </a:rPr>
              <a:t>直流磁场</a:t>
            </a:r>
            <a:r>
              <a:rPr lang="zh-CN" altLang="en-US" b="1" dirty="0">
                <a:solidFill>
                  <a:prstClr val="black"/>
                </a:solidFill>
                <a:latin typeface="Times New Roman" panose="02020603050405020304" pitchFamily="18" charset="0"/>
                <a:ea typeface="微软雅黑" panose="020B0503020204020204" pitchFamily="34" charset="-122"/>
              </a:rPr>
              <a:t>，主要通过弹簧</a:t>
            </a:r>
            <a:r>
              <a:rPr lang="zh-CN" altLang="en-US" b="1" dirty="0">
                <a:solidFill>
                  <a:schemeClr val="accent1"/>
                </a:solidFill>
                <a:latin typeface="Times New Roman" panose="02020603050405020304" pitchFamily="18" charset="0"/>
                <a:ea typeface="微软雅黑" panose="020B0503020204020204" pitchFamily="34" charset="-122"/>
              </a:rPr>
              <a:t>改变线圈</a:t>
            </a:r>
            <a:r>
              <a:rPr lang="zh-CN" altLang="en-US" b="1" dirty="0">
                <a:solidFill>
                  <a:prstClr val="black"/>
                </a:solidFill>
                <a:latin typeface="Times New Roman" panose="02020603050405020304" pitchFamily="18" charset="0"/>
                <a:ea typeface="微软雅黑" panose="020B0503020204020204" pitchFamily="34" charset="-122"/>
              </a:rPr>
              <a:t>和</a:t>
            </a:r>
            <a:r>
              <a:rPr lang="zh-CN" altLang="en-US" b="1" dirty="0">
                <a:solidFill>
                  <a:schemeClr val="accent1"/>
                </a:solidFill>
                <a:latin typeface="Times New Roman" panose="02020603050405020304" pitchFamily="18" charset="0"/>
                <a:ea typeface="微软雅黑" panose="020B0503020204020204" pitchFamily="34" charset="-122"/>
              </a:rPr>
              <a:t>磁铁的相对位置</a:t>
            </a:r>
            <a:r>
              <a:rPr lang="zh-CN" altLang="en-US" b="1" dirty="0">
                <a:solidFill>
                  <a:prstClr val="black"/>
                </a:solidFill>
                <a:latin typeface="Times New Roman" panose="02020603050405020304" pitchFamily="18" charset="0"/>
                <a:ea typeface="微软雅黑" panose="020B0503020204020204" pitchFamily="34" charset="-122"/>
              </a:rPr>
              <a:t>来改变线圈内磁通大小；</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a:lnSpc>
                <a:spcPct val="125000"/>
              </a:lnSpc>
              <a:buClr>
                <a:schemeClr val="accent3">
                  <a:lumMod val="75000"/>
                </a:schemeClr>
              </a:buClr>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50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endParaRPr>
          </a:p>
        </p:txBody>
      </p:sp>
      <p:sp>
        <p:nvSpPr>
          <p:cNvPr id="19" name="矩形 18"/>
          <p:cNvSpPr/>
          <p:nvPr/>
        </p:nvSpPr>
        <p:spPr>
          <a:xfrm>
            <a:off x="890585" y="1233797"/>
            <a:ext cx="4545511"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磁电感应式传感器的工作原理及结构类型</a:t>
            </a:r>
          </a:p>
        </p:txBody>
      </p:sp>
      <p:sp>
        <p:nvSpPr>
          <p:cNvPr id="20" name="七角星 19"/>
          <p:cNvSpPr/>
          <p:nvPr/>
        </p:nvSpPr>
        <p:spPr>
          <a:xfrm>
            <a:off x="386529"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 name="图片 6"/>
          <p:cNvPicPr>
            <a:picLocks noChangeAspect="1"/>
          </p:cNvPicPr>
          <p:nvPr/>
        </p:nvPicPr>
        <p:blipFill>
          <a:blip r:embed="rId3"/>
          <a:stretch>
            <a:fillRect/>
          </a:stretch>
        </p:blipFill>
        <p:spPr>
          <a:xfrm>
            <a:off x="539552" y="2798018"/>
            <a:ext cx="3271597" cy="2078782"/>
          </a:xfrm>
          <a:prstGeom prst="rect">
            <a:avLst/>
          </a:prstGeom>
        </p:spPr>
      </p:pic>
      <p:sp>
        <p:nvSpPr>
          <p:cNvPr id="8" name="矩形 7"/>
          <p:cNvSpPr/>
          <p:nvPr/>
        </p:nvSpPr>
        <p:spPr>
          <a:xfrm>
            <a:off x="3993071" y="2465054"/>
            <a:ext cx="4859022" cy="2508507"/>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当被测振动体振动时，壳体会随之一起振动</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由于运动部件质量大且弹簧柔软，振动频率高时（远大于传感器固有频率），运动部件惯性大，无法及时跟随振动，几乎静止；</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永久磁铁与线圈之间的相对运动速度接近于振动体的振动速度；</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这种相对运动切割磁力线，从而产生感应电动势；</a:t>
            </a:r>
          </a:p>
        </p:txBody>
      </p:sp>
    </p:spTree>
    <p:extLst>
      <p:ext uri="{BB962C8B-B14F-4D97-AF65-F5344CB8AC3E}">
        <p14:creationId xmlns:p14="http://schemas.microsoft.com/office/powerpoint/2010/main" val="16127971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63589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9326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磁电感应式传感器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234498" y="1933401"/>
                <a:ext cx="8686800" cy="265457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产生的感应电动势为：</a:t>
                </a:r>
                <a:endParaRPr lang="en-US" altLang="zh-CN" b="1" dirty="0">
                  <a:solidFill>
                    <a:prstClr val="black"/>
                  </a:solidFill>
                  <a:latin typeface="Times New Roman" panose="02020603050405020304" pitchFamily="18" charset="0"/>
                  <a:ea typeface="微软雅黑" panose="020B0503020204020204" pitchFamily="34" charset="-122"/>
                </a:endParaRPr>
              </a:p>
              <a:p>
                <a:pPr>
                  <a:lnSpc>
                    <a:spcPct val="125000"/>
                  </a:lnSpc>
                  <a:buClr>
                    <a:schemeClr val="accent3">
                      <a:lumMod val="75000"/>
                    </a:schemeClr>
                  </a:buClr>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5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一旦确定了传感器的结构参数，</a:t>
                </a:r>
                <a:r>
                  <a:rPr lang="zh-CN" altLang="en-US" b="1" dirty="0">
                    <a:solidFill>
                      <a:schemeClr val="accent1"/>
                    </a:solidFill>
                    <a:latin typeface="Times New Roman" panose="02020603050405020304" pitchFamily="18" charset="0"/>
                    <a:ea typeface="微软雅黑" panose="020B0503020204020204" pitchFamily="34" charset="-122"/>
                  </a:rPr>
                  <a:t>感应电动势</a:t>
                </a:r>
                <a14:m>
                  <m:oMath xmlns:m="http://schemas.openxmlformats.org/officeDocument/2006/math">
                    <m:r>
                      <a:rPr lang="zh-CN" altLang="en-US" b="1" i="1">
                        <a:latin typeface="Cambria Math" panose="02040503050406030204" pitchFamily="18" charset="0"/>
                      </a:rPr>
                      <m:t>𝒆</m:t>
                    </m:r>
                  </m:oMath>
                </a14:m>
                <a:r>
                  <a:rPr lang="zh-CN" altLang="en-US" b="1" dirty="0">
                    <a:solidFill>
                      <a:prstClr val="black"/>
                    </a:solidFill>
                    <a:latin typeface="Times New Roman" panose="02020603050405020304" pitchFamily="18" charset="0"/>
                    <a:ea typeface="微软雅黑" panose="020B0503020204020204" pitchFamily="34" charset="-122"/>
                  </a:rPr>
                  <a:t>就会与</a:t>
                </a:r>
                <a:r>
                  <a:rPr lang="zh-CN" altLang="en-US" b="1" dirty="0">
                    <a:solidFill>
                      <a:schemeClr val="accent1"/>
                    </a:solidFill>
                    <a:latin typeface="Times New Roman" panose="02020603050405020304" pitchFamily="18" charset="0"/>
                    <a:ea typeface="微软雅黑" panose="020B0503020204020204" pitchFamily="34" charset="-122"/>
                  </a:rPr>
                  <a:t>相对运动速度</a:t>
                </a:r>
                <a14:m>
                  <m:oMath xmlns:m="http://schemas.openxmlformats.org/officeDocument/2006/math">
                    <m:r>
                      <a:rPr lang="zh-CN" altLang="en-US" b="1" i="1" smtClean="0">
                        <a:latin typeface="Cambria Math" panose="02040503050406030204" pitchFamily="18" charset="0"/>
                      </a:rPr>
                      <m:t>𝒗</m:t>
                    </m:r>
                  </m:oMath>
                </a14:m>
                <a:r>
                  <a:rPr lang="zh-CN" altLang="en-US" b="1" dirty="0">
                    <a:solidFill>
                      <a:prstClr val="black"/>
                    </a:solidFill>
                    <a:latin typeface="Times New Roman" panose="02020603050405020304" pitchFamily="18" charset="0"/>
                    <a:ea typeface="微软雅黑" panose="020B0503020204020204" pitchFamily="34" charset="-122"/>
                  </a:rPr>
                  <a:t>成</a:t>
                </a:r>
                <a:r>
                  <a:rPr lang="zh-CN" altLang="en-US" b="1" dirty="0">
                    <a:solidFill>
                      <a:schemeClr val="accent1"/>
                    </a:solidFill>
                    <a:latin typeface="Times New Roman" panose="02020603050405020304" pitchFamily="18" charset="0"/>
                    <a:ea typeface="微软雅黑" panose="020B0503020204020204" pitchFamily="34" charset="-122"/>
                  </a:rPr>
                  <a:t>正比</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5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通过测量感应电动势</a:t>
                </a:r>
                <a14:m>
                  <m:oMath xmlns:m="http://schemas.openxmlformats.org/officeDocument/2006/math">
                    <m:r>
                      <a:rPr lang="zh-CN" altLang="en-US" b="1" i="1">
                        <a:latin typeface="Cambria Math" panose="02040503050406030204" pitchFamily="18" charset="0"/>
                      </a:rPr>
                      <m:t>𝒆</m:t>
                    </m:r>
                  </m:oMath>
                </a14:m>
                <a:r>
                  <a:rPr lang="zh-CN" altLang="en-US" b="1" dirty="0">
                    <a:solidFill>
                      <a:prstClr val="black"/>
                    </a:solidFill>
                    <a:latin typeface="Times New Roman" panose="02020603050405020304" pitchFamily="18" charset="0"/>
                    <a:ea typeface="微软雅黑" panose="020B0503020204020204" pitchFamily="34" charset="-122"/>
                  </a:rPr>
                  <a:t>的大小，就可以确定被</a:t>
                </a:r>
                <a:r>
                  <a:rPr lang="zh-CN" altLang="en-US" b="1" dirty="0">
                    <a:solidFill>
                      <a:schemeClr val="accent1"/>
                    </a:solidFill>
                    <a:latin typeface="Times New Roman" panose="02020603050405020304" pitchFamily="18" charset="0"/>
                    <a:ea typeface="微软雅黑" panose="020B0503020204020204" pitchFamily="34" charset="-122"/>
                  </a:rPr>
                  <a:t>测速度</a:t>
                </a:r>
                <a14:m>
                  <m:oMath xmlns:m="http://schemas.openxmlformats.org/officeDocument/2006/math">
                    <m:r>
                      <a:rPr lang="zh-CN" altLang="en-US" b="1" i="1">
                        <a:latin typeface="Cambria Math" panose="02040503050406030204" pitchFamily="18" charset="0"/>
                      </a:rPr>
                      <m:t>𝒗</m:t>
                    </m:r>
                  </m:oMath>
                </a14:m>
                <a:r>
                  <a:rPr lang="zh-CN" altLang="en-US" b="1" dirty="0">
                    <a:solidFill>
                      <a:prstClr val="black"/>
                    </a:solidFill>
                    <a:latin typeface="Times New Roman" panose="02020603050405020304" pitchFamily="18" charset="0"/>
                    <a:ea typeface="微软雅黑" panose="020B0503020204020204" pitchFamily="34" charset="-122"/>
                  </a:rPr>
                  <a:t>的大小。</a:t>
                </a:r>
              </a:p>
            </p:txBody>
          </p:sp>
        </mc:Choice>
        <mc:Fallback xmlns="">
          <p:sp>
            <p:nvSpPr>
              <p:cNvPr id="11" name="矩形 10"/>
              <p:cNvSpPr>
                <a:spLocks noRot="1" noChangeAspect="1" noMove="1" noResize="1" noEditPoints="1" noAdjustHandles="1" noChangeArrowheads="1" noChangeShapeType="1" noTextEdit="1"/>
              </p:cNvSpPr>
              <p:nvPr/>
            </p:nvSpPr>
            <p:spPr>
              <a:xfrm>
                <a:off x="234498" y="1933401"/>
                <a:ext cx="8686800" cy="2654573"/>
              </a:xfrm>
              <a:prstGeom prst="rect">
                <a:avLst/>
              </a:prstGeom>
              <a:blipFill>
                <a:blip r:embed="rId3"/>
                <a:stretch>
                  <a:fillRect l="-280" b="-227"/>
                </a:stretch>
              </a:blipFill>
            </p:spPr>
            <p:txBody>
              <a:bodyPr/>
              <a:lstStyle/>
              <a:p>
                <a:r>
                  <a:rPr lang="zh-CN" altLang="en-US">
                    <a:noFill/>
                  </a:rPr>
                  <a:t> </a:t>
                </a:r>
              </a:p>
            </p:txBody>
          </p:sp>
        </mc:Fallback>
      </mc:AlternateContent>
      <p:sp>
        <p:nvSpPr>
          <p:cNvPr id="19" name="矩形 18"/>
          <p:cNvSpPr/>
          <p:nvPr/>
        </p:nvSpPr>
        <p:spPr>
          <a:xfrm>
            <a:off x="890585" y="1338322"/>
            <a:ext cx="4545511"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磁电感应式传感器的工作原理及结构类型</a:t>
            </a:r>
          </a:p>
        </p:txBody>
      </p:sp>
      <p:sp>
        <p:nvSpPr>
          <p:cNvPr id="20" name="七角星 19"/>
          <p:cNvSpPr/>
          <p:nvPr/>
        </p:nvSpPr>
        <p:spPr>
          <a:xfrm>
            <a:off x="386529"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6" name="矩形 5"/>
              <p:cNvSpPr/>
              <p:nvPr/>
            </p:nvSpPr>
            <p:spPr>
              <a:xfrm>
                <a:off x="3889132" y="2612831"/>
                <a:ext cx="14029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𝒆</m:t>
                      </m:r>
                      <m:r>
                        <a:rPr lang="zh-CN" altLang="en-US" b="1" i="0">
                          <a:latin typeface="Cambria Math" panose="02040503050406030204" pitchFamily="18" charset="0"/>
                        </a:rPr>
                        <m:t>=−</m:t>
                      </m:r>
                      <m:r>
                        <a:rPr lang="zh-CN" altLang="en-US" b="1" i="1">
                          <a:latin typeface="Cambria Math" panose="02040503050406030204" pitchFamily="18" charset="0"/>
                        </a:rPr>
                        <m:t>𝑩𝒍𝑵𝒗</m:t>
                      </m:r>
                    </m:oMath>
                  </m:oMathPara>
                </a14:m>
                <a:endParaRPr lang="zh-CN" altLang="en-US" b="1" dirty="0"/>
              </a:p>
            </p:txBody>
          </p:sp>
        </mc:Choice>
        <mc:Fallback xmlns="">
          <p:sp>
            <p:nvSpPr>
              <p:cNvPr id="6" name="矩形 5"/>
              <p:cNvSpPr>
                <a:spLocks noRot="1" noChangeAspect="1" noMove="1" noResize="1" noEditPoints="1" noAdjustHandles="1" noChangeArrowheads="1" noChangeShapeType="1" noTextEdit="1"/>
              </p:cNvSpPr>
              <p:nvPr/>
            </p:nvSpPr>
            <p:spPr>
              <a:xfrm>
                <a:off x="3889132" y="2612831"/>
                <a:ext cx="1402948" cy="369332"/>
              </a:xfrm>
              <a:prstGeom prst="rect">
                <a:avLst/>
              </a:prstGeom>
              <a:blipFill>
                <a:blip r:embed="rId4"/>
                <a:stretch>
                  <a:fillRect/>
                </a:stretch>
              </a:blipFill>
            </p:spPr>
            <p:txBody>
              <a:bodyPr/>
              <a:lstStyle/>
              <a:p>
                <a:r>
                  <a:rPr lang="zh-CN" altLang="en-US">
                    <a:noFill/>
                  </a:rPr>
                  <a:t> </a:t>
                </a:r>
              </a:p>
            </p:txBody>
          </p:sp>
        </mc:Fallback>
      </mc:AlternateContent>
      <p:sp>
        <p:nvSpPr>
          <p:cNvPr id="15" name="Rectangular Callout 7"/>
          <p:cNvSpPr/>
          <p:nvPr/>
        </p:nvSpPr>
        <p:spPr bwMode="auto">
          <a:xfrm>
            <a:off x="3338065" y="2120809"/>
            <a:ext cx="1102134" cy="507240"/>
          </a:xfrm>
          <a:prstGeom prst="wedgeRectCallout">
            <a:avLst>
              <a:gd name="adj1" fmla="val 69569"/>
              <a:gd name="adj2" fmla="val 59085"/>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工作气隙磁感应强度</a:t>
            </a:r>
          </a:p>
        </p:txBody>
      </p:sp>
      <p:sp>
        <p:nvSpPr>
          <p:cNvPr id="16" name="Rectangular Callout 7"/>
          <p:cNvSpPr/>
          <p:nvPr/>
        </p:nvSpPr>
        <p:spPr bwMode="auto">
          <a:xfrm>
            <a:off x="4625498" y="1982025"/>
            <a:ext cx="954614" cy="507240"/>
          </a:xfrm>
          <a:prstGeom prst="wedgeRectCallout">
            <a:avLst>
              <a:gd name="adj1" fmla="val -26649"/>
              <a:gd name="adj2" fmla="val 75598"/>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每匝线圈平均长度</a:t>
            </a:r>
          </a:p>
        </p:txBody>
      </p:sp>
      <p:sp>
        <p:nvSpPr>
          <p:cNvPr id="17" name="Rectangular Callout 7"/>
          <p:cNvSpPr/>
          <p:nvPr/>
        </p:nvSpPr>
        <p:spPr bwMode="auto">
          <a:xfrm>
            <a:off x="5291656" y="2554050"/>
            <a:ext cx="756084" cy="507240"/>
          </a:xfrm>
          <a:prstGeom prst="wedgeRectCallout">
            <a:avLst>
              <a:gd name="adj1" fmla="val -67064"/>
              <a:gd name="adj2" fmla="val 2665"/>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相对运动速度</a:t>
            </a:r>
          </a:p>
        </p:txBody>
      </p:sp>
      <p:sp>
        <p:nvSpPr>
          <p:cNvPr id="18" name="Rectangular Callout 7"/>
          <p:cNvSpPr/>
          <p:nvPr/>
        </p:nvSpPr>
        <p:spPr bwMode="auto">
          <a:xfrm>
            <a:off x="3365268" y="3010338"/>
            <a:ext cx="1462174" cy="507240"/>
          </a:xfrm>
          <a:prstGeom prst="wedgeRectCallout">
            <a:avLst>
              <a:gd name="adj1" fmla="val 52383"/>
              <a:gd name="adj2" fmla="val -67516"/>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线圈在工作气隙磁场中的匝数</a:t>
            </a:r>
          </a:p>
        </p:txBody>
      </p:sp>
    </p:spTree>
    <p:extLst>
      <p:ext uri="{BB962C8B-B14F-4D97-AF65-F5344CB8AC3E}">
        <p14:creationId xmlns:p14="http://schemas.microsoft.com/office/powerpoint/2010/main" val="355512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5998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1632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应变片与应变效应</a:t>
            </a:r>
          </a:p>
        </p:txBody>
      </p:sp>
      <mc:AlternateContent xmlns:mc="http://schemas.openxmlformats.org/markup-compatibility/2006" xmlns:a14="http://schemas.microsoft.com/office/drawing/2010/main">
        <mc:Choice Requires="a14">
          <p:sp>
            <p:nvSpPr>
              <p:cNvPr id="8" name="矩形 7"/>
              <p:cNvSpPr/>
              <p:nvPr/>
            </p:nvSpPr>
            <p:spPr>
              <a:xfrm>
                <a:off x="246211" y="1727731"/>
                <a:ext cx="8686800" cy="302140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杆件在轴向受拉或受压时，其纵向应变与横向应变的关系为：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将电阻丝的轴向应变</a:t>
                </a:r>
                <a14:m>
                  <m:oMath xmlns:m="http://schemas.openxmlformats.org/officeDocument/2006/math">
                    <m:r>
                      <a:rPr lang="en-US" altLang="zh-CN" b="1" i="1">
                        <a:latin typeface="Cambria Math" panose="02040503050406030204" pitchFamily="18" charset="0"/>
                      </a:rPr>
                      <m:t>𝜺</m:t>
                    </m:r>
                    <m:r>
                      <a:rPr lang="en-US" altLang="zh-CN" b="1" i="1">
                        <a:latin typeface="Cambria Math" panose="02040503050406030204" pitchFamily="18" charset="0"/>
                      </a:rPr>
                      <m:t>=</m:t>
                    </m:r>
                    <m:f>
                      <m:fPr>
                        <m:ctrlPr>
                          <a:rPr lang="zh-CN" altLang="zh-CN" b="1" i="1">
                            <a:latin typeface="Cambria Math" panose="02040503050406030204" pitchFamily="18" charset="0"/>
                          </a:rPr>
                        </m:ctrlPr>
                      </m:fPr>
                      <m:num>
                        <m:r>
                          <a:rPr lang="en-US" altLang="zh-CN" b="1" i="1">
                            <a:latin typeface="Cambria Math" panose="02040503050406030204" pitchFamily="18" charset="0"/>
                          </a:rPr>
                          <m:t>𝜟</m:t>
                        </m:r>
                        <m:r>
                          <a:rPr lang="en-US" altLang="zh-CN" b="1" i="1">
                            <a:latin typeface="Cambria Math" panose="02040503050406030204" pitchFamily="18" charset="0"/>
                          </a:rPr>
                          <m:t>𝒍</m:t>
                        </m:r>
                      </m:num>
                      <m:den>
                        <m:r>
                          <a:rPr lang="en-US" altLang="zh-CN" b="1" i="1">
                            <a:latin typeface="Cambria Math" panose="02040503050406030204" pitchFamily="18" charset="0"/>
                          </a:rPr>
                          <m:t>𝒍</m:t>
                        </m:r>
                      </m:den>
                    </m:f>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代入上式得：</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代入可得：</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246211" y="1727731"/>
                <a:ext cx="8686800" cy="3021405"/>
              </a:xfrm>
              <a:prstGeom prst="rect">
                <a:avLst/>
              </a:prstGeom>
              <a:blipFill>
                <a:blip r:embed="rId3"/>
                <a:stretch>
                  <a:fillRect l="-280"/>
                </a:stretch>
              </a:blipFill>
            </p:spPr>
            <p:txBody>
              <a:bodyPr/>
              <a:lstStyle/>
              <a:p>
                <a:r>
                  <a:rPr lang="zh-CN" altLang="en-US">
                    <a:noFill/>
                  </a:rPr>
                  <a:t> </a:t>
                </a:r>
              </a:p>
            </p:txBody>
          </p:sp>
        </mc:Fallback>
      </mc:AlternateContent>
      <p:sp>
        <p:nvSpPr>
          <p:cNvPr id="9" name="矩形 8"/>
          <p:cNvSpPr/>
          <p:nvPr/>
        </p:nvSpPr>
        <p:spPr>
          <a:xfrm>
            <a:off x="899592" y="1266314"/>
            <a:ext cx="248427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金属电阻的应变效应</a:t>
            </a:r>
          </a:p>
        </p:txBody>
      </p:sp>
      <p:sp>
        <p:nvSpPr>
          <p:cNvPr id="10" name="七角星 9"/>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3881016" y="3296133"/>
                <a:ext cx="1257075" cy="6101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a:latin typeface="Cambria Math" panose="02040503050406030204" pitchFamily="18" charset="0"/>
                            </a:rPr>
                          </m:ctrlPr>
                        </m:fPr>
                        <m:num>
                          <m:r>
                            <a:rPr lang="zh-CN" altLang="en-US" b="1" i="1">
                              <a:latin typeface="Cambria Math" panose="02040503050406030204" pitchFamily="18" charset="0"/>
                            </a:rPr>
                            <m:t>𝜟</m:t>
                          </m:r>
                          <m:r>
                            <a:rPr lang="zh-CN" altLang="en-US" b="1" i="1">
                              <a:latin typeface="Cambria Math" panose="02040503050406030204" pitchFamily="18" charset="0"/>
                            </a:rPr>
                            <m:t>𝒓</m:t>
                          </m:r>
                        </m:num>
                        <m:den>
                          <m:r>
                            <a:rPr lang="zh-CN" altLang="en-US" b="1" i="1">
                              <a:latin typeface="Cambria Math" panose="02040503050406030204" pitchFamily="18" charset="0"/>
                            </a:rPr>
                            <m:t>𝒓</m:t>
                          </m:r>
                        </m:den>
                      </m:f>
                      <m:r>
                        <a:rPr lang="zh-CN" altLang="en-US" b="1" i="0">
                          <a:latin typeface="Cambria Math" panose="02040503050406030204" pitchFamily="18" charset="0"/>
                        </a:rPr>
                        <m:t>=−</m:t>
                      </m:r>
                      <m:r>
                        <a:rPr lang="zh-CN" altLang="en-US" b="1" i="1">
                          <a:latin typeface="Cambria Math" panose="02040503050406030204" pitchFamily="18" charset="0"/>
                        </a:rPr>
                        <m:t>𝝁</m:t>
                      </m:r>
                      <m:r>
                        <a:rPr lang="en-US" altLang="zh-CN" b="1" i="1">
                          <a:latin typeface="Cambria Math" panose="02040503050406030204" pitchFamily="18" charset="0"/>
                        </a:rPr>
                        <m:t>𝜺</m:t>
                      </m:r>
                    </m:oMath>
                  </m:oMathPara>
                </a14:m>
                <a:endParaRPr lang="zh-CN" altLang="en-US" b="1" dirty="0"/>
              </a:p>
            </p:txBody>
          </p:sp>
        </mc:Choice>
        <mc:Fallback xmlns="">
          <p:sp>
            <p:nvSpPr>
              <p:cNvPr id="11" name="矩形 10"/>
              <p:cNvSpPr>
                <a:spLocks noRot="1" noChangeAspect="1" noMove="1" noResize="1" noEditPoints="1" noAdjustHandles="1" noChangeArrowheads="1" noChangeShapeType="1" noTextEdit="1"/>
              </p:cNvSpPr>
              <p:nvPr/>
            </p:nvSpPr>
            <p:spPr>
              <a:xfrm>
                <a:off x="3881016" y="3296133"/>
                <a:ext cx="1257075" cy="61010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351252" y="4014730"/>
                <a:ext cx="2432076" cy="6586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smtClean="0">
                              <a:solidFill>
                                <a:srgbClr val="FF0000"/>
                              </a:solidFill>
                              <a:latin typeface="Cambria Math" panose="02040503050406030204" pitchFamily="18" charset="0"/>
                            </a:rPr>
                          </m:ctrlPr>
                        </m:fPr>
                        <m:num>
                          <m:r>
                            <a:rPr lang="zh-CN" altLang="en-US" b="1" i="1">
                              <a:solidFill>
                                <a:srgbClr val="FF0000"/>
                              </a:solidFill>
                              <a:latin typeface="Cambria Math" panose="02040503050406030204" pitchFamily="18" charset="0"/>
                            </a:rPr>
                            <m:t>𝜟</m:t>
                          </m:r>
                          <m:r>
                            <a:rPr lang="zh-CN" altLang="en-US" b="1" i="1">
                              <a:solidFill>
                                <a:srgbClr val="FF0000"/>
                              </a:solidFill>
                              <a:latin typeface="Cambria Math" panose="02040503050406030204" pitchFamily="18" charset="0"/>
                            </a:rPr>
                            <m:t>𝑹</m:t>
                          </m:r>
                        </m:num>
                        <m:den>
                          <m:r>
                            <a:rPr lang="zh-CN" altLang="en-US" b="1" i="1">
                              <a:solidFill>
                                <a:srgbClr val="FF0000"/>
                              </a:solidFill>
                              <a:latin typeface="Cambria Math" panose="02040503050406030204" pitchFamily="18" charset="0"/>
                            </a:rPr>
                            <m:t>𝑹</m:t>
                          </m:r>
                        </m:den>
                      </m:f>
                      <m:r>
                        <a:rPr lang="zh-CN" altLang="en-US" b="1" i="0">
                          <a:solidFill>
                            <a:srgbClr val="FF0000"/>
                          </a:solidFill>
                          <a:latin typeface="Cambria Math" panose="02040503050406030204" pitchFamily="18" charset="0"/>
                        </a:rPr>
                        <m:t>=(</m:t>
                      </m:r>
                      <m:r>
                        <a:rPr lang="zh-CN" altLang="en-US" b="1" i="0">
                          <a:solidFill>
                            <a:srgbClr val="FF0000"/>
                          </a:solidFill>
                          <a:latin typeface="Cambria Math" panose="02040503050406030204" pitchFamily="18" charset="0"/>
                        </a:rPr>
                        <m:t>𝟏</m:t>
                      </m:r>
                      <m:r>
                        <a:rPr lang="zh-CN" altLang="en-US" b="1" i="0">
                          <a:solidFill>
                            <a:srgbClr val="FF0000"/>
                          </a:solidFill>
                          <a:latin typeface="Cambria Math" panose="02040503050406030204" pitchFamily="18" charset="0"/>
                        </a:rPr>
                        <m:t>+</m:t>
                      </m:r>
                      <m:r>
                        <a:rPr lang="zh-CN" altLang="en-US" b="1" i="0">
                          <a:solidFill>
                            <a:srgbClr val="FF0000"/>
                          </a:solidFill>
                          <a:latin typeface="Cambria Math" panose="02040503050406030204" pitchFamily="18" charset="0"/>
                        </a:rPr>
                        <m:t>𝟐</m:t>
                      </m:r>
                      <m:r>
                        <a:rPr lang="zh-CN" altLang="en-US" b="1" i="1">
                          <a:solidFill>
                            <a:srgbClr val="FF0000"/>
                          </a:solidFill>
                          <a:latin typeface="Cambria Math" panose="02040503050406030204" pitchFamily="18" charset="0"/>
                        </a:rPr>
                        <m:t>𝝁</m:t>
                      </m:r>
                      <m:r>
                        <a:rPr lang="zh-CN" altLang="en-US" b="1" i="0">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𝜺</m:t>
                      </m:r>
                      <m:r>
                        <a:rPr lang="zh-CN" altLang="en-US" b="1" i="0">
                          <a:solidFill>
                            <a:srgbClr val="FF0000"/>
                          </a:solidFill>
                          <a:latin typeface="Cambria Math" panose="02040503050406030204" pitchFamily="18" charset="0"/>
                        </a:rPr>
                        <m:t>+</m:t>
                      </m:r>
                      <m:f>
                        <m:fPr>
                          <m:ctrlPr>
                            <a:rPr lang="zh-CN" altLang="en-US" b="1" i="1">
                              <a:solidFill>
                                <a:srgbClr val="FF0000"/>
                              </a:solidFill>
                              <a:latin typeface="Cambria Math" panose="02040503050406030204" pitchFamily="18" charset="0"/>
                            </a:rPr>
                          </m:ctrlPr>
                        </m:fPr>
                        <m:num>
                          <m:r>
                            <a:rPr lang="zh-CN" altLang="en-US" b="1" i="0">
                              <a:solidFill>
                                <a:srgbClr val="FF0000"/>
                              </a:solidFill>
                              <a:latin typeface="Cambria Math" panose="02040503050406030204" pitchFamily="18" charset="0"/>
                            </a:rPr>
                            <m:t>𝚫</m:t>
                          </m:r>
                          <m:r>
                            <a:rPr lang="zh-CN" altLang="en-US" b="1" i="1">
                              <a:solidFill>
                                <a:srgbClr val="FF0000"/>
                              </a:solidFill>
                              <a:latin typeface="Cambria Math" panose="02040503050406030204" pitchFamily="18" charset="0"/>
                            </a:rPr>
                            <m:t>𝝆</m:t>
                          </m:r>
                        </m:num>
                        <m:den>
                          <m:r>
                            <a:rPr lang="zh-CN" altLang="en-US" b="1" i="1">
                              <a:solidFill>
                                <a:srgbClr val="FF0000"/>
                              </a:solidFill>
                              <a:latin typeface="Cambria Math" panose="02040503050406030204" pitchFamily="18" charset="0"/>
                            </a:rPr>
                            <m:t>𝝆</m:t>
                          </m:r>
                        </m:den>
                      </m:f>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351252" y="4014730"/>
                <a:ext cx="2432076" cy="658642"/>
              </a:xfrm>
              <a:prstGeom prst="rect">
                <a:avLst/>
              </a:prstGeom>
              <a:blipFill>
                <a:blip r:embed="rId5"/>
                <a:stretch>
                  <a:fillRect/>
                </a:stretch>
              </a:blipFill>
            </p:spPr>
            <p:txBody>
              <a:bodyPr/>
              <a:lstStyle/>
              <a:p>
                <a:r>
                  <a:rPr lang="zh-CN" altLang="en-US">
                    <a:noFill/>
                  </a:rPr>
                  <a:t> </a:t>
                </a:r>
              </a:p>
            </p:txBody>
          </p:sp>
        </mc:Fallback>
      </mc:AlternateContent>
      <p:sp>
        <p:nvSpPr>
          <p:cNvPr id="15" name="Rectangular Callout 7"/>
          <p:cNvSpPr/>
          <p:nvPr/>
        </p:nvSpPr>
        <p:spPr bwMode="auto">
          <a:xfrm>
            <a:off x="5976156" y="2375270"/>
            <a:ext cx="1381692" cy="634260"/>
          </a:xfrm>
          <a:prstGeom prst="wedgeRectCallout">
            <a:avLst>
              <a:gd name="adj1" fmla="val -127356"/>
              <a:gd name="adj2" fmla="val -14218"/>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b="1" dirty="0">
                <a:solidFill>
                  <a:prstClr val="black"/>
                </a:solidFill>
                <a:latin typeface="Times New Roman" panose="02020603050405020304" pitchFamily="18" charset="0"/>
                <a:ea typeface="微软雅黑" panose="020B0503020204020204" pitchFamily="34" charset="-122"/>
              </a:rPr>
              <a:t>金属丝材料的泊松系数</a:t>
            </a:r>
            <a:endParaRPr lang="en-US" b="1" dirty="0">
              <a:solidFill>
                <a:prstClr val="black"/>
              </a:solidFill>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矩形 1"/>
              <p:cNvSpPr/>
              <p:nvPr/>
            </p:nvSpPr>
            <p:spPr>
              <a:xfrm>
                <a:off x="3881016" y="2170581"/>
                <a:ext cx="1410964" cy="618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smtClean="0">
                              <a:solidFill>
                                <a:srgbClr val="FF0000"/>
                              </a:solidFill>
                              <a:latin typeface="Cambria Math" panose="02040503050406030204" pitchFamily="18" charset="0"/>
                            </a:rPr>
                          </m:ctrlPr>
                        </m:fPr>
                        <m:num>
                          <m:r>
                            <a:rPr lang="zh-CN" altLang="en-US" b="1" i="1">
                              <a:solidFill>
                                <a:srgbClr val="FF0000"/>
                              </a:solidFill>
                              <a:latin typeface="Cambria Math" panose="02040503050406030204" pitchFamily="18" charset="0"/>
                            </a:rPr>
                            <m:t>𝜟</m:t>
                          </m:r>
                          <m:r>
                            <a:rPr lang="zh-CN" altLang="en-US" b="1" i="1">
                              <a:solidFill>
                                <a:srgbClr val="FF0000"/>
                              </a:solidFill>
                              <a:latin typeface="Cambria Math" panose="02040503050406030204" pitchFamily="18" charset="0"/>
                            </a:rPr>
                            <m:t>𝒓</m:t>
                          </m:r>
                        </m:num>
                        <m:den>
                          <m:r>
                            <a:rPr lang="zh-CN" altLang="en-US" b="1" i="1">
                              <a:solidFill>
                                <a:srgbClr val="FF0000"/>
                              </a:solidFill>
                              <a:latin typeface="Cambria Math" panose="02040503050406030204" pitchFamily="18" charset="0"/>
                            </a:rPr>
                            <m:t>𝒓</m:t>
                          </m:r>
                        </m:den>
                      </m:f>
                      <m:r>
                        <a:rPr lang="zh-CN" altLang="en-US" b="1" i="0">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𝝁</m:t>
                      </m:r>
                      <m:f>
                        <m:fPr>
                          <m:ctrlPr>
                            <a:rPr lang="zh-CN" altLang="en-US" b="1" i="1">
                              <a:solidFill>
                                <a:srgbClr val="FF0000"/>
                              </a:solidFill>
                              <a:latin typeface="Cambria Math" panose="02040503050406030204" pitchFamily="18" charset="0"/>
                            </a:rPr>
                          </m:ctrlPr>
                        </m:fPr>
                        <m:num>
                          <m:r>
                            <a:rPr lang="zh-CN" altLang="en-US" b="1" i="0">
                              <a:solidFill>
                                <a:srgbClr val="FF0000"/>
                              </a:solidFill>
                              <a:latin typeface="Cambria Math" panose="02040503050406030204" pitchFamily="18" charset="0"/>
                            </a:rPr>
                            <m:t>𝚫</m:t>
                          </m:r>
                          <m:r>
                            <a:rPr lang="zh-CN" altLang="en-US" b="1" i="1">
                              <a:solidFill>
                                <a:srgbClr val="FF0000"/>
                              </a:solidFill>
                              <a:latin typeface="Cambria Math" panose="02040503050406030204" pitchFamily="18" charset="0"/>
                            </a:rPr>
                            <m:t>𝒍</m:t>
                          </m:r>
                        </m:num>
                        <m:den>
                          <m:r>
                            <a:rPr lang="zh-CN" altLang="en-US" b="1" i="1">
                              <a:solidFill>
                                <a:srgbClr val="FF0000"/>
                              </a:solidFill>
                              <a:latin typeface="Cambria Math" panose="02040503050406030204" pitchFamily="18" charset="0"/>
                            </a:rPr>
                            <m:t>𝒍</m:t>
                          </m:r>
                        </m:den>
                      </m:f>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3881016" y="2170581"/>
                <a:ext cx="1410964" cy="618439"/>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544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63589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9326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磁电感应式传感器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11" name="矩形 10"/>
          <p:cNvSpPr/>
          <p:nvPr/>
        </p:nvSpPr>
        <p:spPr>
          <a:xfrm>
            <a:off x="234498" y="1933401"/>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磁电感应式传感器可以直接输出感应电动势信号，且通常具有较高的灵敏度，所以其测量电路不需要高增益放大器；</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9" name="矩形 18"/>
          <p:cNvSpPr/>
          <p:nvPr/>
        </p:nvSpPr>
        <p:spPr>
          <a:xfrm>
            <a:off x="890585" y="1338322"/>
            <a:ext cx="3429387"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磁电感应式传感器的测量电路</a:t>
            </a:r>
          </a:p>
        </p:txBody>
      </p:sp>
      <p:sp>
        <p:nvSpPr>
          <p:cNvPr id="20" name="七角星 19"/>
          <p:cNvSpPr/>
          <p:nvPr/>
        </p:nvSpPr>
        <p:spPr>
          <a:xfrm>
            <a:off x="386529"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 name="图片 6"/>
          <p:cNvPicPr>
            <a:picLocks noChangeAspect="1"/>
          </p:cNvPicPr>
          <p:nvPr/>
        </p:nvPicPr>
        <p:blipFill>
          <a:blip r:embed="rId3"/>
          <a:stretch>
            <a:fillRect/>
          </a:stretch>
        </p:blipFill>
        <p:spPr>
          <a:xfrm>
            <a:off x="710565" y="2628413"/>
            <a:ext cx="7742430" cy="2031569"/>
          </a:xfrm>
          <a:prstGeom prst="rect">
            <a:avLst/>
          </a:prstGeom>
        </p:spPr>
      </p:pic>
      <p:sp>
        <p:nvSpPr>
          <p:cNvPr id="21" name="Rectangular Callout 7"/>
          <p:cNvSpPr/>
          <p:nvPr/>
        </p:nvSpPr>
        <p:spPr bwMode="auto">
          <a:xfrm>
            <a:off x="6228184" y="2523591"/>
            <a:ext cx="900100" cy="507240"/>
          </a:xfrm>
          <a:prstGeom prst="wedgeRectCallout">
            <a:avLst>
              <a:gd name="adj1" fmla="val -44485"/>
              <a:gd name="adj2" fmla="val 86607"/>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schemeClr val="accent1"/>
                </a:solidFill>
                <a:latin typeface="Times New Roman" panose="02020603050405020304" pitchFamily="18" charset="0"/>
                <a:ea typeface="微软雅黑" panose="020B0503020204020204" pitchFamily="34" charset="-122"/>
              </a:rPr>
              <a:t>微分测量加速度</a:t>
            </a:r>
          </a:p>
        </p:txBody>
      </p:sp>
      <p:sp>
        <p:nvSpPr>
          <p:cNvPr id="22" name="Rectangular Callout 7"/>
          <p:cNvSpPr/>
          <p:nvPr/>
        </p:nvSpPr>
        <p:spPr bwMode="auto">
          <a:xfrm>
            <a:off x="6588224" y="4066322"/>
            <a:ext cx="1260140" cy="293017"/>
          </a:xfrm>
          <a:prstGeom prst="wedgeRectCallout">
            <a:avLst>
              <a:gd name="adj1" fmla="val -64242"/>
              <a:gd name="adj2" fmla="val -73183"/>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schemeClr val="accent1"/>
                </a:solidFill>
                <a:latin typeface="Times New Roman" panose="02020603050405020304" pitchFamily="18" charset="0"/>
                <a:ea typeface="微软雅黑" panose="020B0503020204020204" pitchFamily="34" charset="-122"/>
              </a:rPr>
              <a:t>积分测量位移</a:t>
            </a:r>
          </a:p>
        </p:txBody>
      </p:sp>
      <p:sp>
        <p:nvSpPr>
          <p:cNvPr id="23" name="Rectangular Callout 7"/>
          <p:cNvSpPr/>
          <p:nvPr/>
        </p:nvSpPr>
        <p:spPr bwMode="auto">
          <a:xfrm>
            <a:off x="6228184" y="4419976"/>
            <a:ext cx="1260394" cy="267131"/>
          </a:xfrm>
          <a:prstGeom prst="wedgeRectCallout">
            <a:avLst>
              <a:gd name="adj1" fmla="val -52569"/>
              <a:gd name="adj2" fmla="val -139428"/>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schemeClr val="accent1"/>
                </a:solidFill>
                <a:latin typeface="Times New Roman" panose="02020603050405020304" pitchFamily="18" charset="0"/>
                <a:ea typeface="微软雅黑" panose="020B0503020204020204" pitchFamily="34" charset="-122"/>
              </a:rPr>
              <a:t>直接测量速度</a:t>
            </a:r>
          </a:p>
        </p:txBody>
      </p:sp>
    </p:spTree>
    <p:extLst>
      <p:ext uri="{BB962C8B-B14F-4D97-AF65-F5344CB8AC3E}">
        <p14:creationId xmlns:p14="http://schemas.microsoft.com/office/powerpoint/2010/main" val="25182065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06008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77711"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霍尔式传感器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矩形 7"/>
          <p:cNvSpPr/>
          <p:nvPr/>
        </p:nvSpPr>
        <p:spPr>
          <a:xfrm>
            <a:off x="228537" y="1092416"/>
            <a:ext cx="8676531" cy="1823576"/>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霍尔元件是利用</a:t>
            </a:r>
            <a:r>
              <a:rPr lang="zh-CN" altLang="en-US" b="1" dirty="0">
                <a:solidFill>
                  <a:schemeClr val="accent1"/>
                </a:solidFill>
                <a:latin typeface="Times New Roman" panose="02020603050405020304" pitchFamily="18" charset="0"/>
                <a:ea typeface="微软雅黑" panose="020B0503020204020204" pitchFamily="34" charset="-122"/>
              </a:rPr>
              <a:t>霍尔</a:t>
            </a:r>
            <a:r>
              <a:rPr lang="zh-CN" altLang="en-US" b="1" dirty="0">
                <a:solidFill>
                  <a:prstClr val="black"/>
                </a:solidFill>
                <a:latin typeface="Times New Roman" panose="02020603050405020304" pitchFamily="18" charset="0"/>
                <a:ea typeface="微软雅黑" panose="020B0503020204020204" pitchFamily="34" charset="-122"/>
              </a:rPr>
              <a:t>效应制成的</a:t>
            </a:r>
            <a:r>
              <a:rPr lang="zh-CN" altLang="en-US" b="1" dirty="0">
                <a:solidFill>
                  <a:schemeClr val="accent1"/>
                </a:solidFill>
                <a:latin typeface="Times New Roman" panose="02020603050405020304" pitchFamily="18" charset="0"/>
                <a:ea typeface="微软雅黑" panose="020B0503020204020204" pitchFamily="34" charset="-122"/>
              </a:rPr>
              <a:t>磁</a:t>
            </a:r>
            <a:r>
              <a:rPr lang="zh-CN" altLang="en-US" b="1" dirty="0">
                <a:solidFill>
                  <a:prstClr val="black"/>
                </a:solidFill>
                <a:latin typeface="Times New Roman" panose="02020603050405020304" pitchFamily="18" charset="0"/>
                <a:ea typeface="微软雅黑" panose="020B0503020204020204" pitchFamily="34" charset="-122"/>
              </a:rPr>
              <a:t>传感器；</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这种器件以</a:t>
            </a:r>
            <a:r>
              <a:rPr lang="zh-CN" altLang="en-US" b="1" dirty="0">
                <a:solidFill>
                  <a:schemeClr val="accent1"/>
                </a:solidFill>
                <a:latin typeface="Times New Roman" panose="02020603050405020304" pitchFamily="18" charset="0"/>
                <a:ea typeface="微软雅黑" panose="020B0503020204020204" pitchFamily="34" charset="-122"/>
              </a:rPr>
              <a:t>霍尔效应</a:t>
            </a:r>
            <a:r>
              <a:rPr lang="zh-CN" altLang="en-US" b="1" dirty="0">
                <a:solidFill>
                  <a:prstClr val="black"/>
                </a:solidFill>
                <a:latin typeface="Times New Roman" panose="02020603050405020304" pitchFamily="18" charset="0"/>
                <a:ea typeface="微软雅黑" panose="020B0503020204020204" pitchFamily="34" charset="-122"/>
              </a:rPr>
              <a:t>为工作基础，可以检测</a:t>
            </a:r>
            <a:r>
              <a:rPr lang="zh-CN" altLang="en-US" b="1" dirty="0">
                <a:solidFill>
                  <a:srgbClr val="FF0000"/>
                </a:solidFill>
                <a:latin typeface="Times New Roman" panose="02020603050405020304" pitchFamily="18" charset="0"/>
                <a:ea typeface="微软雅黑" panose="020B0503020204020204" pitchFamily="34" charset="-122"/>
              </a:rPr>
              <a:t>磁场及其变化</a:t>
            </a:r>
            <a:r>
              <a:rPr lang="zh-CN" altLang="en-US" b="1" dirty="0">
                <a:solidFill>
                  <a:prstClr val="black"/>
                </a:solidFill>
                <a:latin typeface="Times New Roman" panose="02020603050405020304" pitchFamily="18" charset="0"/>
                <a:ea typeface="微软雅黑" panose="020B0503020204020204" pitchFamily="34" charset="-122"/>
              </a:rPr>
              <a:t>，被广泛应用在各种与</a:t>
            </a:r>
            <a:r>
              <a:rPr lang="zh-CN" altLang="en-US" b="1" dirty="0">
                <a:solidFill>
                  <a:schemeClr val="accent1"/>
                </a:solidFill>
                <a:latin typeface="Times New Roman" panose="02020603050405020304" pitchFamily="18" charset="0"/>
                <a:ea typeface="微软雅黑" panose="020B0503020204020204" pitchFamily="34" charset="-122"/>
              </a:rPr>
              <a:t>磁场</a:t>
            </a:r>
            <a:r>
              <a:rPr lang="zh-CN" altLang="en-US" b="1" dirty="0">
                <a:solidFill>
                  <a:prstClr val="black"/>
                </a:solidFill>
                <a:latin typeface="Times New Roman" panose="02020603050405020304" pitchFamily="18" charset="0"/>
                <a:ea typeface="微软雅黑" panose="020B0503020204020204" pitchFamily="34" charset="-122"/>
              </a:rPr>
              <a:t>有关的场合中；</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霍尔器件具有许多优点，比如结构牢固、体积小、重量轻、寿命长、安装方便、功耗低、频率高、耐振动，不怕灰尘、油污、水汽及盐雾等的污染或腐蚀。</a:t>
            </a:r>
          </a:p>
        </p:txBody>
      </p:sp>
    </p:spTree>
    <p:extLst>
      <p:ext uri="{BB962C8B-B14F-4D97-AF65-F5344CB8AC3E}">
        <p14:creationId xmlns:p14="http://schemas.microsoft.com/office/powerpoint/2010/main" val="31862528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06008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77711"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霍尔式传感器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234498" y="1933401"/>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endParaRPr>
          </a:p>
        </p:txBody>
      </p:sp>
      <p:sp>
        <p:nvSpPr>
          <p:cNvPr id="10" name="矩形 9"/>
          <p:cNvSpPr/>
          <p:nvPr/>
        </p:nvSpPr>
        <p:spPr>
          <a:xfrm>
            <a:off x="890585" y="1338322"/>
            <a:ext cx="1413163"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霍尔效应</a:t>
            </a:r>
          </a:p>
        </p:txBody>
      </p:sp>
      <p:sp>
        <p:nvSpPr>
          <p:cNvPr id="11" name="七角星 10"/>
          <p:cNvSpPr/>
          <p:nvPr/>
        </p:nvSpPr>
        <p:spPr>
          <a:xfrm>
            <a:off x="386529"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719572" y="2344059"/>
            <a:ext cx="3457575" cy="2162175"/>
          </a:xfrm>
          <a:prstGeom prst="rect">
            <a:avLst/>
          </a:prstGeom>
        </p:spPr>
      </p:pic>
      <p:sp>
        <p:nvSpPr>
          <p:cNvPr id="7" name="矩形 6"/>
          <p:cNvSpPr/>
          <p:nvPr/>
        </p:nvSpPr>
        <p:spPr>
          <a:xfrm>
            <a:off x="4577898" y="2130059"/>
            <a:ext cx="4343400" cy="2529923"/>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霍尔效应是物质在磁场中表现的一种特性，由运动电荷在磁场中受到洛伦兹力的影响产生</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简单来说，当电流通过放置在磁场中的导体或半导体时，会在电流和磁场方向垂直的地方产生一个电动势；</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这种现象称霍尔效应，而产生的电动势被称为霍尔电动势。</a:t>
            </a:r>
          </a:p>
        </p:txBody>
      </p:sp>
    </p:spTree>
    <p:extLst>
      <p:ext uri="{BB962C8B-B14F-4D97-AF65-F5344CB8AC3E}">
        <p14:creationId xmlns:p14="http://schemas.microsoft.com/office/powerpoint/2010/main" val="4124212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06008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77711"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霍尔式传感器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234498" y="1933401"/>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在电场的作用下，电流使金属中的自由电子或半导体中的载流子（电子）做定向运动，此时每个电子所受洛伦兹力为：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半导体薄板外侧面积累正电荷，从而形成了附加内电场，其电场强度为：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endParaRPr>
          </a:p>
        </p:txBody>
      </p:sp>
      <p:sp>
        <p:nvSpPr>
          <p:cNvPr id="10" name="矩形 9"/>
          <p:cNvSpPr/>
          <p:nvPr/>
        </p:nvSpPr>
        <p:spPr>
          <a:xfrm>
            <a:off x="890585" y="1338322"/>
            <a:ext cx="1413163"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霍尔效应</a:t>
            </a:r>
          </a:p>
        </p:txBody>
      </p:sp>
      <p:sp>
        <p:nvSpPr>
          <p:cNvPr id="11" name="七角星 10"/>
          <p:cNvSpPr/>
          <p:nvPr/>
        </p:nvSpPr>
        <p:spPr>
          <a:xfrm>
            <a:off x="386529"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p:cNvSpPr/>
              <p:nvPr/>
            </p:nvSpPr>
            <p:spPr>
              <a:xfrm>
                <a:off x="3959932" y="3158414"/>
                <a:ext cx="12041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chemeClr val="accent1"/>
                              </a:solidFill>
                              <a:latin typeface="Cambria Math" panose="02040503050406030204" pitchFamily="18" charset="0"/>
                            </a:rPr>
                          </m:ctrlPr>
                        </m:sSubPr>
                        <m:e>
                          <m:r>
                            <a:rPr lang="zh-CN" altLang="en-US" b="1" i="1">
                              <a:solidFill>
                                <a:schemeClr val="accent1"/>
                              </a:solidFill>
                              <a:latin typeface="Cambria Math" panose="02040503050406030204" pitchFamily="18" charset="0"/>
                            </a:rPr>
                            <m:t>𝒇</m:t>
                          </m:r>
                        </m:e>
                        <m:sub>
                          <m:r>
                            <a:rPr lang="zh-CN" altLang="en-US" b="1" i="1">
                              <a:solidFill>
                                <a:schemeClr val="accent1"/>
                              </a:solidFill>
                              <a:latin typeface="Cambria Math" panose="02040503050406030204" pitchFamily="18" charset="0"/>
                            </a:rPr>
                            <m:t>𝑳</m:t>
                          </m:r>
                        </m:sub>
                      </m:sSub>
                      <m:r>
                        <a:rPr lang="zh-CN" altLang="en-US" b="1" i="0">
                          <a:solidFill>
                            <a:schemeClr val="accent1"/>
                          </a:solidFill>
                          <a:latin typeface="Cambria Math" panose="02040503050406030204" pitchFamily="18" charset="0"/>
                        </a:rPr>
                        <m:t>=</m:t>
                      </m:r>
                      <m:r>
                        <a:rPr lang="zh-CN" altLang="en-US" b="1" i="1">
                          <a:solidFill>
                            <a:schemeClr val="accent1"/>
                          </a:solidFill>
                          <a:latin typeface="Cambria Math" panose="02040503050406030204" pitchFamily="18" charset="0"/>
                        </a:rPr>
                        <m:t>𝒆𝑩𝒗</m:t>
                      </m:r>
                    </m:oMath>
                  </m:oMathPara>
                </a14:m>
                <a:endParaRPr lang="zh-CN" altLang="en-US" b="1" dirty="0">
                  <a:solidFill>
                    <a:schemeClr val="accent1"/>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3959932" y="3158414"/>
                <a:ext cx="1204112" cy="369332"/>
              </a:xfrm>
              <a:prstGeom prst="rect">
                <a:avLst/>
              </a:prstGeom>
              <a:blipFill>
                <a:blip r:embed="rId3"/>
                <a:stretch>
                  <a:fillRect b="-13115"/>
                </a:stretch>
              </a:blipFill>
            </p:spPr>
            <p:txBody>
              <a:bodyPr/>
              <a:lstStyle/>
              <a:p>
                <a:r>
                  <a:rPr lang="zh-CN" altLang="en-US">
                    <a:noFill/>
                  </a:rPr>
                  <a:t> </a:t>
                </a:r>
              </a:p>
            </p:txBody>
          </p:sp>
        </mc:Fallback>
      </mc:AlternateContent>
      <p:sp>
        <p:nvSpPr>
          <p:cNvPr id="15" name="Rectangular Callout 7"/>
          <p:cNvSpPr/>
          <p:nvPr/>
        </p:nvSpPr>
        <p:spPr bwMode="auto">
          <a:xfrm>
            <a:off x="3646145" y="2981400"/>
            <a:ext cx="900100" cy="254055"/>
          </a:xfrm>
          <a:prstGeom prst="wedgeRectCallout">
            <a:avLst>
              <a:gd name="adj1" fmla="val 62532"/>
              <a:gd name="adj2" fmla="val 56366"/>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电子电荷</a:t>
            </a:r>
          </a:p>
        </p:txBody>
      </p:sp>
      <p:sp>
        <p:nvSpPr>
          <p:cNvPr id="16" name="Rectangular Callout 7"/>
          <p:cNvSpPr/>
          <p:nvPr/>
        </p:nvSpPr>
        <p:spPr bwMode="auto">
          <a:xfrm>
            <a:off x="4713994" y="2571750"/>
            <a:ext cx="902122" cy="498157"/>
          </a:xfrm>
          <a:prstGeom prst="wedgeRectCallout">
            <a:avLst>
              <a:gd name="adj1" fmla="val -37506"/>
              <a:gd name="adj2" fmla="val 77384"/>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磁场的磁感应强度</a:t>
            </a:r>
          </a:p>
        </p:txBody>
      </p:sp>
      <p:sp>
        <p:nvSpPr>
          <p:cNvPr id="17" name="Rectangular Callout 7"/>
          <p:cNvSpPr/>
          <p:nvPr/>
        </p:nvSpPr>
        <p:spPr bwMode="auto">
          <a:xfrm>
            <a:off x="5205495" y="3137601"/>
            <a:ext cx="902122" cy="498157"/>
          </a:xfrm>
          <a:prstGeom prst="wedgeRectCallout">
            <a:avLst>
              <a:gd name="adj1" fmla="val -64587"/>
              <a:gd name="adj2" fmla="val -5287"/>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电子运动平均速度</a:t>
            </a:r>
          </a:p>
        </p:txBody>
      </p:sp>
      <mc:AlternateContent xmlns:mc="http://schemas.openxmlformats.org/markup-compatibility/2006" xmlns:a14="http://schemas.microsoft.com/office/drawing/2010/main">
        <mc:Choice Requires="a14">
          <p:sp>
            <p:nvSpPr>
              <p:cNvPr id="12" name="矩形 11"/>
              <p:cNvSpPr/>
              <p:nvPr/>
            </p:nvSpPr>
            <p:spPr>
              <a:xfrm>
                <a:off x="4031940" y="4058807"/>
                <a:ext cx="1123897" cy="610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𝑬</m:t>
                          </m:r>
                        </m:e>
                        <m:sub>
                          <m:r>
                            <a:rPr lang="zh-CN" altLang="en-US" b="1" i="0">
                              <a:latin typeface="Cambria Math" panose="02040503050406030204" pitchFamily="18" charset="0"/>
                            </a:rPr>
                            <m:t>𝐇</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𝐇</m:t>
                              </m:r>
                            </m:sub>
                          </m:sSub>
                        </m:num>
                        <m:den>
                          <m:r>
                            <a:rPr lang="zh-CN" altLang="en-US" b="1" i="1">
                              <a:latin typeface="Cambria Math" panose="02040503050406030204" pitchFamily="18" charset="0"/>
                            </a:rPr>
                            <m:t>𝒃</m:t>
                          </m:r>
                        </m:den>
                      </m:f>
                    </m:oMath>
                  </m:oMathPara>
                </a14:m>
                <a:endParaRPr lang="zh-CN" altLang="en-US" b="1" dirty="0"/>
              </a:p>
            </p:txBody>
          </p:sp>
        </mc:Choice>
        <mc:Fallback xmlns="">
          <p:sp>
            <p:nvSpPr>
              <p:cNvPr id="12" name="矩形 11"/>
              <p:cNvSpPr>
                <a:spLocks noRot="1" noChangeAspect="1" noMove="1" noResize="1" noEditPoints="1" noAdjustHandles="1" noChangeArrowheads="1" noChangeShapeType="1" noTextEdit="1"/>
              </p:cNvSpPr>
              <p:nvPr/>
            </p:nvSpPr>
            <p:spPr>
              <a:xfrm>
                <a:off x="4031940" y="4058807"/>
                <a:ext cx="1123897" cy="610873"/>
              </a:xfrm>
              <a:prstGeom prst="rect">
                <a:avLst/>
              </a:prstGeom>
              <a:blipFill>
                <a:blip r:embed="rId4"/>
                <a:stretch>
                  <a:fillRect/>
                </a:stretch>
              </a:blipFill>
            </p:spPr>
            <p:txBody>
              <a:bodyPr/>
              <a:lstStyle/>
              <a:p>
                <a:r>
                  <a:rPr lang="zh-CN" altLang="en-US">
                    <a:noFill/>
                  </a:rPr>
                  <a:t> </a:t>
                </a:r>
              </a:p>
            </p:txBody>
          </p:sp>
        </mc:Fallback>
      </mc:AlternateContent>
      <p:sp>
        <p:nvSpPr>
          <p:cNvPr id="18" name="Rectangular Callout 7"/>
          <p:cNvSpPr/>
          <p:nvPr/>
        </p:nvSpPr>
        <p:spPr bwMode="auto">
          <a:xfrm>
            <a:off x="5302286" y="4082335"/>
            <a:ext cx="720080" cy="498157"/>
          </a:xfrm>
          <a:prstGeom prst="wedgeRectCallout">
            <a:avLst>
              <a:gd name="adj1" fmla="val -78219"/>
              <a:gd name="adj2" fmla="val -22101"/>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霍尔电动势</a:t>
            </a:r>
          </a:p>
        </p:txBody>
      </p:sp>
    </p:spTree>
    <p:extLst>
      <p:ext uri="{BB962C8B-B14F-4D97-AF65-F5344CB8AC3E}">
        <p14:creationId xmlns:p14="http://schemas.microsoft.com/office/powerpoint/2010/main" val="25460364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06008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77711"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霍尔式传感器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9" name="矩形 8"/>
              <p:cNvSpPr/>
              <p:nvPr/>
            </p:nvSpPr>
            <p:spPr>
              <a:xfrm>
                <a:off x="234498" y="1707654"/>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电荷除了受洛伦兹力作用外，还受到霍尔电场力的作用，此力阻止电荷继续积累，当电子所受洛伦兹力与霍尔电场力大小相等方向相反时：</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电荷不再向两侧面积累，达到平衡状态；</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若金属导电板单位体积内电子数为</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𝒏</m:t>
                    </m:r>
                  </m:oMath>
                </a14:m>
                <a:r>
                  <a:rPr lang="zh-CN" altLang="zh-CN" b="1" dirty="0">
                    <a:solidFill>
                      <a:prstClr val="black"/>
                    </a:solidFill>
                    <a:latin typeface="Times New Roman" panose="02020603050405020304" pitchFamily="18" charset="0"/>
                    <a:ea typeface="微软雅黑" panose="020B0503020204020204" pitchFamily="34" charset="-122"/>
                  </a:rPr>
                  <a:t>，电子定向运动平均速度为</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𝒗</m:t>
                    </m:r>
                  </m:oMath>
                </a14:m>
                <a:r>
                  <a:rPr lang="zh-CN" altLang="zh-CN" b="1" dirty="0">
                    <a:solidFill>
                      <a:prstClr val="black"/>
                    </a:solidFill>
                    <a:latin typeface="Times New Roman" panose="02020603050405020304" pitchFamily="18" charset="0"/>
                    <a:ea typeface="微软雅黑" panose="020B0503020204020204" pitchFamily="34" charset="-122"/>
                  </a:rPr>
                  <a:t>，则激励电流</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𝑰</m:t>
                    </m:r>
                    <m:r>
                      <a:rPr lang="en-US" altLang="zh-CN" b="1">
                        <a:solidFill>
                          <a:prstClr val="black"/>
                        </a:solidFill>
                        <a:latin typeface="Cambria Math" panose="02040503050406030204" pitchFamily="18" charset="0"/>
                        <a:ea typeface="微软雅黑" panose="020B0503020204020204" pitchFamily="34" charset="-122"/>
                      </a:rPr>
                      <m:t>=</m:t>
                    </m:r>
                    <m:r>
                      <a:rPr lang="en-US" altLang="zh-CN" b="1" i="1">
                        <a:solidFill>
                          <a:prstClr val="black"/>
                        </a:solidFill>
                        <a:latin typeface="Cambria Math" panose="02040503050406030204" pitchFamily="18" charset="0"/>
                        <a:ea typeface="微软雅黑" panose="020B0503020204020204" pitchFamily="34" charset="-122"/>
                      </a:rPr>
                      <m:t>𝒏𝒆𝒗𝒃𝒅</m:t>
                    </m:r>
                  </m:oMath>
                </a14:m>
                <a:r>
                  <a:rPr lang="zh-CN" altLang="zh-CN" b="1" dirty="0">
                    <a:solidFill>
                      <a:prstClr val="black"/>
                    </a:solidFill>
                    <a:latin typeface="Times New Roman" panose="02020603050405020304" pitchFamily="18" charset="0"/>
                    <a:ea typeface="微软雅黑" panose="020B0503020204020204" pitchFamily="34" charset="-122"/>
                  </a:rPr>
                  <a:t>，即：</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234498" y="1707654"/>
                <a:ext cx="8686800" cy="3208571"/>
              </a:xfrm>
              <a:prstGeom prst="rect">
                <a:avLst/>
              </a:prstGeom>
              <a:blipFill>
                <a:blip r:embed="rId3"/>
                <a:stretch>
                  <a:fillRect l="-280" r="-560"/>
                </a:stretch>
              </a:blipFill>
            </p:spPr>
            <p:txBody>
              <a:bodyPr/>
              <a:lstStyle/>
              <a:p>
                <a:r>
                  <a:rPr lang="zh-CN" altLang="en-US">
                    <a:noFill/>
                  </a:rPr>
                  <a:t> </a:t>
                </a:r>
              </a:p>
            </p:txBody>
          </p:sp>
        </mc:Fallback>
      </mc:AlternateContent>
      <p:sp>
        <p:nvSpPr>
          <p:cNvPr id="10" name="矩形 9"/>
          <p:cNvSpPr/>
          <p:nvPr/>
        </p:nvSpPr>
        <p:spPr>
          <a:xfrm>
            <a:off x="890585" y="1233797"/>
            <a:ext cx="1413163"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霍尔效应</a:t>
            </a:r>
          </a:p>
        </p:txBody>
      </p:sp>
      <p:sp>
        <p:nvSpPr>
          <p:cNvPr id="11" name="七角星 10"/>
          <p:cNvSpPr/>
          <p:nvPr/>
        </p:nvSpPr>
        <p:spPr>
          <a:xfrm>
            <a:off x="386529"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3887924" y="2516731"/>
                <a:ext cx="13900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𝒆</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𝑬</m:t>
                          </m:r>
                        </m:e>
                        <m:sub>
                          <m:r>
                            <a:rPr lang="zh-CN" altLang="en-US" b="1" i="1">
                              <a:latin typeface="Cambria Math" panose="02040503050406030204" pitchFamily="18" charset="0"/>
                            </a:rPr>
                            <m:t>𝑯</m:t>
                          </m:r>
                        </m:sub>
                      </m:sSub>
                      <m:r>
                        <a:rPr lang="zh-CN" altLang="en-US" b="1" i="0">
                          <a:latin typeface="Cambria Math" panose="02040503050406030204" pitchFamily="18" charset="0"/>
                        </a:rPr>
                        <m:t>=</m:t>
                      </m:r>
                      <m:r>
                        <a:rPr lang="zh-CN" altLang="en-US" b="1" i="1">
                          <a:latin typeface="Cambria Math" panose="02040503050406030204" pitchFamily="18" charset="0"/>
                        </a:rPr>
                        <m:t>𝒆𝑩𝒗</m:t>
                      </m:r>
                    </m:oMath>
                  </m:oMathPara>
                </a14:m>
                <a:endParaRPr lang="zh-CN" altLang="en-US" b="1" dirty="0"/>
              </a:p>
            </p:txBody>
          </p:sp>
        </mc:Choice>
        <mc:Fallback xmlns="">
          <p:sp>
            <p:nvSpPr>
              <p:cNvPr id="6" name="矩形 5"/>
              <p:cNvSpPr>
                <a:spLocks noRot="1" noChangeAspect="1" noMove="1" noResize="1" noEditPoints="1" noAdjustHandles="1" noChangeArrowheads="1" noChangeShapeType="1" noTextEdit="1"/>
              </p:cNvSpPr>
              <p:nvPr/>
            </p:nvSpPr>
            <p:spPr>
              <a:xfrm>
                <a:off x="3887924" y="2516731"/>
                <a:ext cx="1390060"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019394" y="3020787"/>
                <a:ext cx="11271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𝑬</m:t>
                          </m:r>
                        </m:e>
                        <m:sub>
                          <m:r>
                            <a:rPr lang="zh-CN" altLang="en-US" b="1" i="0">
                              <a:latin typeface="Cambria Math" panose="02040503050406030204" pitchFamily="18" charset="0"/>
                            </a:rPr>
                            <m:t>𝐇</m:t>
                          </m:r>
                        </m:sub>
                      </m:sSub>
                      <m:r>
                        <a:rPr lang="zh-CN" altLang="en-US" b="1" i="0">
                          <a:latin typeface="Cambria Math" panose="02040503050406030204" pitchFamily="18" charset="0"/>
                        </a:rPr>
                        <m:t>=</m:t>
                      </m:r>
                      <m:r>
                        <a:rPr lang="zh-CN" altLang="en-US" b="1" i="1">
                          <a:latin typeface="Cambria Math" panose="02040503050406030204" pitchFamily="18" charset="0"/>
                        </a:rPr>
                        <m:t>𝒗𝑩</m:t>
                      </m:r>
                    </m:oMath>
                  </m:oMathPara>
                </a14:m>
                <a:endParaRPr lang="zh-CN" altLang="en-US" b="1" dirty="0"/>
              </a:p>
            </p:txBody>
          </p:sp>
        </mc:Choice>
        <mc:Fallback xmlns="">
          <p:sp>
            <p:nvSpPr>
              <p:cNvPr id="7" name="矩形 6"/>
              <p:cNvSpPr>
                <a:spLocks noRot="1" noChangeAspect="1" noMove="1" noResize="1" noEditPoints="1" noAdjustHandles="1" noChangeArrowheads="1" noChangeShapeType="1" noTextEdit="1"/>
              </p:cNvSpPr>
              <p:nvPr/>
            </p:nvSpPr>
            <p:spPr>
              <a:xfrm>
                <a:off x="4019394" y="3020787"/>
                <a:ext cx="1127167"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959932" y="4193125"/>
                <a:ext cx="1241044" cy="610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𝒗</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𝑰</m:t>
                          </m:r>
                        </m:num>
                        <m:den>
                          <m:r>
                            <a:rPr lang="zh-CN" altLang="en-US" b="1" i="1">
                              <a:latin typeface="Cambria Math" panose="02040503050406030204" pitchFamily="18" charset="0"/>
                            </a:rPr>
                            <m:t>𝒏𝒆𝒃𝒅</m:t>
                          </m:r>
                        </m:den>
                      </m:f>
                    </m:oMath>
                  </m:oMathPara>
                </a14:m>
                <a:endParaRPr lang="zh-CN" altLang="en-US" b="1" dirty="0"/>
              </a:p>
            </p:txBody>
          </p:sp>
        </mc:Choice>
        <mc:Fallback xmlns="">
          <p:sp>
            <p:nvSpPr>
              <p:cNvPr id="19" name="矩形 18"/>
              <p:cNvSpPr>
                <a:spLocks noRot="1" noChangeAspect="1" noMove="1" noResize="1" noEditPoints="1" noAdjustHandles="1" noChangeArrowheads="1" noChangeShapeType="1" noTextEdit="1"/>
              </p:cNvSpPr>
              <p:nvPr/>
            </p:nvSpPr>
            <p:spPr>
              <a:xfrm>
                <a:off x="3959932" y="4193125"/>
                <a:ext cx="1241044" cy="610873"/>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130287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06008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77711"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霍尔式传感器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9" name="矩形 8"/>
              <p:cNvSpPr/>
              <p:nvPr/>
            </p:nvSpPr>
            <p:spPr>
              <a:xfrm>
                <a:off x="234498" y="1707654"/>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代入霍尔电场</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𝑬</m:t>
                        </m:r>
                      </m:e>
                      <m:sub>
                        <m:r>
                          <m:rPr>
                            <m:nor/>
                          </m:rPr>
                          <a:rPr lang="en-US" altLang="zh-CN" b="1"/>
                          <m:t>н</m:t>
                        </m:r>
                      </m:sub>
                    </m:sSub>
                  </m:oMath>
                </a14:m>
                <a:r>
                  <a:rPr lang="zh-CN" altLang="en-US" b="1" dirty="0">
                    <a:solidFill>
                      <a:prstClr val="black"/>
                    </a:solidFill>
                    <a:latin typeface="Times New Roman" panose="02020603050405020304" pitchFamily="18" charset="0"/>
                    <a:ea typeface="微软雅黑" panose="020B0503020204020204" pitchFamily="34" charset="-122"/>
                  </a:rPr>
                  <a:t>的公式得</a:t>
                </a:r>
                <a:r>
                  <a:rPr lang="en-US" altLang="zh-CN" b="1" dirty="0">
                    <a:solidFill>
                      <a:prstClr val="black"/>
                    </a:solidFill>
                    <a:latin typeface="Times New Roman" panose="02020603050405020304" pitchFamily="18" charset="0"/>
                    <a:ea typeface="微软雅黑" panose="020B0503020204020204" pitchFamily="34" charset="-122"/>
                  </a:rPr>
                  <a:t>:</a:t>
                </a:r>
              </a:p>
              <a:p>
                <a:pPr marL="285750" indent="-285750">
                  <a:lnSpc>
                    <a:spcPct val="125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进而求得霍尔电动势</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a:latin typeface="Cambria Math" panose="02040503050406030204" pitchFamily="18" charset="0"/>
                          </a:rPr>
                          <m:t>𝐇</m:t>
                        </m:r>
                      </m:sub>
                    </m:sSub>
                  </m:oMath>
                </a14:m>
                <a:r>
                  <a:rPr lang="zh-CN" altLang="en-US" b="1" dirty="0">
                    <a:solidFill>
                      <a:prstClr val="black"/>
                    </a:solidFill>
                    <a:latin typeface="Times New Roman" panose="02020603050405020304" pitchFamily="18" charset="0"/>
                    <a:ea typeface="微软雅黑" panose="020B0503020204020204" pitchFamily="34" charset="-122"/>
                  </a:rPr>
                  <a:t>的表达</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令霍尔常数</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𝑯</m:t>
                        </m:r>
                      </m:sub>
                    </m:sSub>
                    <m:r>
                      <a:rPr lang="en-US" altLang="zh-CN" b="1" i="1">
                        <a:latin typeface="Cambria Math" panose="02040503050406030204" pitchFamily="18" charset="0"/>
                      </a:rPr>
                      <m:t>=</m:t>
                    </m:r>
                    <m:r>
                      <a:rPr lang="en-US" altLang="zh-CN" b="1" i="1">
                        <a:latin typeface="Cambria Math" panose="02040503050406030204" pitchFamily="18" charset="0"/>
                      </a:rPr>
                      <m:t>𝟏</m:t>
                    </m:r>
                    <m:r>
                      <a:rPr lang="en-US" altLang="zh-CN" b="1">
                        <a:latin typeface="Cambria Math" panose="02040503050406030204" pitchFamily="18" charset="0"/>
                      </a:rPr>
                      <m:t>/</m:t>
                    </m:r>
                    <m:r>
                      <a:rPr lang="en-US" altLang="zh-CN" b="1" i="1">
                        <a:latin typeface="Cambria Math" panose="02040503050406030204" pitchFamily="18" charset="0"/>
                      </a:rPr>
                      <m:t>𝒏𝒆</m:t>
                    </m:r>
                  </m:oMath>
                </a14:m>
                <a:r>
                  <a:rPr lang="zh-CN" altLang="en-US" b="1" dirty="0">
                    <a:solidFill>
                      <a:prstClr val="black"/>
                    </a:solidFill>
                    <a:latin typeface="Times New Roman" panose="02020603050405020304" pitchFamily="18" charset="0"/>
                    <a:ea typeface="微软雅黑" panose="020B0503020204020204" pitchFamily="34" charset="-122"/>
                  </a:rPr>
                  <a:t>，则</a:t>
                </a:r>
                <a:r>
                  <a:rPr lang="en-US" altLang="zh-CN" b="1" dirty="0">
                    <a:solidFill>
                      <a:prstClr val="black"/>
                    </a:solidFill>
                    <a:latin typeface="Times New Roman" panose="02020603050405020304" pitchFamily="18" charset="0"/>
                    <a:ea typeface="微软雅黑" panose="020B0503020204020204" pitchFamily="34" charset="-122"/>
                  </a:rPr>
                  <a:t>:</a:t>
                </a: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234498" y="1707654"/>
                <a:ext cx="8686800" cy="3208571"/>
              </a:xfrm>
              <a:prstGeom prst="rect">
                <a:avLst/>
              </a:prstGeom>
              <a:blipFill>
                <a:blip r:embed="rId3"/>
                <a:stretch>
                  <a:fillRect l="-280"/>
                </a:stretch>
              </a:blipFill>
            </p:spPr>
            <p:txBody>
              <a:bodyPr/>
              <a:lstStyle/>
              <a:p>
                <a:r>
                  <a:rPr lang="zh-CN" altLang="en-US">
                    <a:noFill/>
                  </a:rPr>
                  <a:t> </a:t>
                </a:r>
              </a:p>
            </p:txBody>
          </p:sp>
        </mc:Fallback>
      </mc:AlternateContent>
      <p:sp>
        <p:nvSpPr>
          <p:cNvPr id="10" name="矩形 9"/>
          <p:cNvSpPr/>
          <p:nvPr/>
        </p:nvSpPr>
        <p:spPr>
          <a:xfrm>
            <a:off x="890585" y="1233797"/>
            <a:ext cx="1413163"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霍尔效应</a:t>
            </a:r>
          </a:p>
        </p:txBody>
      </p:sp>
      <p:sp>
        <p:nvSpPr>
          <p:cNvPr id="11" name="七角星 10"/>
          <p:cNvSpPr/>
          <p:nvPr/>
        </p:nvSpPr>
        <p:spPr>
          <a:xfrm>
            <a:off x="386529"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矩形 11"/>
              <p:cNvSpPr/>
              <p:nvPr/>
            </p:nvSpPr>
            <p:spPr>
              <a:xfrm>
                <a:off x="3919512" y="2176838"/>
                <a:ext cx="1340367" cy="610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𝑬</m:t>
                          </m:r>
                        </m:e>
                        <m:sub>
                          <m:r>
                            <m:rPr>
                              <m:nor/>
                            </m:rPr>
                            <a:rPr lang="zh-CN" altLang="en-US" b="1" i="1">
                              <a:latin typeface="Cambria Math" panose="02040503050406030204" pitchFamily="18" charset="0"/>
                            </a:rPr>
                            <m:t>н</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𝑰𝑩</m:t>
                          </m:r>
                        </m:num>
                        <m:den>
                          <m:r>
                            <a:rPr lang="zh-CN" altLang="en-US" b="1" i="1">
                              <a:latin typeface="Cambria Math" panose="02040503050406030204" pitchFamily="18" charset="0"/>
                            </a:rPr>
                            <m:t>𝒏</m:t>
                          </m:r>
                          <m:r>
                            <m:rPr>
                              <m:nor/>
                            </m:rPr>
                            <a:rPr lang="zh-CN" altLang="en-US" b="1" i="1">
                              <a:latin typeface="Cambria Math" panose="02040503050406030204" pitchFamily="18" charset="0"/>
                            </a:rPr>
                            <m:t>ebd</m:t>
                          </m:r>
                        </m:den>
                      </m:f>
                    </m:oMath>
                  </m:oMathPara>
                </a14:m>
                <a:endParaRPr lang="zh-CN" altLang="en-US" b="1" dirty="0"/>
              </a:p>
            </p:txBody>
          </p:sp>
        </mc:Choice>
        <mc:Fallback xmlns="">
          <p:sp>
            <p:nvSpPr>
              <p:cNvPr id="12" name="矩形 11"/>
              <p:cNvSpPr>
                <a:spLocks noRot="1" noChangeAspect="1" noMove="1" noResize="1" noEditPoints="1" noAdjustHandles="1" noChangeArrowheads="1" noChangeShapeType="1" noTextEdit="1"/>
              </p:cNvSpPr>
              <p:nvPr/>
            </p:nvSpPr>
            <p:spPr>
              <a:xfrm>
                <a:off x="3919512" y="2176838"/>
                <a:ext cx="1340367" cy="61087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3959932" y="3160207"/>
                <a:ext cx="1265025" cy="610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𝐇</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𝑰𝑩</m:t>
                          </m:r>
                        </m:num>
                        <m:den>
                          <m:r>
                            <a:rPr lang="zh-CN" altLang="en-US" b="1" i="1">
                              <a:latin typeface="Cambria Math" panose="02040503050406030204" pitchFamily="18" charset="0"/>
                            </a:rPr>
                            <m:t>𝒏𝒆𝒅</m:t>
                          </m:r>
                        </m:den>
                      </m:f>
                    </m:oMath>
                  </m:oMathPara>
                </a14:m>
                <a:endParaRPr lang="zh-CN" altLang="en-US" b="1" dirty="0"/>
              </a:p>
            </p:txBody>
          </p:sp>
        </mc:Choice>
        <mc:Fallback xmlns="">
          <p:sp>
            <p:nvSpPr>
              <p:cNvPr id="15" name="矩形 14"/>
              <p:cNvSpPr>
                <a:spLocks noRot="1" noChangeAspect="1" noMove="1" noResize="1" noEditPoints="1" noAdjustHandles="1" noChangeArrowheads="1" noChangeShapeType="1" noTextEdit="1"/>
              </p:cNvSpPr>
              <p:nvPr/>
            </p:nvSpPr>
            <p:spPr>
              <a:xfrm>
                <a:off x="3959932" y="3160207"/>
                <a:ext cx="1265025" cy="61087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3455876" y="4143576"/>
                <a:ext cx="2279598" cy="610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chemeClr val="accent1"/>
                              </a:solidFill>
                              <a:latin typeface="Cambria Math" panose="02040503050406030204" pitchFamily="18" charset="0"/>
                            </a:rPr>
                          </m:ctrlPr>
                        </m:sSubPr>
                        <m:e>
                          <m:r>
                            <a:rPr lang="zh-CN" altLang="en-US" b="1" i="1">
                              <a:solidFill>
                                <a:schemeClr val="accent1"/>
                              </a:solidFill>
                              <a:latin typeface="Cambria Math" panose="02040503050406030204" pitchFamily="18" charset="0"/>
                            </a:rPr>
                            <m:t>𝑼</m:t>
                          </m:r>
                        </m:e>
                        <m:sub>
                          <m:r>
                            <a:rPr lang="zh-CN" altLang="en-US" b="1" i="0">
                              <a:solidFill>
                                <a:schemeClr val="accent1"/>
                              </a:solidFill>
                              <a:latin typeface="Cambria Math" panose="02040503050406030204" pitchFamily="18" charset="0"/>
                            </a:rPr>
                            <m:t>𝐇</m:t>
                          </m:r>
                        </m:sub>
                      </m:sSub>
                      <m:r>
                        <a:rPr lang="zh-CN" altLang="en-US" b="1" i="0">
                          <a:solidFill>
                            <a:schemeClr val="accent1"/>
                          </a:solidFill>
                          <a:latin typeface="Cambria Math" panose="02040503050406030204" pitchFamily="18" charset="0"/>
                        </a:rPr>
                        <m:t>=</m:t>
                      </m:r>
                      <m:f>
                        <m:fPr>
                          <m:ctrlPr>
                            <a:rPr lang="zh-CN" altLang="en-US" b="1" i="1">
                              <a:solidFill>
                                <a:schemeClr val="accent1"/>
                              </a:solidFill>
                              <a:latin typeface="Cambria Math" panose="02040503050406030204" pitchFamily="18" charset="0"/>
                            </a:rPr>
                          </m:ctrlPr>
                        </m:fPr>
                        <m:num>
                          <m:sSub>
                            <m:sSubPr>
                              <m:ctrlPr>
                                <a:rPr lang="zh-CN" altLang="en-US" b="1" i="1">
                                  <a:solidFill>
                                    <a:schemeClr val="accent1"/>
                                  </a:solidFill>
                                  <a:latin typeface="Cambria Math" panose="02040503050406030204" pitchFamily="18" charset="0"/>
                                </a:rPr>
                              </m:ctrlPr>
                            </m:sSubPr>
                            <m:e>
                              <m:r>
                                <a:rPr lang="zh-CN" altLang="en-US" b="1" i="1">
                                  <a:solidFill>
                                    <a:schemeClr val="accent1"/>
                                  </a:solidFill>
                                  <a:latin typeface="Cambria Math" panose="02040503050406030204" pitchFamily="18" charset="0"/>
                                </a:rPr>
                                <m:t>𝑹</m:t>
                              </m:r>
                            </m:e>
                            <m:sub>
                              <m:r>
                                <a:rPr lang="zh-CN" altLang="en-US" b="1" i="0">
                                  <a:solidFill>
                                    <a:schemeClr val="accent1"/>
                                  </a:solidFill>
                                  <a:latin typeface="Cambria Math" panose="02040503050406030204" pitchFamily="18" charset="0"/>
                                </a:rPr>
                                <m:t>𝐇</m:t>
                              </m:r>
                            </m:sub>
                          </m:sSub>
                          <m:r>
                            <a:rPr lang="zh-CN" altLang="en-US" b="1" i="1">
                              <a:solidFill>
                                <a:schemeClr val="accent1"/>
                              </a:solidFill>
                              <a:latin typeface="Cambria Math" panose="02040503050406030204" pitchFamily="18" charset="0"/>
                            </a:rPr>
                            <m:t>𝑰𝑩</m:t>
                          </m:r>
                        </m:num>
                        <m:den>
                          <m:r>
                            <a:rPr lang="zh-CN" altLang="en-US" b="1" i="1">
                              <a:solidFill>
                                <a:schemeClr val="accent1"/>
                              </a:solidFill>
                              <a:latin typeface="Cambria Math" panose="02040503050406030204" pitchFamily="18" charset="0"/>
                            </a:rPr>
                            <m:t>𝒅</m:t>
                          </m:r>
                        </m:den>
                      </m:f>
                      <m:r>
                        <a:rPr lang="zh-CN" altLang="en-US" b="1" i="0">
                          <a:solidFill>
                            <a:schemeClr val="accent1"/>
                          </a:solidFill>
                          <a:latin typeface="Cambria Math" panose="02040503050406030204" pitchFamily="18" charset="0"/>
                        </a:rPr>
                        <m:t>=</m:t>
                      </m:r>
                      <m:sSub>
                        <m:sSubPr>
                          <m:ctrlPr>
                            <a:rPr lang="zh-CN" altLang="en-US" b="1" i="1">
                              <a:solidFill>
                                <a:schemeClr val="accent1"/>
                              </a:solidFill>
                              <a:latin typeface="Cambria Math" panose="02040503050406030204" pitchFamily="18" charset="0"/>
                            </a:rPr>
                          </m:ctrlPr>
                        </m:sSubPr>
                        <m:e>
                          <m:r>
                            <a:rPr lang="zh-CN" altLang="en-US" b="1" i="1">
                              <a:solidFill>
                                <a:schemeClr val="accent1"/>
                              </a:solidFill>
                              <a:latin typeface="Cambria Math" panose="02040503050406030204" pitchFamily="18" charset="0"/>
                            </a:rPr>
                            <m:t>𝑲</m:t>
                          </m:r>
                        </m:e>
                        <m:sub>
                          <m:r>
                            <a:rPr lang="zh-CN" altLang="en-US" b="1" i="0">
                              <a:solidFill>
                                <a:schemeClr val="accent1"/>
                              </a:solidFill>
                              <a:latin typeface="Cambria Math" panose="02040503050406030204" pitchFamily="18" charset="0"/>
                            </a:rPr>
                            <m:t>𝐇</m:t>
                          </m:r>
                        </m:sub>
                      </m:sSub>
                      <m:r>
                        <a:rPr lang="zh-CN" altLang="en-US" b="1" i="1">
                          <a:solidFill>
                            <a:schemeClr val="accent1"/>
                          </a:solidFill>
                          <a:latin typeface="Cambria Math" panose="02040503050406030204" pitchFamily="18" charset="0"/>
                        </a:rPr>
                        <m:t>𝑰𝑩</m:t>
                      </m:r>
                    </m:oMath>
                  </m:oMathPara>
                </a14:m>
                <a:endParaRPr lang="zh-CN" altLang="en-US" b="1" dirty="0">
                  <a:solidFill>
                    <a:schemeClr val="accent1"/>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3455876" y="4143576"/>
                <a:ext cx="2279598" cy="61087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Rectangular Callout 7"/>
              <p:cNvSpPr/>
              <p:nvPr/>
            </p:nvSpPr>
            <p:spPr bwMode="auto">
              <a:xfrm>
                <a:off x="5367682" y="3561206"/>
                <a:ext cx="1534752" cy="498157"/>
              </a:xfrm>
              <a:prstGeom prst="wedgeRectCallout">
                <a:avLst>
                  <a:gd name="adj1" fmla="val -55036"/>
                  <a:gd name="adj2" fmla="val 112413"/>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14:m>
                  <m:oMath xmlns:m="http://schemas.openxmlformats.org/officeDocument/2006/math">
                    <m:sSub>
                      <m:sSubPr>
                        <m:ctrlPr>
                          <a:rPr lang="zh-CN" altLang="zh-CN" sz="1400" b="1" i="1">
                            <a:solidFill>
                              <a:prstClr val="black"/>
                            </a:solidFill>
                            <a:latin typeface="Cambria Math" panose="02040503050406030204" pitchFamily="18" charset="0"/>
                            <a:ea typeface="微软雅黑" panose="020B0503020204020204" pitchFamily="34" charset="-122"/>
                          </a:rPr>
                        </m:ctrlPr>
                      </m:sSubPr>
                      <m:e>
                        <m:r>
                          <a:rPr lang="en-US" altLang="zh-CN" sz="1400" b="1" i="1">
                            <a:solidFill>
                              <a:prstClr val="black"/>
                            </a:solidFill>
                            <a:latin typeface="Cambria Math" panose="02040503050406030204" pitchFamily="18" charset="0"/>
                            <a:ea typeface="微软雅黑" panose="020B0503020204020204" pitchFamily="34" charset="-122"/>
                          </a:rPr>
                          <m:t>𝑲</m:t>
                        </m:r>
                      </m:e>
                      <m:sub>
                        <m:r>
                          <a:rPr lang="en-US" altLang="zh-CN" sz="1400" b="1" i="1">
                            <a:solidFill>
                              <a:prstClr val="black"/>
                            </a:solidFill>
                            <a:latin typeface="Cambria Math" panose="02040503050406030204" pitchFamily="18" charset="0"/>
                            <a:ea typeface="微软雅黑" panose="020B0503020204020204" pitchFamily="34" charset="-122"/>
                          </a:rPr>
                          <m:t>𝐇</m:t>
                        </m:r>
                      </m:sub>
                    </m:sSub>
                    <m:r>
                      <a:rPr lang="en-US" altLang="zh-CN" sz="1400" b="1">
                        <a:solidFill>
                          <a:prstClr val="black"/>
                        </a:solidFill>
                        <a:latin typeface="Cambria Math" panose="02040503050406030204" pitchFamily="18" charset="0"/>
                        <a:ea typeface="微软雅黑" panose="020B0503020204020204" pitchFamily="34" charset="-122"/>
                      </a:rPr>
                      <m:t>=</m:t>
                    </m:r>
                    <m:sSub>
                      <m:sSubPr>
                        <m:ctrlPr>
                          <a:rPr lang="zh-CN" altLang="zh-CN" sz="1400" b="1" i="1">
                            <a:solidFill>
                              <a:prstClr val="black"/>
                            </a:solidFill>
                            <a:latin typeface="Cambria Math" panose="02040503050406030204" pitchFamily="18" charset="0"/>
                            <a:ea typeface="微软雅黑" panose="020B0503020204020204" pitchFamily="34" charset="-122"/>
                          </a:rPr>
                        </m:ctrlPr>
                      </m:sSubPr>
                      <m:e>
                        <m:r>
                          <a:rPr lang="en-US" altLang="zh-CN" sz="1400" b="1" i="1">
                            <a:solidFill>
                              <a:prstClr val="black"/>
                            </a:solidFill>
                            <a:latin typeface="Cambria Math" panose="02040503050406030204" pitchFamily="18" charset="0"/>
                            <a:ea typeface="微软雅黑" panose="020B0503020204020204" pitchFamily="34" charset="-122"/>
                          </a:rPr>
                          <m:t>𝑹</m:t>
                        </m:r>
                      </m:e>
                      <m:sub>
                        <m:r>
                          <a:rPr lang="en-US" altLang="zh-CN" sz="1400" b="1" i="1">
                            <a:solidFill>
                              <a:prstClr val="black"/>
                            </a:solidFill>
                            <a:latin typeface="Cambria Math" panose="02040503050406030204" pitchFamily="18" charset="0"/>
                            <a:ea typeface="微软雅黑" panose="020B0503020204020204" pitchFamily="34" charset="-122"/>
                          </a:rPr>
                          <m:t>𝐇</m:t>
                        </m:r>
                      </m:sub>
                    </m:sSub>
                    <m:r>
                      <a:rPr lang="en-US" altLang="zh-CN" sz="1400" b="1">
                        <a:solidFill>
                          <a:prstClr val="black"/>
                        </a:solidFill>
                        <a:latin typeface="Cambria Math" panose="02040503050406030204" pitchFamily="18" charset="0"/>
                        <a:ea typeface="微软雅黑" panose="020B0503020204020204" pitchFamily="34" charset="-122"/>
                      </a:rPr>
                      <m:t>/</m:t>
                    </m:r>
                    <m:r>
                      <a:rPr lang="en-US" altLang="zh-CN" sz="1400" b="1" i="1">
                        <a:solidFill>
                          <a:prstClr val="black"/>
                        </a:solidFill>
                        <a:latin typeface="Cambria Math" panose="02040503050406030204" pitchFamily="18" charset="0"/>
                        <a:ea typeface="微软雅黑" panose="020B0503020204020204" pitchFamily="34" charset="-122"/>
                      </a:rPr>
                      <m:t>𝒅</m:t>
                    </m:r>
                  </m:oMath>
                </a14:m>
                <a:r>
                  <a:rPr lang="zh-CN" altLang="zh-CN" sz="1400" b="1" dirty="0">
                    <a:solidFill>
                      <a:prstClr val="black"/>
                    </a:solidFill>
                    <a:latin typeface="Times New Roman" panose="02020603050405020304" pitchFamily="18" charset="0"/>
                    <a:ea typeface="微软雅黑" panose="020B0503020204020204" pitchFamily="34" charset="-122"/>
                  </a:rPr>
                  <a:t>称为霍尔片的灵敏度</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8" name="Rectangular Callout 7"/>
              <p:cNvSpPr>
                <a:spLocks noRot="1" noChangeAspect="1" noMove="1" noResize="1" noEditPoints="1" noAdjustHandles="1" noChangeArrowheads="1" noChangeShapeType="1" noTextEdit="1"/>
              </p:cNvSpPr>
              <p:nvPr/>
            </p:nvSpPr>
            <p:spPr bwMode="auto">
              <a:xfrm>
                <a:off x="5367682" y="3561206"/>
                <a:ext cx="1534752" cy="498157"/>
              </a:xfrm>
              <a:prstGeom prst="wedgeRectCallout">
                <a:avLst>
                  <a:gd name="adj1" fmla="val -55036"/>
                  <a:gd name="adj2" fmla="val 112413"/>
                </a:avLst>
              </a:prstGeom>
              <a:blipFill>
                <a:blip r:embed="rId7"/>
                <a:stretch>
                  <a:fillRect/>
                </a:stretch>
              </a:blipFill>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5896454" y="4131371"/>
                <a:ext cx="3024844" cy="803297"/>
              </a:xfrm>
              <a:prstGeom prst="rect">
                <a:avLst/>
              </a:prstGeom>
            </p:spPr>
            <p:txBody>
              <a:bodyPr wrap="square">
                <a:spAutoFit/>
              </a:bodyPr>
              <a:lstStyle/>
              <a:p>
                <a:pPr algn="just">
                  <a:lnSpc>
                    <a:spcPct val="110000"/>
                  </a:lnSpc>
                  <a:buClr>
                    <a:schemeClr val="accent3">
                      <a:lumMod val="75000"/>
                    </a:schemeClr>
                  </a:buClr>
                </a:pPr>
                <a:r>
                  <a:rPr lang="zh-CN" altLang="en-US" sz="14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zh-CN" sz="1400" b="1" dirty="0">
                    <a:solidFill>
                      <a:prstClr val="black"/>
                    </a:solidFill>
                    <a:latin typeface="Times New Roman" panose="02020603050405020304" pitchFamily="18" charset="0"/>
                    <a:ea typeface="微软雅黑" panose="020B0503020204020204" pitchFamily="34" charset="-122"/>
                  </a:rPr>
                  <a:t>霍尔电势正比于激励电流和磁感</a:t>
                </a:r>
                <a:r>
                  <a:rPr lang="en-US" altLang="zh-CN" sz="1400" b="1" dirty="0">
                    <a:solidFill>
                      <a:prstClr val="black"/>
                    </a:solidFill>
                    <a:latin typeface="Times New Roman" panose="02020603050405020304" pitchFamily="18" charset="0"/>
                    <a:ea typeface="微软雅黑" panose="020B0503020204020204" pitchFamily="34" charset="-122"/>
                  </a:rPr>
                  <a:t>  </a:t>
                </a:r>
                <a:br>
                  <a:rPr lang="en-US" altLang="zh-CN" sz="1400" b="1" dirty="0">
                    <a:solidFill>
                      <a:prstClr val="black"/>
                    </a:solidFill>
                    <a:latin typeface="Times New Roman" panose="02020603050405020304" pitchFamily="18" charset="0"/>
                    <a:ea typeface="微软雅黑" panose="020B0503020204020204" pitchFamily="34" charset="-122"/>
                  </a:rPr>
                </a:br>
                <a:r>
                  <a:rPr lang="en-US" altLang="zh-CN" sz="1400" b="1" dirty="0">
                    <a:solidFill>
                      <a:prstClr val="black"/>
                    </a:solidFill>
                    <a:latin typeface="Times New Roman" panose="02020603050405020304" pitchFamily="18" charset="0"/>
                    <a:ea typeface="微软雅黑" panose="020B0503020204020204" pitchFamily="34" charset="-122"/>
                  </a:rPr>
                  <a:t>      </a:t>
                </a:r>
                <a:r>
                  <a:rPr lang="zh-CN" altLang="zh-CN" sz="1400" b="1" dirty="0">
                    <a:solidFill>
                      <a:prstClr val="black"/>
                    </a:solidFill>
                    <a:latin typeface="Times New Roman" panose="02020603050405020304" pitchFamily="18" charset="0"/>
                    <a:ea typeface="微软雅黑" panose="020B0503020204020204" pitchFamily="34" charset="-122"/>
                  </a:rPr>
                  <a:t>应强度，其灵敏度</a:t>
                </a:r>
                <a:r>
                  <a:rPr lang="zh-CN" altLang="zh-CN" sz="1400" b="1">
                    <a:solidFill>
                      <a:prstClr val="black"/>
                    </a:solidFill>
                    <a:latin typeface="Times New Roman" panose="02020603050405020304" pitchFamily="18" charset="0"/>
                    <a:ea typeface="微软雅黑" panose="020B0503020204020204" pitchFamily="34" charset="-122"/>
                  </a:rPr>
                  <a:t>与霍尔</a:t>
                </a:r>
                <a:r>
                  <a:rPr lang="zh-CN" altLang="en-US" sz="1400" b="1">
                    <a:solidFill>
                      <a:prstClr val="black"/>
                    </a:solidFill>
                    <a:latin typeface="Times New Roman" panose="02020603050405020304" pitchFamily="18" charset="0"/>
                    <a:ea typeface="微软雅黑" panose="020B0503020204020204" pitchFamily="34" charset="-122"/>
                  </a:rPr>
                  <a:t>常</a:t>
                </a:r>
                <a:r>
                  <a:rPr lang="zh-CN" altLang="zh-CN" sz="1400" b="1">
                    <a:solidFill>
                      <a:prstClr val="black"/>
                    </a:solidFill>
                    <a:latin typeface="Times New Roman" panose="02020603050405020304" pitchFamily="18" charset="0"/>
                    <a:ea typeface="微软雅黑" panose="020B0503020204020204" pitchFamily="34" charset="-122"/>
                  </a:rPr>
                  <a:t>数</a:t>
                </a:r>
                <a14:m>
                  <m:oMath xmlns:m="http://schemas.openxmlformats.org/officeDocument/2006/math">
                    <m:sSub>
                      <m:sSubPr>
                        <m:ctrlPr>
                          <a:rPr lang="zh-CN" altLang="zh-CN" sz="1400" b="1" i="1">
                            <a:solidFill>
                              <a:prstClr val="black"/>
                            </a:solidFill>
                            <a:latin typeface="Cambria Math" panose="02040503050406030204" pitchFamily="18" charset="0"/>
                            <a:ea typeface="微软雅黑" panose="020B0503020204020204" pitchFamily="34" charset="-122"/>
                          </a:rPr>
                        </m:ctrlPr>
                      </m:sSubPr>
                      <m:e>
                        <m:r>
                          <a:rPr lang="en-US" altLang="zh-CN" sz="1400" b="1">
                            <a:solidFill>
                              <a:prstClr val="black"/>
                            </a:solidFill>
                            <a:latin typeface="Cambria Math" panose="02040503050406030204" pitchFamily="18" charset="0"/>
                            <a:ea typeface="微软雅黑" panose="020B0503020204020204" pitchFamily="34" charset="-122"/>
                          </a:rPr>
                          <m:t>𝑅</m:t>
                        </m:r>
                      </m:e>
                      <m:sub>
                        <m:r>
                          <m:rPr>
                            <m:sty m:val="p"/>
                          </m:rPr>
                          <a:rPr lang="en-US" altLang="zh-CN" sz="1400" b="1">
                            <a:solidFill>
                              <a:prstClr val="black"/>
                            </a:solidFill>
                            <a:latin typeface="Cambria Math" panose="02040503050406030204" pitchFamily="18" charset="0"/>
                            <a:ea typeface="微软雅黑" panose="020B0503020204020204" pitchFamily="34" charset="-122"/>
                          </a:rPr>
                          <m:t>H</m:t>
                        </m:r>
                      </m:sub>
                    </m:sSub>
                  </m:oMath>
                </a14:m>
                <a:r>
                  <a:rPr lang="en-US" altLang="zh-CN" sz="1400" b="1" dirty="0">
                    <a:solidFill>
                      <a:prstClr val="black"/>
                    </a:solidFill>
                    <a:latin typeface="Times New Roman" panose="02020603050405020304" pitchFamily="18" charset="0"/>
                    <a:ea typeface="微软雅黑" panose="020B0503020204020204" pitchFamily="34" charset="-122"/>
                  </a:rPr>
                  <a:t>   </a:t>
                </a:r>
                <a:br>
                  <a:rPr lang="en-US" altLang="zh-CN" sz="1400" b="1" dirty="0">
                    <a:solidFill>
                      <a:prstClr val="black"/>
                    </a:solidFill>
                    <a:latin typeface="Times New Roman" panose="02020603050405020304" pitchFamily="18" charset="0"/>
                    <a:ea typeface="微软雅黑" panose="020B0503020204020204" pitchFamily="34" charset="-122"/>
                  </a:rPr>
                </a:br>
                <a:r>
                  <a:rPr lang="en-US" altLang="zh-CN" sz="1400" b="1" dirty="0">
                    <a:solidFill>
                      <a:prstClr val="black"/>
                    </a:solidFill>
                    <a:latin typeface="Times New Roman" panose="02020603050405020304" pitchFamily="18" charset="0"/>
                    <a:ea typeface="微软雅黑" panose="020B0503020204020204" pitchFamily="34" charset="-122"/>
                  </a:rPr>
                  <a:t>      </a:t>
                </a:r>
                <a:r>
                  <a:rPr lang="zh-CN" altLang="zh-CN" sz="1400" b="1" dirty="0">
                    <a:solidFill>
                      <a:prstClr val="black"/>
                    </a:solidFill>
                    <a:latin typeface="Times New Roman" panose="02020603050405020304" pitchFamily="18" charset="0"/>
                    <a:ea typeface="微软雅黑" panose="020B0503020204020204" pitchFamily="34" charset="-122"/>
                  </a:rPr>
                  <a:t>成正比而与霍尔片厚度</a:t>
                </a:r>
                <a14:m>
                  <m:oMath xmlns:m="http://schemas.openxmlformats.org/officeDocument/2006/math">
                    <m:r>
                      <a:rPr lang="en-US" altLang="zh-CN" sz="1400" b="1">
                        <a:solidFill>
                          <a:prstClr val="black"/>
                        </a:solidFill>
                        <a:latin typeface="Cambria Math" panose="02040503050406030204" pitchFamily="18" charset="0"/>
                        <a:ea typeface="微软雅黑" panose="020B0503020204020204" pitchFamily="34" charset="-122"/>
                      </a:rPr>
                      <m:t>𝑑</m:t>
                    </m:r>
                  </m:oMath>
                </a14:m>
                <a:r>
                  <a:rPr lang="zh-CN" altLang="zh-CN" sz="1400" b="1" dirty="0">
                    <a:solidFill>
                      <a:prstClr val="black"/>
                    </a:solidFill>
                    <a:latin typeface="Times New Roman" panose="02020603050405020304" pitchFamily="18" charset="0"/>
                    <a:ea typeface="微软雅黑" panose="020B0503020204020204" pitchFamily="34" charset="-122"/>
                  </a:rPr>
                  <a:t>成反比</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7" name="矩形 16"/>
              <p:cNvSpPr>
                <a:spLocks noRot="1" noChangeAspect="1" noMove="1" noResize="1" noEditPoints="1" noAdjustHandles="1" noChangeArrowheads="1" noChangeShapeType="1" noTextEdit="1"/>
              </p:cNvSpPr>
              <p:nvPr/>
            </p:nvSpPr>
            <p:spPr>
              <a:xfrm>
                <a:off x="5896454" y="4131371"/>
                <a:ext cx="3024844" cy="803297"/>
              </a:xfrm>
              <a:prstGeom prst="rect">
                <a:avLst/>
              </a:prstGeom>
              <a:blipFill>
                <a:blip r:embed="rId8"/>
                <a:stretch>
                  <a:fillRect l="-605" t="-763" r="-605" b="-53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187387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06008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77711"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霍尔式传感器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9" name="矩形 8"/>
              <p:cNvSpPr/>
              <p:nvPr/>
            </p:nvSpPr>
            <p:spPr>
              <a:xfrm>
                <a:off x="234498" y="1707654"/>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为了提高</a:t>
                </a:r>
                <a:r>
                  <a:rPr lang="zh-CN" altLang="en-US" b="1" dirty="0">
                    <a:solidFill>
                      <a:schemeClr val="accent1"/>
                    </a:solidFill>
                    <a:latin typeface="Times New Roman" panose="02020603050405020304" pitchFamily="18" charset="0"/>
                    <a:ea typeface="微软雅黑" panose="020B0503020204020204" pitchFamily="34" charset="-122"/>
                  </a:rPr>
                  <a:t>灵敏度</a:t>
                </a:r>
                <a:r>
                  <a:rPr lang="zh-CN" altLang="en-US" b="1" dirty="0">
                    <a:solidFill>
                      <a:prstClr val="black"/>
                    </a:solidFill>
                    <a:latin typeface="Times New Roman" panose="02020603050405020304" pitchFamily="18" charset="0"/>
                    <a:ea typeface="微软雅黑" panose="020B0503020204020204" pitchFamily="34" charset="-122"/>
                  </a:rPr>
                  <a:t>，霍尔元件常制成</a:t>
                </a:r>
                <a:r>
                  <a:rPr lang="zh-CN" altLang="en-US" b="1" dirty="0">
                    <a:solidFill>
                      <a:schemeClr val="accent1"/>
                    </a:solidFill>
                    <a:latin typeface="Times New Roman" panose="02020603050405020304" pitchFamily="18" charset="0"/>
                    <a:ea typeface="微软雅黑" panose="020B0503020204020204" pitchFamily="34" charset="-122"/>
                  </a:rPr>
                  <a:t>薄片</a:t>
                </a:r>
                <a:r>
                  <a:rPr lang="zh-CN" altLang="en-US" b="1" dirty="0">
                    <a:solidFill>
                      <a:prstClr val="black"/>
                    </a:solidFill>
                    <a:latin typeface="Times New Roman" panose="02020603050405020304" pitchFamily="18" charset="0"/>
                    <a:ea typeface="微软雅黑" panose="020B0503020204020204" pitchFamily="34" charset="-122"/>
                  </a:rPr>
                  <a:t>形状；</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如果磁场与薄片法线有夹角，那么：</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由于材料的电阻率</a:t>
                </a:r>
                <a14:m>
                  <m:oMath xmlns:m="http://schemas.openxmlformats.org/officeDocument/2006/math">
                    <m:r>
                      <a:rPr lang="en-US" altLang="zh-CN" b="1" i="1">
                        <a:latin typeface="Cambria Math" panose="02040503050406030204" pitchFamily="18" charset="0"/>
                      </a:rPr>
                      <m:t>𝝆</m:t>
                    </m:r>
                    <m:r>
                      <a:rPr lang="en-US" altLang="zh-CN" b="1" i="1">
                        <a:latin typeface="Cambria Math" panose="02040503050406030204" pitchFamily="18" charset="0"/>
                      </a:rPr>
                      <m:t>=</m:t>
                    </m:r>
                    <m:r>
                      <a:rPr lang="en-US" altLang="zh-CN" b="1" i="1">
                        <a:latin typeface="Cambria Math" panose="02040503050406030204" pitchFamily="18" charset="0"/>
                      </a:rPr>
                      <m:t>𝟏</m:t>
                    </m:r>
                    <m:r>
                      <a:rPr lang="en-US" altLang="zh-CN" b="1">
                        <a:latin typeface="Cambria Math" panose="02040503050406030204" pitchFamily="18" charset="0"/>
                      </a:rPr>
                      <m:t>/</m:t>
                    </m:r>
                    <m:r>
                      <a:rPr lang="en-US" altLang="zh-CN" b="1" i="1">
                        <a:latin typeface="Cambria Math" panose="02040503050406030204" pitchFamily="18" charset="0"/>
                      </a:rPr>
                      <m:t>𝒏𝒆</m:t>
                    </m:r>
                    <m:r>
                      <a:rPr lang="en-US" altLang="zh-CN" b="1" i="1">
                        <a:latin typeface="Cambria Math" panose="02040503050406030204" pitchFamily="18" charset="0"/>
                      </a:rPr>
                      <m:t>𝝁</m:t>
                    </m:r>
                  </m:oMath>
                </a14:m>
                <a:r>
                  <a:rPr lang="zh-CN" altLang="zh-CN" b="1" dirty="0">
                    <a:solidFill>
                      <a:prstClr val="black"/>
                    </a:solidFill>
                    <a:latin typeface="Times New Roman" panose="02020603050405020304" pitchFamily="18" charset="0"/>
                    <a:ea typeface="微软雅黑" panose="020B0503020204020204" pitchFamily="34" charset="-122"/>
                  </a:rPr>
                  <a:t>，因此，霍尔系数与载流体材料的电阻率</a:t>
                </a:r>
                <a14:m>
                  <m:oMath xmlns:m="http://schemas.openxmlformats.org/officeDocument/2006/math">
                    <m:r>
                      <a:rPr lang="en-US" altLang="zh-CN" b="1" i="1">
                        <a:latin typeface="Cambria Math" panose="02040503050406030204" pitchFamily="18" charset="0"/>
                      </a:rPr>
                      <m:t>𝝆</m:t>
                    </m:r>
                  </m:oMath>
                </a14:m>
                <a:r>
                  <a:rPr lang="zh-CN" altLang="zh-CN" b="1" dirty="0">
                    <a:solidFill>
                      <a:prstClr val="black"/>
                    </a:solidFill>
                    <a:latin typeface="Times New Roman" panose="02020603050405020304" pitchFamily="18" charset="0"/>
                    <a:ea typeface="微软雅黑" panose="020B0503020204020204" pitchFamily="34" charset="-122"/>
                  </a:rPr>
                  <a:t>和载流子迁移率</a:t>
                </a:r>
                <a14:m>
                  <m:oMath xmlns:m="http://schemas.openxmlformats.org/officeDocument/2006/math">
                    <m:r>
                      <a:rPr lang="en-US" altLang="zh-CN" b="1" i="1">
                        <a:latin typeface="Cambria Math" panose="02040503050406030204" pitchFamily="18" charset="0"/>
                      </a:rPr>
                      <m:t>𝝁</m:t>
                    </m:r>
                  </m:oMath>
                </a14:m>
                <a:r>
                  <a:rPr lang="zh-CN" altLang="zh-CN" b="1" dirty="0">
                    <a:solidFill>
                      <a:prstClr val="black"/>
                    </a:solidFill>
                    <a:latin typeface="Times New Roman" panose="02020603050405020304" pitchFamily="18" charset="0"/>
                    <a:ea typeface="微软雅黑" panose="020B0503020204020204" pitchFamily="34" charset="-122"/>
                  </a:rPr>
                  <a:t>的关系为：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一般金属材料载流子迁移率很高，但电阻率很小；而绝缘材料电阻率极高，但载流子迁移率极低。故只有</a:t>
                </a:r>
                <a:r>
                  <a:rPr lang="zh-CN" altLang="en-US" b="1" dirty="0">
                    <a:solidFill>
                      <a:schemeClr val="accent1"/>
                    </a:solidFill>
                    <a:latin typeface="Times New Roman" panose="02020603050405020304" pitchFamily="18" charset="0"/>
                    <a:ea typeface="微软雅黑" panose="020B0503020204020204" pitchFamily="34" charset="-122"/>
                  </a:rPr>
                  <a:t>半导体</a:t>
                </a:r>
                <a:r>
                  <a:rPr lang="zh-CN" altLang="en-US" b="1" dirty="0">
                    <a:solidFill>
                      <a:prstClr val="black"/>
                    </a:solidFill>
                    <a:latin typeface="Times New Roman" panose="02020603050405020304" pitchFamily="18" charset="0"/>
                    <a:ea typeface="微软雅黑" panose="020B0503020204020204" pitchFamily="34" charset="-122"/>
                  </a:rPr>
                  <a:t>材料适于制造霍尔片。</a:t>
                </a:r>
              </a:p>
            </p:txBody>
          </p:sp>
        </mc:Choice>
        <mc:Fallback xmlns="">
          <p:sp>
            <p:nvSpPr>
              <p:cNvPr id="9" name="矩形 8"/>
              <p:cNvSpPr>
                <a:spLocks noRot="1" noChangeAspect="1" noMove="1" noResize="1" noEditPoints="1" noAdjustHandles="1" noChangeArrowheads="1" noChangeShapeType="1" noTextEdit="1"/>
              </p:cNvSpPr>
              <p:nvPr/>
            </p:nvSpPr>
            <p:spPr>
              <a:xfrm>
                <a:off x="234498" y="1707654"/>
                <a:ext cx="8686800" cy="3208571"/>
              </a:xfrm>
              <a:prstGeom prst="rect">
                <a:avLst/>
              </a:prstGeom>
              <a:blipFill>
                <a:blip r:embed="rId3"/>
                <a:stretch>
                  <a:fillRect l="-280" b="-755"/>
                </a:stretch>
              </a:blipFill>
            </p:spPr>
            <p:txBody>
              <a:bodyPr/>
              <a:lstStyle/>
              <a:p>
                <a:r>
                  <a:rPr lang="zh-CN" altLang="en-US">
                    <a:noFill/>
                  </a:rPr>
                  <a:t> </a:t>
                </a:r>
              </a:p>
            </p:txBody>
          </p:sp>
        </mc:Fallback>
      </mc:AlternateContent>
      <p:sp>
        <p:nvSpPr>
          <p:cNvPr id="10" name="矩形 9"/>
          <p:cNvSpPr/>
          <p:nvPr/>
        </p:nvSpPr>
        <p:spPr>
          <a:xfrm>
            <a:off x="890585" y="1233797"/>
            <a:ext cx="1413163"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霍尔效应</a:t>
            </a:r>
          </a:p>
        </p:txBody>
      </p:sp>
      <p:sp>
        <p:nvSpPr>
          <p:cNvPr id="11" name="七角星 10"/>
          <p:cNvSpPr/>
          <p:nvPr/>
        </p:nvSpPr>
        <p:spPr>
          <a:xfrm>
            <a:off x="386529"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3585303" y="2541787"/>
                <a:ext cx="20055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𝐇</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𝑲</m:t>
                          </m:r>
                        </m:e>
                        <m:sub>
                          <m:r>
                            <a:rPr lang="zh-CN" altLang="en-US" b="1" i="0">
                              <a:latin typeface="Cambria Math" panose="02040503050406030204" pitchFamily="18" charset="0"/>
                            </a:rPr>
                            <m:t>𝐇</m:t>
                          </m:r>
                        </m:sub>
                      </m:sSub>
                      <m:r>
                        <a:rPr lang="zh-CN" altLang="en-US" b="1" i="1">
                          <a:latin typeface="Cambria Math" panose="02040503050406030204" pitchFamily="18" charset="0"/>
                        </a:rPr>
                        <m:t>𝑰𝑩</m:t>
                      </m:r>
                      <m:r>
                        <a:rPr lang="zh-CN" altLang="en-US" b="1" i="0">
                          <a:latin typeface="Cambria Math" panose="02040503050406030204" pitchFamily="18" charset="0"/>
                        </a:rPr>
                        <m:t>𝐜𝐨</m:t>
                      </m:r>
                      <m:func>
                        <m:funcPr>
                          <m:ctrlPr>
                            <a:rPr lang="zh-CN" altLang="en-US" b="1" i="1">
                              <a:latin typeface="Cambria Math" panose="02040503050406030204" pitchFamily="18" charset="0"/>
                            </a:rPr>
                          </m:ctrlPr>
                        </m:funcPr>
                        <m:fName>
                          <m:r>
                            <a:rPr lang="zh-CN" altLang="en-US" b="1" i="0">
                              <a:latin typeface="Cambria Math" panose="02040503050406030204" pitchFamily="18" charset="0"/>
                            </a:rPr>
                            <m:t>𝐬</m:t>
                          </m:r>
                        </m:fName>
                        <m:e>
                          <m:r>
                            <a:rPr lang="zh-CN" altLang="en-US" b="1" i="1">
                              <a:latin typeface="Cambria Math" panose="02040503050406030204" pitchFamily="18" charset="0"/>
                            </a:rPr>
                            <m:t>𝜶</m:t>
                          </m:r>
                        </m:e>
                      </m:func>
                    </m:oMath>
                  </m:oMathPara>
                </a14:m>
                <a:endParaRPr lang="zh-CN" altLang="en-US" b="1" dirty="0"/>
              </a:p>
            </p:txBody>
          </p:sp>
        </mc:Choice>
        <mc:Fallback xmlns="">
          <p:sp>
            <p:nvSpPr>
              <p:cNvPr id="6" name="矩形 5"/>
              <p:cNvSpPr>
                <a:spLocks noRot="1" noChangeAspect="1" noMove="1" noResize="1" noEditPoints="1" noAdjustHandles="1" noChangeArrowheads="1" noChangeShapeType="1" noTextEdit="1"/>
              </p:cNvSpPr>
              <p:nvPr/>
            </p:nvSpPr>
            <p:spPr>
              <a:xfrm>
                <a:off x="3585303" y="2541787"/>
                <a:ext cx="2005549"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026897" y="3703207"/>
                <a:ext cx="11223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𝐇</m:t>
                          </m:r>
                        </m:sub>
                      </m:sSub>
                      <m:r>
                        <a:rPr lang="zh-CN" altLang="en-US" b="1" i="0">
                          <a:latin typeface="Cambria Math" panose="02040503050406030204" pitchFamily="18" charset="0"/>
                        </a:rPr>
                        <m:t>=</m:t>
                      </m:r>
                      <m:r>
                        <a:rPr lang="zh-CN" altLang="en-US" b="1" i="1">
                          <a:latin typeface="Cambria Math" panose="02040503050406030204" pitchFamily="18" charset="0"/>
                        </a:rPr>
                        <m:t>𝝁𝝆</m:t>
                      </m:r>
                    </m:oMath>
                  </m:oMathPara>
                </a14:m>
                <a:endParaRPr lang="zh-CN" altLang="en-US" b="1" dirty="0"/>
              </a:p>
            </p:txBody>
          </p:sp>
        </mc:Choice>
        <mc:Fallback xmlns="">
          <p:sp>
            <p:nvSpPr>
              <p:cNvPr id="7" name="矩形 6"/>
              <p:cNvSpPr>
                <a:spLocks noRot="1" noChangeAspect="1" noMove="1" noResize="1" noEditPoints="1" noAdjustHandles="1" noChangeArrowheads="1" noChangeShapeType="1" noTextEdit="1"/>
              </p:cNvSpPr>
              <p:nvPr/>
            </p:nvSpPr>
            <p:spPr>
              <a:xfrm>
                <a:off x="4026897" y="3703207"/>
                <a:ext cx="1122359" cy="369332"/>
              </a:xfrm>
              <a:prstGeom prst="rect">
                <a:avLst/>
              </a:prstGeom>
              <a:blipFill>
                <a:blip r:embed="rId5"/>
                <a:stretch>
                  <a:fillRect b="-65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940133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06008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77711"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霍尔式传感器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9" name="矩形 8"/>
              <p:cNvSpPr/>
              <p:nvPr/>
            </p:nvSpPr>
            <p:spPr>
              <a:xfrm>
                <a:off x="234498" y="1707654"/>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为了提高</a:t>
                </a:r>
                <a:r>
                  <a:rPr lang="zh-CN" altLang="en-US" b="1" dirty="0">
                    <a:solidFill>
                      <a:schemeClr val="accent1"/>
                    </a:solidFill>
                    <a:latin typeface="Times New Roman" panose="02020603050405020304" pitchFamily="18" charset="0"/>
                    <a:ea typeface="微软雅黑" panose="020B0503020204020204" pitchFamily="34" charset="-122"/>
                  </a:rPr>
                  <a:t>灵敏度</a:t>
                </a:r>
                <a:r>
                  <a:rPr lang="zh-CN" altLang="en-US" b="1" dirty="0">
                    <a:solidFill>
                      <a:prstClr val="black"/>
                    </a:solidFill>
                    <a:latin typeface="Times New Roman" panose="02020603050405020304" pitchFamily="18" charset="0"/>
                    <a:ea typeface="微软雅黑" panose="020B0503020204020204" pitchFamily="34" charset="-122"/>
                  </a:rPr>
                  <a:t>，霍尔元件常制成</a:t>
                </a:r>
                <a:r>
                  <a:rPr lang="zh-CN" altLang="en-US" b="1" dirty="0">
                    <a:solidFill>
                      <a:schemeClr val="accent1"/>
                    </a:solidFill>
                    <a:latin typeface="Times New Roman" panose="02020603050405020304" pitchFamily="18" charset="0"/>
                    <a:ea typeface="微软雅黑" panose="020B0503020204020204" pitchFamily="34" charset="-122"/>
                  </a:rPr>
                  <a:t>薄片</a:t>
                </a:r>
                <a:r>
                  <a:rPr lang="zh-CN" altLang="en-US" b="1" dirty="0">
                    <a:solidFill>
                      <a:prstClr val="black"/>
                    </a:solidFill>
                    <a:latin typeface="Times New Roman" panose="02020603050405020304" pitchFamily="18" charset="0"/>
                    <a:ea typeface="微软雅黑" panose="020B0503020204020204" pitchFamily="34" charset="-122"/>
                  </a:rPr>
                  <a:t>形状；</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如果磁场与薄片法线有夹角，那么：</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由于材料的电阻率</a:t>
                </a:r>
                <a14:m>
                  <m:oMath xmlns:m="http://schemas.openxmlformats.org/officeDocument/2006/math">
                    <m:r>
                      <a:rPr lang="en-US" altLang="zh-CN" b="1" i="1">
                        <a:latin typeface="Cambria Math" panose="02040503050406030204" pitchFamily="18" charset="0"/>
                      </a:rPr>
                      <m:t>𝝆</m:t>
                    </m:r>
                    <m:r>
                      <a:rPr lang="en-US" altLang="zh-CN" b="1" i="1">
                        <a:latin typeface="Cambria Math" panose="02040503050406030204" pitchFamily="18" charset="0"/>
                      </a:rPr>
                      <m:t>=</m:t>
                    </m:r>
                    <m:r>
                      <a:rPr lang="en-US" altLang="zh-CN" b="1" i="1">
                        <a:latin typeface="Cambria Math" panose="02040503050406030204" pitchFamily="18" charset="0"/>
                      </a:rPr>
                      <m:t>𝟏</m:t>
                    </m:r>
                    <m:r>
                      <a:rPr lang="en-US" altLang="zh-CN" b="1">
                        <a:latin typeface="Cambria Math" panose="02040503050406030204" pitchFamily="18" charset="0"/>
                      </a:rPr>
                      <m:t>/</m:t>
                    </m:r>
                    <m:r>
                      <a:rPr lang="en-US" altLang="zh-CN" b="1" i="1">
                        <a:latin typeface="Cambria Math" panose="02040503050406030204" pitchFamily="18" charset="0"/>
                      </a:rPr>
                      <m:t>𝒏𝒆</m:t>
                    </m:r>
                    <m:r>
                      <a:rPr lang="en-US" altLang="zh-CN" b="1" i="1">
                        <a:latin typeface="Cambria Math" panose="02040503050406030204" pitchFamily="18" charset="0"/>
                      </a:rPr>
                      <m:t>𝝁</m:t>
                    </m:r>
                  </m:oMath>
                </a14:m>
                <a:r>
                  <a:rPr lang="zh-CN" altLang="zh-CN" b="1" dirty="0">
                    <a:solidFill>
                      <a:prstClr val="black"/>
                    </a:solidFill>
                    <a:latin typeface="Times New Roman" panose="02020603050405020304" pitchFamily="18" charset="0"/>
                    <a:ea typeface="微软雅黑" panose="020B0503020204020204" pitchFamily="34" charset="-122"/>
                  </a:rPr>
                  <a:t>，因此，霍尔系数与载流体材料的电阻率</a:t>
                </a:r>
                <a14:m>
                  <m:oMath xmlns:m="http://schemas.openxmlformats.org/officeDocument/2006/math">
                    <m:r>
                      <a:rPr lang="en-US" altLang="zh-CN" b="1" i="1">
                        <a:latin typeface="Cambria Math" panose="02040503050406030204" pitchFamily="18" charset="0"/>
                      </a:rPr>
                      <m:t>𝝆</m:t>
                    </m:r>
                  </m:oMath>
                </a14:m>
                <a:r>
                  <a:rPr lang="zh-CN" altLang="zh-CN" b="1" dirty="0">
                    <a:solidFill>
                      <a:prstClr val="black"/>
                    </a:solidFill>
                    <a:latin typeface="Times New Roman" panose="02020603050405020304" pitchFamily="18" charset="0"/>
                    <a:ea typeface="微软雅黑" panose="020B0503020204020204" pitchFamily="34" charset="-122"/>
                  </a:rPr>
                  <a:t>和载流子迁移率</a:t>
                </a:r>
                <a14:m>
                  <m:oMath xmlns:m="http://schemas.openxmlformats.org/officeDocument/2006/math">
                    <m:r>
                      <a:rPr lang="en-US" altLang="zh-CN" b="1" i="1">
                        <a:latin typeface="Cambria Math" panose="02040503050406030204" pitchFamily="18" charset="0"/>
                      </a:rPr>
                      <m:t>𝝁</m:t>
                    </m:r>
                  </m:oMath>
                </a14:m>
                <a:r>
                  <a:rPr lang="zh-CN" altLang="zh-CN" b="1" dirty="0">
                    <a:solidFill>
                      <a:prstClr val="black"/>
                    </a:solidFill>
                    <a:latin typeface="Times New Roman" panose="02020603050405020304" pitchFamily="18" charset="0"/>
                    <a:ea typeface="微软雅黑" panose="020B0503020204020204" pitchFamily="34" charset="-122"/>
                  </a:rPr>
                  <a:t>的关系为：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一般金属材料载流子迁移率很高，但电阻率很小；而绝缘材料电阻率极高，但载流子迁移率极低。故只有</a:t>
                </a:r>
                <a:r>
                  <a:rPr lang="zh-CN" altLang="en-US" b="1" dirty="0">
                    <a:solidFill>
                      <a:schemeClr val="accent1"/>
                    </a:solidFill>
                    <a:latin typeface="Times New Roman" panose="02020603050405020304" pitchFamily="18" charset="0"/>
                    <a:ea typeface="微软雅黑" panose="020B0503020204020204" pitchFamily="34" charset="-122"/>
                  </a:rPr>
                  <a:t>半导体</a:t>
                </a:r>
                <a:r>
                  <a:rPr lang="zh-CN" altLang="en-US" b="1" dirty="0">
                    <a:solidFill>
                      <a:prstClr val="black"/>
                    </a:solidFill>
                    <a:latin typeface="Times New Roman" panose="02020603050405020304" pitchFamily="18" charset="0"/>
                    <a:ea typeface="微软雅黑" panose="020B0503020204020204" pitchFamily="34" charset="-122"/>
                  </a:rPr>
                  <a:t>材料适于制造霍尔片。</a:t>
                </a:r>
              </a:p>
            </p:txBody>
          </p:sp>
        </mc:Choice>
        <mc:Fallback xmlns="">
          <p:sp>
            <p:nvSpPr>
              <p:cNvPr id="9" name="矩形 8"/>
              <p:cNvSpPr>
                <a:spLocks noRot="1" noChangeAspect="1" noMove="1" noResize="1" noEditPoints="1" noAdjustHandles="1" noChangeArrowheads="1" noChangeShapeType="1" noTextEdit="1"/>
              </p:cNvSpPr>
              <p:nvPr/>
            </p:nvSpPr>
            <p:spPr>
              <a:xfrm>
                <a:off x="234498" y="1707654"/>
                <a:ext cx="8686800" cy="3208571"/>
              </a:xfrm>
              <a:prstGeom prst="rect">
                <a:avLst/>
              </a:prstGeom>
              <a:blipFill>
                <a:blip r:embed="rId3"/>
                <a:stretch>
                  <a:fillRect l="-280" b="-755"/>
                </a:stretch>
              </a:blipFill>
            </p:spPr>
            <p:txBody>
              <a:bodyPr/>
              <a:lstStyle/>
              <a:p>
                <a:r>
                  <a:rPr lang="zh-CN" altLang="en-US">
                    <a:noFill/>
                  </a:rPr>
                  <a:t> </a:t>
                </a:r>
              </a:p>
            </p:txBody>
          </p:sp>
        </mc:Fallback>
      </mc:AlternateContent>
      <p:sp>
        <p:nvSpPr>
          <p:cNvPr id="10" name="矩形 9"/>
          <p:cNvSpPr/>
          <p:nvPr/>
        </p:nvSpPr>
        <p:spPr>
          <a:xfrm>
            <a:off x="890585" y="1233797"/>
            <a:ext cx="1413163"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霍尔效应</a:t>
            </a:r>
          </a:p>
        </p:txBody>
      </p:sp>
      <p:sp>
        <p:nvSpPr>
          <p:cNvPr id="11" name="七角星 10"/>
          <p:cNvSpPr/>
          <p:nvPr/>
        </p:nvSpPr>
        <p:spPr>
          <a:xfrm>
            <a:off x="386529"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3585303" y="2541787"/>
                <a:ext cx="20055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𝐇</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𝑲</m:t>
                          </m:r>
                        </m:e>
                        <m:sub>
                          <m:r>
                            <a:rPr lang="zh-CN" altLang="en-US" b="1" i="0">
                              <a:latin typeface="Cambria Math" panose="02040503050406030204" pitchFamily="18" charset="0"/>
                            </a:rPr>
                            <m:t>𝐇</m:t>
                          </m:r>
                        </m:sub>
                      </m:sSub>
                      <m:r>
                        <a:rPr lang="zh-CN" altLang="en-US" b="1" i="1">
                          <a:latin typeface="Cambria Math" panose="02040503050406030204" pitchFamily="18" charset="0"/>
                        </a:rPr>
                        <m:t>𝑰𝑩</m:t>
                      </m:r>
                      <m:r>
                        <a:rPr lang="zh-CN" altLang="en-US" b="1" i="0">
                          <a:latin typeface="Cambria Math" panose="02040503050406030204" pitchFamily="18" charset="0"/>
                        </a:rPr>
                        <m:t>𝐜𝐨</m:t>
                      </m:r>
                      <m:func>
                        <m:funcPr>
                          <m:ctrlPr>
                            <a:rPr lang="zh-CN" altLang="en-US" b="1" i="1">
                              <a:latin typeface="Cambria Math" panose="02040503050406030204" pitchFamily="18" charset="0"/>
                            </a:rPr>
                          </m:ctrlPr>
                        </m:funcPr>
                        <m:fName>
                          <m:r>
                            <a:rPr lang="zh-CN" altLang="en-US" b="1" i="0">
                              <a:latin typeface="Cambria Math" panose="02040503050406030204" pitchFamily="18" charset="0"/>
                            </a:rPr>
                            <m:t>𝐬</m:t>
                          </m:r>
                        </m:fName>
                        <m:e>
                          <m:r>
                            <a:rPr lang="zh-CN" altLang="en-US" b="1" i="1">
                              <a:latin typeface="Cambria Math" panose="02040503050406030204" pitchFamily="18" charset="0"/>
                            </a:rPr>
                            <m:t>𝜶</m:t>
                          </m:r>
                        </m:e>
                      </m:func>
                    </m:oMath>
                  </m:oMathPara>
                </a14:m>
                <a:endParaRPr lang="zh-CN" altLang="en-US" b="1" dirty="0"/>
              </a:p>
            </p:txBody>
          </p:sp>
        </mc:Choice>
        <mc:Fallback xmlns="">
          <p:sp>
            <p:nvSpPr>
              <p:cNvPr id="6" name="矩形 5"/>
              <p:cNvSpPr>
                <a:spLocks noRot="1" noChangeAspect="1" noMove="1" noResize="1" noEditPoints="1" noAdjustHandles="1" noChangeArrowheads="1" noChangeShapeType="1" noTextEdit="1"/>
              </p:cNvSpPr>
              <p:nvPr/>
            </p:nvSpPr>
            <p:spPr>
              <a:xfrm>
                <a:off x="3585303" y="2541787"/>
                <a:ext cx="2005549"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026897" y="3703207"/>
                <a:ext cx="11223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𝐇</m:t>
                          </m:r>
                        </m:sub>
                      </m:sSub>
                      <m:r>
                        <a:rPr lang="zh-CN" altLang="en-US" b="1" i="0">
                          <a:latin typeface="Cambria Math" panose="02040503050406030204" pitchFamily="18" charset="0"/>
                        </a:rPr>
                        <m:t>=</m:t>
                      </m:r>
                      <m:r>
                        <a:rPr lang="zh-CN" altLang="en-US" b="1" i="1">
                          <a:latin typeface="Cambria Math" panose="02040503050406030204" pitchFamily="18" charset="0"/>
                        </a:rPr>
                        <m:t>𝝁𝝆</m:t>
                      </m:r>
                    </m:oMath>
                  </m:oMathPara>
                </a14:m>
                <a:endParaRPr lang="zh-CN" altLang="en-US" b="1" dirty="0"/>
              </a:p>
            </p:txBody>
          </p:sp>
        </mc:Choice>
        <mc:Fallback xmlns="">
          <p:sp>
            <p:nvSpPr>
              <p:cNvPr id="7" name="矩形 6"/>
              <p:cNvSpPr>
                <a:spLocks noRot="1" noChangeAspect="1" noMove="1" noResize="1" noEditPoints="1" noAdjustHandles="1" noChangeArrowheads="1" noChangeShapeType="1" noTextEdit="1"/>
              </p:cNvSpPr>
              <p:nvPr/>
            </p:nvSpPr>
            <p:spPr>
              <a:xfrm>
                <a:off x="4026897" y="3703207"/>
                <a:ext cx="1122359" cy="369332"/>
              </a:xfrm>
              <a:prstGeom prst="rect">
                <a:avLst/>
              </a:prstGeom>
              <a:blipFill>
                <a:blip r:embed="rId5"/>
                <a:stretch>
                  <a:fillRect b="-65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14794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06008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77711"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霍尔式传感器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234498" y="1707654"/>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霍尔元件的结构很简单，它由</a:t>
            </a:r>
            <a:r>
              <a:rPr lang="zh-CN" altLang="en-US" b="1" dirty="0">
                <a:solidFill>
                  <a:schemeClr val="accent1"/>
                </a:solidFill>
                <a:latin typeface="Times New Roman" panose="02020603050405020304" pitchFamily="18" charset="0"/>
                <a:ea typeface="微软雅黑" panose="020B0503020204020204" pitchFamily="34" charset="-122"/>
              </a:rPr>
              <a:t>霍尔片</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chemeClr val="accent1"/>
                </a:solidFill>
                <a:latin typeface="Times New Roman" panose="02020603050405020304" pitchFamily="18" charset="0"/>
                <a:ea typeface="微软雅黑" panose="020B0503020204020204" pitchFamily="34" charset="-122"/>
              </a:rPr>
              <a:t>引线</a:t>
            </a:r>
            <a:r>
              <a:rPr lang="zh-CN" altLang="en-US" b="1" dirty="0">
                <a:solidFill>
                  <a:prstClr val="black"/>
                </a:solidFill>
                <a:latin typeface="Times New Roman" panose="02020603050405020304" pitchFamily="18" charset="0"/>
                <a:ea typeface="微软雅黑" panose="020B0503020204020204" pitchFamily="34" charset="-122"/>
              </a:rPr>
              <a:t>和</a:t>
            </a:r>
            <a:r>
              <a:rPr lang="zh-CN" altLang="en-US" b="1" dirty="0">
                <a:solidFill>
                  <a:schemeClr val="accent1"/>
                </a:solidFill>
                <a:latin typeface="Times New Roman" panose="02020603050405020304" pitchFamily="18" charset="0"/>
                <a:ea typeface="微软雅黑" panose="020B0503020204020204" pitchFamily="34" charset="-122"/>
              </a:rPr>
              <a:t>壳体</a:t>
            </a:r>
            <a:r>
              <a:rPr lang="zh-CN" altLang="en-US" b="1" dirty="0">
                <a:solidFill>
                  <a:prstClr val="black"/>
                </a:solidFill>
                <a:latin typeface="Times New Roman" panose="02020603050405020304" pitchFamily="18" charset="0"/>
                <a:ea typeface="微软雅黑" panose="020B0503020204020204" pitchFamily="34" charset="-122"/>
              </a:rPr>
              <a:t>组成。</a:t>
            </a: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endParaRPr>
          </a:p>
        </p:txBody>
      </p:sp>
      <p:sp>
        <p:nvSpPr>
          <p:cNvPr id="10" name="矩形 9"/>
          <p:cNvSpPr/>
          <p:nvPr/>
        </p:nvSpPr>
        <p:spPr>
          <a:xfrm>
            <a:off x="890585" y="1233797"/>
            <a:ext cx="2529287"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霍尔元件的基本结构</a:t>
            </a:r>
          </a:p>
        </p:txBody>
      </p:sp>
      <p:sp>
        <p:nvSpPr>
          <p:cNvPr id="11" name="七角星 10"/>
          <p:cNvSpPr/>
          <p:nvPr/>
        </p:nvSpPr>
        <p:spPr>
          <a:xfrm>
            <a:off x="386529"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矩形 7"/>
          <p:cNvSpPr/>
          <p:nvPr/>
        </p:nvSpPr>
        <p:spPr>
          <a:xfrm>
            <a:off x="1434518" y="4162758"/>
            <a:ext cx="1441420" cy="307777"/>
          </a:xfrm>
          <a:prstGeom prst="rect">
            <a:avLst/>
          </a:prstGeom>
        </p:spPr>
        <p:txBody>
          <a:bodyPr wrap="none">
            <a:spAutoFit/>
          </a:bodyPr>
          <a:lstStyle/>
          <a:p>
            <a:r>
              <a:rPr lang="zh-CN" altLang="zh-CN" sz="1400" b="1" dirty="0">
                <a:solidFill>
                  <a:prstClr val="black"/>
                </a:solidFill>
                <a:latin typeface="Times New Roman" panose="02020603050405020304" pitchFamily="18" charset="0"/>
                <a:ea typeface="微软雅黑" panose="020B0503020204020204" pitchFamily="34" charset="-122"/>
              </a:rPr>
              <a:t>外形结构示意图</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p:sp>
        <p:nvSpPr>
          <p:cNvPr id="12" name="矩形 11"/>
          <p:cNvSpPr/>
          <p:nvPr/>
        </p:nvSpPr>
        <p:spPr>
          <a:xfrm>
            <a:off x="6315761" y="4275006"/>
            <a:ext cx="902811" cy="307777"/>
          </a:xfrm>
          <a:prstGeom prst="rect">
            <a:avLst/>
          </a:prstGeom>
        </p:spPr>
        <p:txBody>
          <a:bodyPr wrap="none">
            <a:spAutoFit/>
          </a:bodyPr>
          <a:lstStyle/>
          <a:p>
            <a:r>
              <a:rPr lang="zh-CN" altLang="zh-CN" sz="1400" b="1" dirty="0">
                <a:solidFill>
                  <a:prstClr val="black"/>
                </a:solidFill>
                <a:latin typeface="Times New Roman" panose="02020603050405020304" pitchFamily="18" charset="0"/>
                <a:ea typeface="微软雅黑" panose="020B0503020204020204" pitchFamily="34" charset="-122"/>
              </a:rPr>
              <a:t>图形符号</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p:pic>
        <p:nvPicPr>
          <p:cNvPr id="17" name="图片 16" descr="图片2"/>
          <p:cNvPicPr>
            <a:picLocks noChangeAspect="1"/>
          </p:cNvPicPr>
          <p:nvPr/>
        </p:nvPicPr>
        <p:blipFill>
          <a:blip r:embed="rId3"/>
          <a:stretch>
            <a:fillRect/>
          </a:stretch>
        </p:blipFill>
        <p:spPr>
          <a:xfrm>
            <a:off x="592786" y="2199138"/>
            <a:ext cx="3253237" cy="2029308"/>
          </a:xfrm>
          <a:prstGeom prst="rect">
            <a:avLst/>
          </a:prstGeom>
        </p:spPr>
      </p:pic>
      <p:graphicFrame>
        <p:nvGraphicFramePr>
          <p:cNvPr id="18" name="对象 -2147482273"/>
          <p:cNvGraphicFramePr>
            <a:graphicFrameLocks noChangeAspect="1"/>
          </p:cNvGraphicFramePr>
          <p:nvPr>
            <p:extLst>
              <p:ext uri="{D42A27DB-BD31-4B8C-83A1-F6EECF244321}">
                <p14:modId xmlns:p14="http://schemas.microsoft.com/office/powerpoint/2010/main" val="1286919378"/>
              </p:ext>
            </p:extLst>
          </p:nvPr>
        </p:nvGraphicFramePr>
        <p:xfrm>
          <a:off x="5543030" y="2091859"/>
          <a:ext cx="2448272" cy="2070899"/>
        </p:xfrm>
        <a:graphic>
          <a:graphicData uri="http://schemas.openxmlformats.org/presentationml/2006/ole">
            <mc:AlternateContent xmlns:mc="http://schemas.openxmlformats.org/markup-compatibility/2006">
              <mc:Choice xmlns:v="urn:schemas-microsoft-com:vml" Requires="v">
                <p:oleObj r:id="rId4" imgW="2120900" imgH="1816100" progId="Visio.Drawing.15">
                  <p:embed/>
                </p:oleObj>
              </mc:Choice>
              <mc:Fallback>
                <p:oleObj r:id="rId4" imgW="2120900" imgH="1816100" progId="Visio.Drawing.15">
                  <p:embed/>
                  <p:pic>
                    <p:nvPicPr>
                      <p:cNvPr id="2" name="对象 -2147482273"/>
                      <p:cNvPicPr/>
                      <p:nvPr/>
                    </p:nvPicPr>
                    <p:blipFill>
                      <a:blip r:embed="rId5"/>
                      <a:stretch>
                        <a:fillRect/>
                      </a:stretch>
                    </p:blipFill>
                    <p:spPr>
                      <a:xfrm>
                        <a:off x="5543030" y="2091859"/>
                        <a:ext cx="2448272" cy="2070899"/>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17394401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06008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77711"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霍尔式传感器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9" name="矩形 8"/>
              <p:cNvSpPr/>
              <p:nvPr/>
            </p:nvSpPr>
            <p:spPr>
              <a:xfrm>
                <a:off x="234498" y="1833664"/>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额定激励电流和最大允许激励电流</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额定激励电流：当霍尔元件</a:t>
                </a:r>
                <a:r>
                  <a:rPr lang="zh-CN" altLang="en-US" b="1" dirty="0">
                    <a:solidFill>
                      <a:schemeClr val="accent1"/>
                    </a:solidFill>
                    <a:latin typeface="Times New Roman" panose="02020603050405020304" pitchFamily="18" charset="0"/>
                    <a:ea typeface="微软雅黑" panose="020B0503020204020204" pitchFamily="34" charset="-122"/>
                  </a:rPr>
                  <a:t>自身温升</a:t>
                </a:r>
                <a14:m>
                  <m:oMath xmlns:m="http://schemas.openxmlformats.org/officeDocument/2006/math">
                    <m:r>
                      <m:rPr>
                        <m:nor/>
                      </m:rPr>
                      <a:rPr lang="en-US" altLang="zh-CN" b="1" smtClean="0">
                        <a:solidFill>
                          <a:schemeClr val="accent1"/>
                        </a:solidFill>
                      </a:rPr>
                      <m:t>10</m:t>
                    </m:r>
                    <m:r>
                      <m:rPr>
                        <m:nor/>
                      </m:rPr>
                      <a:rPr lang="en-US" altLang="zh-CN" b="1" smtClean="0">
                        <a:latin typeface="Cambria Math" panose="02040503050406030204" pitchFamily="18" charset="0"/>
                        <a:ea typeface="Cambria Math" panose="02040503050406030204" pitchFamily="18" charset="0"/>
                      </a:rPr>
                      <m:t>℃</m:t>
                    </m:r>
                  </m:oMath>
                </a14:m>
                <a:r>
                  <a:rPr lang="zh-CN" altLang="en-US" b="1" dirty="0">
                    <a:solidFill>
                      <a:prstClr val="black"/>
                    </a:solidFill>
                    <a:latin typeface="Times New Roman" panose="02020603050405020304" pitchFamily="18" charset="0"/>
                    <a:ea typeface="微软雅黑" panose="020B0503020204020204" pitchFamily="34" charset="-122"/>
                  </a:rPr>
                  <a:t>时，所流过的激励电流；</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最大允许激励电流：元件允许</a:t>
                </a:r>
                <a:r>
                  <a:rPr lang="zh-CN" altLang="en-US" b="1" dirty="0">
                    <a:solidFill>
                      <a:schemeClr val="accent1"/>
                    </a:solidFill>
                    <a:latin typeface="Times New Roman" panose="02020603050405020304" pitchFamily="18" charset="0"/>
                    <a:ea typeface="微软雅黑" panose="020B0503020204020204" pitchFamily="34" charset="-122"/>
                  </a:rPr>
                  <a:t>最大</a:t>
                </a:r>
                <a:r>
                  <a:rPr lang="zh-CN" altLang="en-US" b="1" dirty="0">
                    <a:solidFill>
                      <a:prstClr val="black"/>
                    </a:solidFill>
                    <a:latin typeface="Times New Roman" panose="02020603050405020304" pitchFamily="18" charset="0"/>
                    <a:ea typeface="微软雅黑" panose="020B0503020204020204" pitchFamily="34" charset="-122"/>
                  </a:rPr>
                  <a:t>温升为限制所对应的激励电流；</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霍尔电势随着激励电流的</a:t>
                </a:r>
                <a:r>
                  <a:rPr lang="zh-CN" altLang="en-US" b="1" dirty="0">
                    <a:solidFill>
                      <a:schemeClr val="accent1"/>
                    </a:solidFill>
                    <a:latin typeface="Times New Roman" panose="02020603050405020304" pitchFamily="18" charset="0"/>
                    <a:ea typeface="微软雅黑" panose="020B0503020204020204" pitchFamily="34" charset="-122"/>
                  </a:rPr>
                  <a:t>增加而增加</a:t>
                </a:r>
                <a:r>
                  <a:rPr lang="zh-CN" altLang="en-US" b="1" dirty="0">
                    <a:solidFill>
                      <a:prstClr val="black"/>
                    </a:solidFill>
                    <a:latin typeface="Times New Roman" panose="02020603050405020304" pitchFamily="18" charset="0"/>
                    <a:ea typeface="微软雅黑" panose="020B0503020204020204" pitchFamily="34" charset="-122"/>
                  </a:rPr>
                  <a:t>，为了允许更大的激励电流通过，进而提高霍尔电势，在使用霍尔元件的过程中，需要特别关注其</a:t>
                </a:r>
                <a:r>
                  <a:rPr lang="zh-CN" altLang="en-US" b="1" dirty="0">
                    <a:solidFill>
                      <a:schemeClr val="accent1"/>
                    </a:solidFill>
                    <a:latin typeface="Times New Roman" panose="02020603050405020304" pitchFamily="18" charset="0"/>
                    <a:ea typeface="微软雅黑" panose="020B0503020204020204" pitchFamily="34" charset="-122"/>
                  </a:rPr>
                  <a:t>散热</a:t>
                </a:r>
                <a:r>
                  <a:rPr lang="zh-CN" altLang="en-US" b="1" dirty="0">
                    <a:solidFill>
                      <a:prstClr val="black"/>
                    </a:solidFill>
                    <a:latin typeface="Times New Roman" panose="02020603050405020304" pitchFamily="18" charset="0"/>
                    <a:ea typeface="微软雅黑" panose="020B0503020204020204" pitchFamily="34" charset="-122"/>
                  </a:rPr>
                  <a:t>条件的</a:t>
                </a:r>
                <a:r>
                  <a:rPr lang="zh-CN" altLang="en-US" b="1" dirty="0">
                    <a:solidFill>
                      <a:schemeClr val="accent1"/>
                    </a:solidFill>
                    <a:latin typeface="Times New Roman" panose="02020603050405020304" pitchFamily="18" charset="0"/>
                    <a:ea typeface="微软雅黑" panose="020B0503020204020204" pitchFamily="34" charset="-122"/>
                  </a:rPr>
                  <a:t>改善</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输入电阻：霍尔元件两</a:t>
                </a:r>
                <a:r>
                  <a:rPr lang="zh-CN" altLang="en-US" b="1" dirty="0">
                    <a:solidFill>
                      <a:schemeClr val="accent1"/>
                    </a:solidFill>
                    <a:latin typeface="Times New Roman" panose="02020603050405020304" pitchFamily="18" charset="0"/>
                    <a:ea typeface="微软雅黑" panose="020B0503020204020204" pitchFamily="34" charset="-122"/>
                  </a:rPr>
                  <a:t>控制电流端的直流电阻</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输出电阻：两个霍尔电势</a:t>
                </a:r>
                <a:r>
                  <a:rPr lang="zh-CN" altLang="en-US" b="1" dirty="0">
                    <a:solidFill>
                      <a:schemeClr val="accent1"/>
                    </a:solidFill>
                    <a:latin typeface="Times New Roman" panose="02020603050405020304" pitchFamily="18" charset="0"/>
                    <a:ea typeface="微软雅黑" panose="020B0503020204020204" pitchFamily="34" charset="-122"/>
                  </a:rPr>
                  <a:t>输出端</a:t>
                </a:r>
                <a:r>
                  <a:rPr lang="zh-CN" altLang="en-US" b="1" dirty="0">
                    <a:solidFill>
                      <a:prstClr val="black"/>
                    </a:solidFill>
                    <a:latin typeface="Times New Roman" panose="02020603050405020304" pitchFamily="18" charset="0"/>
                    <a:ea typeface="微软雅黑" panose="020B0503020204020204" pitchFamily="34" charset="-122"/>
                  </a:rPr>
                  <a:t>之间的</a:t>
                </a:r>
                <a:r>
                  <a:rPr lang="zh-CN" altLang="en-US" b="1" dirty="0">
                    <a:solidFill>
                      <a:schemeClr val="accent1"/>
                    </a:solidFill>
                    <a:latin typeface="Times New Roman" panose="02020603050405020304" pitchFamily="18" charset="0"/>
                    <a:ea typeface="微软雅黑" panose="020B0503020204020204" pitchFamily="34" charset="-122"/>
                  </a:rPr>
                  <a:t>电阻</a:t>
                </a:r>
                <a:r>
                  <a:rPr lang="zh-CN" altLang="en-US" b="1" dirty="0">
                    <a:solidFill>
                      <a:prstClr val="black"/>
                    </a:solidFill>
                    <a:latin typeface="Times New Roman" panose="02020603050405020304" pitchFamily="18" charset="0"/>
                    <a:ea typeface="微软雅黑" panose="020B0503020204020204" pitchFamily="34" charset="-122"/>
                  </a:rPr>
                  <a:t>（在磁感应强度为零且环境温度为</a:t>
                </a:r>
                <a:r>
                  <a:rPr lang="en-US" altLang="zh-CN" b="1" dirty="0">
                    <a:solidFill>
                      <a:prstClr val="black"/>
                    </a:solidFill>
                    <a:latin typeface="Times New Roman" panose="02020603050405020304" pitchFamily="18" charset="0"/>
                    <a:ea typeface="微软雅黑" panose="020B0503020204020204" pitchFamily="34" charset="-122"/>
                  </a:rPr>
                  <a:t>20°C±5°C</a:t>
                </a:r>
                <a:r>
                  <a:rPr lang="zh-CN" altLang="en-US" b="1" dirty="0">
                    <a:solidFill>
                      <a:prstClr val="black"/>
                    </a:solidFill>
                    <a:latin typeface="Times New Roman" panose="02020603050405020304" pitchFamily="18" charset="0"/>
                    <a:ea typeface="微软雅黑" panose="020B0503020204020204" pitchFamily="34" charset="-122"/>
                  </a:rPr>
                  <a:t>时确定）；</a:t>
                </a:r>
              </a:p>
            </p:txBody>
          </p:sp>
        </mc:Choice>
        <mc:Fallback xmlns="">
          <p:sp>
            <p:nvSpPr>
              <p:cNvPr id="9" name="矩形 8"/>
              <p:cNvSpPr>
                <a:spLocks noRot="1" noChangeAspect="1" noMove="1" noResize="1" noEditPoints="1" noAdjustHandles="1" noChangeArrowheads="1" noChangeShapeType="1" noTextEdit="1"/>
              </p:cNvSpPr>
              <p:nvPr/>
            </p:nvSpPr>
            <p:spPr>
              <a:xfrm>
                <a:off x="234498" y="1833664"/>
                <a:ext cx="8686800" cy="2862322"/>
              </a:xfrm>
              <a:prstGeom prst="rect">
                <a:avLst/>
              </a:prstGeom>
              <a:blipFill>
                <a:blip r:embed="rId3"/>
                <a:stretch>
                  <a:fillRect l="-280" r="-560" b="-1057"/>
                </a:stretch>
              </a:blipFill>
            </p:spPr>
            <p:txBody>
              <a:bodyPr/>
              <a:lstStyle/>
              <a:p>
                <a:r>
                  <a:rPr lang="zh-CN" altLang="en-US">
                    <a:noFill/>
                  </a:rPr>
                  <a:t> </a:t>
                </a:r>
              </a:p>
            </p:txBody>
          </p:sp>
        </mc:Fallback>
      </mc:AlternateContent>
      <p:sp>
        <p:nvSpPr>
          <p:cNvPr id="10" name="矩形 9"/>
          <p:cNvSpPr/>
          <p:nvPr/>
        </p:nvSpPr>
        <p:spPr>
          <a:xfrm>
            <a:off x="890585" y="1338322"/>
            <a:ext cx="2745311"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霍尔元件的基本特性</a:t>
            </a:r>
          </a:p>
        </p:txBody>
      </p:sp>
      <p:sp>
        <p:nvSpPr>
          <p:cNvPr id="11" name="七角星 10"/>
          <p:cNvSpPr/>
          <p:nvPr/>
        </p:nvSpPr>
        <p:spPr>
          <a:xfrm>
            <a:off x="386529"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8583986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GuidesStyle_Narrow&quot;,&quot;Kind&quot;:0,&quot;OldGuidesSetting&quot;:{&quot;HeaderHeight&quot;:10.0,&quot;FooterHeight&quot;:5.0,&quot;SideMargin&quot;:2.5,&quot;TopMargin&quot;:0.0,&quot;BottomMargin&quot;:0.0,&quot;IntervalMargin&quot;:1.0}}"/>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defRPr sz="1600" b="1" dirty="0" smtClean="0"/>
        </a:defPPr>
      </a:lstStyle>
      <a:style>
        <a:lnRef idx="0">
          <a:schemeClr val="accent5"/>
        </a:lnRef>
        <a:fillRef idx="3">
          <a:schemeClr val="accent5"/>
        </a:fillRef>
        <a:effectRef idx="3">
          <a:schemeClr val="accent5"/>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0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0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0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0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0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0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0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0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0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0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1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1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1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1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1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1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1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1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1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1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2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2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2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2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2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8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8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8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8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8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8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8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8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8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8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9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9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9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9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9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9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9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9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9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9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14679</TotalTime>
  <Words>11289</Words>
  <Application>Microsoft Office PowerPoint</Application>
  <PresentationFormat>全屏显示(16:9)</PresentationFormat>
  <Paragraphs>1511</Paragraphs>
  <Slides>124</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3</vt:i4>
      </vt:variant>
      <vt:variant>
        <vt:lpstr>幻灯片标题</vt:lpstr>
      </vt:variant>
      <vt:variant>
        <vt:i4>124</vt:i4>
      </vt:variant>
    </vt:vector>
  </HeadingPairs>
  <TitlesOfParts>
    <vt:vector size="136" baseType="lpstr">
      <vt:lpstr>等线</vt:lpstr>
      <vt:lpstr>华文中宋</vt:lpstr>
      <vt:lpstr>微软雅黑</vt:lpstr>
      <vt:lpstr>Arial</vt:lpstr>
      <vt:lpstr>Calibri</vt:lpstr>
      <vt:lpstr>Cambria Math</vt:lpstr>
      <vt:lpstr>Times New Roman</vt:lpstr>
      <vt:lpstr>Wingdings</vt:lpstr>
      <vt:lpstr>Office 主题​​</vt:lpstr>
      <vt:lpstr>Equation</vt:lpstr>
      <vt:lpstr>Visio</vt:lpstr>
      <vt:lpstr>Microsoft Visio Drawing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马锋</dc:creator>
  <cp:lastModifiedBy>守兵 刘</cp:lastModifiedBy>
  <cp:revision>1555</cp:revision>
  <dcterms:created xsi:type="dcterms:W3CDTF">2019-08-08T08:45:05Z</dcterms:created>
  <dcterms:modified xsi:type="dcterms:W3CDTF">2025-10-01T10:13:52Z</dcterms:modified>
</cp:coreProperties>
</file>